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9"/>
  </p:notesMasterIdLst>
  <p:sldIdLst>
    <p:sldId id="256" r:id="rId2"/>
    <p:sldId id="258" r:id="rId3"/>
    <p:sldId id="259" r:id="rId4"/>
    <p:sldId id="261" r:id="rId5"/>
    <p:sldId id="262" r:id="rId6"/>
    <p:sldId id="295" r:id="rId7"/>
    <p:sldId id="263" r:id="rId8"/>
    <p:sldId id="294" r:id="rId9"/>
    <p:sldId id="264" r:id="rId10"/>
    <p:sldId id="296" r:id="rId11"/>
    <p:sldId id="265" r:id="rId12"/>
    <p:sldId id="267" r:id="rId13"/>
    <p:sldId id="266" r:id="rId14"/>
    <p:sldId id="297" r:id="rId15"/>
    <p:sldId id="269" r:id="rId16"/>
    <p:sldId id="270" r:id="rId17"/>
    <p:sldId id="299" r:id="rId18"/>
    <p:sldId id="300" r:id="rId19"/>
    <p:sldId id="273" r:id="rId20"/>
    <p:sldId id="301" r:id="rId21"/>
    <p:sldId id="303" r:id="rId22"/>
    <p:sldId id="302" r:id="rId23"/>
    <p:sldId id="274" r:id="rId24"/>
    <p:sldId id="304" r:id="rId25"/>
    <p:sldId id="305" r:id="rId26"/>
    <p:sldId id="275" r:id="rId27"/>
    <p:sldId id="306" r:id="rId28"/>
    <p:sldId id="307" r:id="rId29"/>
    <p:sldId id="276" r:id="rId30"/>
    <p:sldId id="277" r:id="rId31"/>
    <p:sldId id="278" r:id="rId32"/>
    <p:sldId id="308" r:id="rId33"/>
    <p:sldId id="279" r:id="rId34"/>
    <p:sldId id="280" r:id="rId35"/>
    <p:sldId id="281" r:id="rId36"/>
    <p:sldId id="282" r:id="rId37"/>
    <p:sldId id="283" r:id="rId38"/>
    <p:sldId id="284" r:id="rId39"/>
    <p:sldId id="285" r:id="rId40"/>
    <p:sldId id="286" r:id="rId41"/>
    <p:sldId id="309" r:id="rId42"/>
    <p:sldId id="310" r:id="rId43"/>
    <p:sldId id="330" r:id="rId44"/>
    <p:sldId id="260" r:id="rId45"/>
    <p:sldId id="311" r:id="rId46"/>
    <p:sldId id="331" r:id="rId47"/>
    <p:sldId id="332" r:id="rId48"/>
    <p:sldId id="312" r:id="rId49"/>
    <p:sldId id="333" r:id="rId50"/>
    <p:sldId id="334" r:id="rId51"/>
    <p:sldId id="313" r:id="rId52"/>
    <p:sldId id="339" r:id="rId53"/>
    <p:sldId id="340" r:id="rId54"/>
    <p:sldId id="317" r:id="rId55"/>
    <p:sldId id="314" r:id="rId56"/>
    <p:sldId id="315" r:id="rId57"/>
    <p:sldId id="316" r:id="rId58"/>
    <p:sldId id="341" r:id="rId59"/>
    <p:sldId id="268" r:id="rId60"/>
    <p:sldId id="318" r:id="rId61"/>
    <p:sldId id="342" r:id="rId62"/>
    <p:sldId id="319" r:id="rId63"/>
    <p:sldId id="343" r:id="rId64"/>
    <p:sldId id="271" r:id="rId65"/>
    <p:sldId id="272" r:id="rId66"/>
    <p:sldId id="321" r:id="rId67"/>
    <p:sldId id="322" r:id="rId68"/>
    <p:sldId id="323" r:id="rId69"/>
    <p:sldId id="325" r:id="rId70"/>
    <p:sldId id="326" r:id="rId71"/>
    <p:sldId id="344" r:id="rId72"/>
    <p:sldId id="327" r:id="rId73"/>
    <p:sldId id="328" r:id="rId74"/>
    <p:sldId id="345" r:id="rId75"/>
    <p:sldId id="346" r:id="rId76"/>
    <p:sldId id="347" r:id="rId77"/>
    <p:sldId id="348" r:id="rId78"/>
  </p:sldIdLst>
  <p:sldSz cx="12192000" cy="6858000"/>
  <p:notesSz cx="12192000" cy="6858000"/>
  <p:embeddedFontLst>
    <p:embeddedFont>
      <p:font typeface="Arial" panose="020B0604020202020204" pitchFamily="34" charset="0"/>
      <p:regular r:id="rId80"/>
    </p:embeddedFon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Consolas" panose="020B0609020204030204" pitchFamily="49" charset="0"/>
      <p:regular r:id="rId87"/>
      <p:bold r:id="rId88"/>
      <p:italic r:id="rId89"/>
      <p:boldItalic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857" autoAdjust="0"/>
  </p:normalViewPr>
  <p:slideViewPr>
    <p:cSldViewPr>
      <p:cViewPr varScale="1">
        <p:scale>
          <a:sx n="130" d="100"/>
          <a:sy n="130" d="100"/>
        </p:scale>
        <p:origin x="130"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B8D33C7-345C-4275-B2A9-EAC8D4227B78}" type="datetimeFigureOut">
              <a:rPr lang="en-US" smtClean="0"/>
              <a:t>4/16/2020</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92514F9-DBC4-4E58-B213-0F6D29F94687}" type="slidenum">
              <a:rPr lang="en-US" smtClean="0"/>
              <a:t>‹#›</a:t>
            </a:fld>
            <a:endParaRPr lang="en-US"/>
          </a:p>
        </p:txBody>
      </p:sp>
    </p:spTree>
    <p:extLst>
      <p:ext uri="{BB962C8B-B14F-4D97-AF65-F5344CB8AC3E}">
        <p14:creationId xmlns:p14="http://schemas.microsoft.com/office/powerpoint/2010/main" val="100566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gradient algorithm is essentially gradient descent or gradient ascent for reinforcement learning it is in some sense the most basic of reinforcement learning algorithms we're going to talk about</a:t>
            </a:r>
          </a:p>
          <a:p>
            <a:endParaRPr lang="en-US" dirty="0"/>
          </a:p>
          <a:p>
            <a:endParaRPr lang="en-US" dirty="0"/>
          </a:p>
          <a:p>
            <a:r>
              <a:rPr lang="en-US" dirty="0"/>
              <a:t>we'll talk about some ways to make the policy great and actually work for example by exploiting the fact that the future doesn't cause the past that turns out to be a very important fact in our universe that makes policy gradients work a lot better</a:t>
            </a:r>
          </a:p>
          <a:p>
            <a:endParaRPr lang="en-US" dirty="0"/>
          </a:p>
        </p:txBody>
      </p:sp>
      <p:sp>
        <p:nvSpPr>
          <p:cNvPr id="4" name="Slide Number Placeholder 3"/>
          <p:cNvSpPr>
            <a:spLocks noGrp="1"/>
          </p:cNvSpPr>
          <p:nvPr>
            <p:ph type="sldNum" sz="quarter" idx="5"/>
          </p:nvPr>
        </p:nvSpPr>
        <p:spPr/>
        <p:txBody>
          <a:bodyPr/>
          <a:lstStyle/>
          <a:p>
            <a:fld id="{592514F9-DBC4-4E58-B213-0F6D29F94687}" type="slidenum">
              <a:rPr lang="en-US" smtClean="0"/>
              <a:t>2</a:t>
            </a:fld>
            <a:endParaRPr lang="en-US"/>
          </a:p>
        </p:txBody>
      </p:sp>
    </p:spTree>
    <p:extLst>
      <p:ext uri="{BB962C8B-B14F-4D97-AF65-F5344CB8AC3E}">
        <p14:creationId xmlns:p14="http://schemas.microsoft.com/office/powerpoint/2010/main" val="225152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514F9-DBC4-4E58-B213-0F6D29F94687}" type="slidenum">
              <a:rPr lang="en-US" smtClean="0"/>
              <a:t>47</a:t>
            </a:fld>
            <a:endParaRPr lang="en-US"/>
          </a:p>
        </p:txBody>
      </p:sp>
    </p:spTree>
    <p:extLst>
      <p:ext uri="{BB962C8B-B14F-4D97-AF65-F5344CB8AC3E}">
        <p14:creationId xmlns:p14="http://schemas.microsoft.com/office/powerpoint/2010/main" val="1878681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514F9-DBC4-4E58-B213-0F6D29F94687}" type="slidenum">
              <a:rPr lang="en-US" smtClean="0"/>
              <a:t>48</a:t>
            </a:fld>
            <a:endParaRPr lang="en-US"/>
          </a:p>
        </p:txBody>
      </p:sp>
    </p:spTree>
    <p:extLst>
      <p:ext uri="{BB962C8B-B14F-4D97-AF65-F5344CB8AC3E}">
        <p14:creationId xmlns:p14="http://schemas.microsoft.com/office/powerpoint/2010/main" val="1386972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514F9-DBC4-4E58-B213-0F6D29F94687}" type="slidenum">
              <a:rPr lang="en-US" smtClean="0"/>
              <a:t>49</a:t>
            </a:fld>
            <a:endParaRPr lang="en-US"/>
          </a:p>
        </p:txBody>
      </p:sp>
    </p:spTree>
    <p:extLst>
      <p:ext uri="{BB962C8B-B14F-4D97-AF65-F5344CB8AC3E}">
        <p14:creationId xmlns:p14="http://schemas.microsoft.com/office/powerpoint/2010/main" val="1754635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514F9-DBC4-4E58-B213-0F6D29F94687}" type="slidenum">
              <a:rPr lang="en-US" smtClean="0"/>
              <a:t>50</a:t>
            </a:fld>
            <a:endParaRPr lang="en-US"/>
          </a:p>
        </p:txBody>
      </p:sp>
    </p:spTree>
    <p:extLst>
      <p:ext uri="{BB962C8B-B14F-4D97-AF65-F5344CB8AC3E}">
        <p14:creationId xmlns:p14="http://schemas.microsoft.com/office/powerpoint/2010/main" val="107278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and the action together gets sent to the environment in the universe which picks the next state from the unknown transition distribution so this P of s prime given s comma a this is basically kind of a laws of physics that govern this universe outcomes the next state and it goes back into the policy</a:t>
            </a:r>
          </a:p>
          <a:p>
            <a:endParaRPr lang="en-US" dirty="0"/>
          </a:p>
          <a:p>
            <a:r>
              <a:rPr lang="en-US" dirty="0"/>
              <a:t>the objective is the expected value under this trajectory distribution of the total reward along that trajectory so if your reward is let’s say plus 1 if you're driving happily on the road minus 1 if you go off the cliff what you would like to do is you </a:t>
            </a:r>
            <a:r>
              <a:rPr lang="en-US" dirty="0" err="1"/>
              <a:t>wouldlike</a:t>
            </a:r>
            <a:r>
              <a:rPr lang="en-US" dirty="0"/>
              <a:t> to maximize the cumulative reward over the entire trajectory of you</a:t>
            </a:r>
          </a:p>
          <a:p>
            <a:endParaRPr lang="en-US" dirty="0"/>
          </a:p>
          <a:p>
            <a:endParaRPr lang="en-US" dirty="0"/>
          </a:p>
          <a:p>
            <a:r>
              <a:rPr lang="en-US" dirty="0"/>
              <a:t>so now let's talk about how we can actually optimize the subject of how we can maximize the expected value of the total reward under the trajectory distribution induced by the policy PI theta</a:t>
            </a:r>
          </a:p>
        </p:txBody>
      </p:sp>
      <p:sp>
        <p:nvSpPr>
          <p:cNvPr id="4" name="Slide Number Placeholder 3"/>
          <p:cNvSpPr>
            <a:spLocks noGrp="1"/>
          </p:cNvSpPr>
          <p:nvPr>
            <p:ph type="sldNum" sz="quarter" idx="5"/>
          </p:nvPr>
        </p:nvSpPr>
        <p:spPr/>
        <p:txBody>
          <a:bodyPr/>
          <a:lstStyle/>
          <a:p>
            <a:fld id="{592514F9-DBC4-4E58-B213-0F6D29F94687}" type="slidenum">
              <a:rPr lang="en-US" smtClean="0"/>
              <a:t>3</a:t>
            </a:fld>
            <a:endParaRPr lang="en-US"/>
          </a:p>
        </p:txBody>
      </p:sp>
    </p:spTree>
    <p:extLst>
      <p:ext uri="{BB962C8B-B14F-4D97-AF65-F5344CB8AC3E}">
        <p14:creationId xmlns:p14="http://schemas.microsoft.com/office/powerpoint/2010/main" val="233921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ways that you can estimate an expectation is that you can generate samples from the distribution under which the expectation is taken and then averaged together the values of the quantity inside the expectation over those samples so the distribution is p theta of tau the quantity of interest is the sum of the rewards over the trajectories so one of the ways you can estimate that expectation is to obtain samples from p theta of tau and the way that you can obtain those samples is by actually using your policy to act in the world so if your policy controls a car driving on that cliff just drive the car 50 times average the total reward over those 50 trials and that's your estimate of the expected value of the total reward</a:t>
            </a:r>
          </a:p>
        </p:txBody>
      </p:sp>
      <p:sp>
        <p:nvSpPr>
          <p:cNvPr id="4" name="Slide Number Placeholder 3"/>
          <p:cNvSpPr>
            <a:spLocks noGrp="1"/>
          </p:cNvSpPr>
          <p:nvPr>
            <p:ph type="sldNum" sz="quarter" idx="5"/>
          </p:nvPr>
        </p:nvSpPr>
        <p:spPr/>
        <p:txBody>
          <a:bodyPr/>
          <a:lstStyle/>
          <a:p>
            <a:fld id="{592514F9-DBC4-4E58-B213-0F6D29F94687}" type="slidenum">
              <a:rPr lang="en-US" smtClean="0"/>
              <a:t>4</a:t>
            </a:fld>
            <a:endParaRPr lang="en-US"/>
          </a:p>
        </p:txBody>
      </p:sp>
    </p:spTree>
    <p:extLst>
      <p:ext uri="{BB962C8B-B14F-4D97-AF65-F5344CB8AC3E}">
        <p14:creationId xmlns:p14="http://schemas.microsoft.com/office/powerpoint/2010/main" val="895812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reinforced algorithm works is that you sample a set of trajectories from your policy by literally running that policy in the environment then you estimate the policy gradient using those samples basically using this equation up here and then you take a gradient step in the direction of that gradient which improves your policy so this is the reinforced algorithm if someone says I trained my policy with reinforce this is what they mean only not really because if you actually code this up it won't work</a:t>
            </a:r>
          </a:p>
        </p:txBody>
      </p:sp>
      <p:sp>
        <p:nvSpPr>
          <p:cNvPr id="4" name="Slide Number Placeholder 3"/>
          <p:cNvSpPr>
            <a:spLocks noGrp="1"/>
          </p:cNvSpPr>
          <p:nvPr>
            <p:ph type="sldNum" sz="quarter" idx="5"/>
          </p:nvPr>
        </p:nvSpPr>
        <p:spPr/>
        <p:txBody>
          <a:bodyPr/>
          <a:lstStyle/>
          <a:p>
            <a:fld id="{592514F9-DBC4-4E58-B213-0F6D29F94687}" type="slidenum">
              <a:rPr lang="en-US" smtClean="0"/>
              <a:t>9</a:t>
            </a:fld>
            <a:endParaRPr lang="en-US"/>
          </a:p>
        </p:txBody>
      </p:sp>
    </p:spTree>
    <p:extLst>
      <p:ext uri="{BB962C8B-B14F-4D97-AF65-F5344CB8AC3E}">
        <p14:creationId xmlns:p14="http://schemas.microsoft.com/office/powerpoint/2010/main" val="23994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reinforced algorithm works is that you sample a set of trajectories from your policy by literally running that policy in the environment then you estimate the policy gradient using those samples basically using this equation up here and then you take a gradient step in the direction of that gradient which improves your policy so this is the reinforced algorithm if someone says I trained my policy with reinforce this is what they mean only not really because if you actually code this up it won't work</a:t>
            </a:r>
          </a:p>
        </p:txBody>
      </p:sp>
      <p:sp>
        <p:nvSpPr>
          <p:cNvPr id="4" name="Slide Number Placeholder 3"/>
          <p:cNvSpPr>
            <a:spLocks noGrp="1"/>
          </p:cNvSpPr>
          <p:nvPr>
            <p:ph type="sldNum" sz="quarter" idx="5"/>
          </p:nvPr>
        </p:nvSpPr>
        <p:spPr/>
        <p:txBody>
          <a:bodyPr/>
          <a:lstStyle/>
          <a:p>
            <a:fld id="{592514F9-DBC4-4E58-B213-0F6D29F94687}" type="slidenum">
              <a:rPr lang="en-US" smtClean="0"/>
              <a:t>10</a:t>
            </a:fld>
            <a:endParaRPr lang="en-US"/>
          </a:p>
        </p:txBody>
      </p:sp>
    </p:spTree>
    <p:extLst>
      <p:ext uri="{BB962C8B-B14F-4D97-AF65-F5344CB8AC3E}">
        <p14:creationId xmlns:p14="http://schemas.microsoft.com/office/powerpoint/2010/main" val="40980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514F9-DBC4-4E58-B213-0F6D29F94687}" type="slidenum">
              <a:rPr lang="en-US" smtClean="0"/>
              <a:t>11</a:t>
            </a:fld>
            <a:endParaRPr lang="en-US"/>
          </a:p>
        </p:txBody>
      </p:sp>
    </p:spTree>
    <p:extLst>
      <p:ext uri="{BB962C8B-B14F-4D97-AF65-F5344CB8AC3E}">
        <p14:creationId xmlns:p14="http://schemas.microsoft.com/office/powerpoint/2010/main" val="3008255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compared to the maximum likelihood gradient we just makes everything more probable right maximum likelihood just takes all of your data and just makes it more likely this one multiplies it by our tau which means that things with bad rewards will actually be made less likely</a:t>
            </a:r>
          </a:p>
          <a:p>
            <a:endParaRPr lang="en-US" dirty="0"/>
          </a:p>
        </p:txBody>
      </p:sp>
      <p:sp>
        <p:nvSpPr>
          <p:cNvPr id="4" name="Slide Number Placeholder 3"/>
          <p:cNvSpPr>
            <a:spLocks noGrp="1"/>
          </p:cNvSpPr>
          <p:nvPr>
            <p:ph type="sldNum" sz="quarter" idx="5"/>
          </p:nvPr>
        </p:nvSpPr>
        <p:spPr/>
        <p:txBody>
          <a:bodyPr/>
          <a:lstStyle/>
          <a:p>
            <a:fld id="{592514F9-DBC4-4E58-B213-0F6D29F94687}" type="slidenum">
              <a:rPr lang="en-US" smtClean="0"/>
              <a:t>14</a:t>
            </a:fld>
            <a:endParaRPr lang="en-US"/>
          </a:p>
        </p:txBody>
      </p:sp>
    </p:spTree>
    <p:extLst>
      <p:ext uri="{BB962C8B-B14F-4D97-AF65-F5344CB8AC3E}">
        <p14:creationId xmlns:p14="http://schemas.microsoft.com/office/powerpoint/2010/main" val="2455866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514F9-DBC4-4E58-B213-0F6D29F94687}" type="slidenum">
              <a:rPr lang="en-US" smtClean="0"/>
              <a:t>19</a:t>
            </a:fld>
            <a:endParaRPr lang="en-US"/>
          </a:p>
        </p:txBody>
      </p:sp>
    </p:spTree>
    <p:extLst>
      <p:ext uri="{BB962C8B-B14F-4D97-AF65-F5344CB8AC3E}">
        <p14:creationId xmlns:p14="http://schemas.microsoft.com/office/powerpoint/2010/main" val="142718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514F9-DBC4-4E58-B213-0F6D29F94687}" type="slidenum">
              <a:rPr lang="en-US" smtClean="0"/>
              <a:t>46</a:t>
            </a:fld>
            <a:endParaRPr lang="en-US"/>
          </a:p>
        </p:txBody>
      </p:sp>
    </p:spTree>
    <p:extLst>
      <p:ext uri="{BB962C8B-B14F-4D97-AF65-F5344CB8AC3E}">
        <p14:creationId xmlns:p14="http://schemas.microsoft.com/office/powerpoint/2010/main" val="95168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03656" y="300685"/>
            <a:ext cx="11384686" cy="6972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62708" y="4579761"/>
            <a:ext cx="8466582" cy="93980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17068" y="300685"/>
            <a:ext cx="11557863" cy="69723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433578" y="1885568"/>
            <a:ext cx="11324843" cy="1732279"/>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4/16/2020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4.png"/><Relationship Id="rId7" Type="http://schemas.openxmlformats.org/officeDocument/2006/relationships/image" Target="../media/image14.jp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17.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16.png"/><Relationship Id="rId9" Type="http://schemas.openxmlformats.org/officeDocument/2006/relationships/image" Target="../media/image47.pn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61.png"/><Relationship Id="rId18" Type="http://schemas.openxmlformats.org/officeDocument/2006/relationships/image" Target="../media/image65.png"/><Relationship Id="rId3" Type="http://schemas.openxmlformats.org/officeDocument/2006/relationships/image" Target="../media/image57.jpg"/><Relationship Id="rId7" Type="http://schemas.openxmlformats.org/officeDocument/2006/relationships/image" Target="../media/image16.png"/><Relationship Id="rId12" Type="http://schemas.openxmlformats.org/officeDocument/2006/relationships/image" Target="../media/image47.png"/><Relationship Id="rId17" Type="http://schemas.openxmlformats.org/officeDocument/2006/relationships/image" Target="../media/image64.png"/><Relationship Id="rId2" Type="http://schemas.openxmlformats.org/officeDocument/2006/relationships/notesSlide" Target="../notesSlides/notesSlide6.xml"/><Relationship Id="rId16" Type="http://schemas.openxmlformats.org/officeDocument/2006/relationships/image" Target="../media/image63.png"/><Relationship Id="rId20"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5" Type="http://schemas.openxmlformats.org/officeDocument/2006/relationships/image" Target="../media/image59.png"/><Relationship Id="rId15" Type="http://schemas.openxmlformats.org/officeDocument/2006/relationships/image" Target="../media/image50.png"/><Relationship Id="rId10" Type="http://schemas.openxmlformats.org/officeDocument/2006/relationships/image" Target="../media/image14.jpg"/><Relationship Id="rId19" Type="http://schemas.openxmlformats.org/officeDocument/2006/relationships/image" Target="../media/image66.png"/><Relationship Id="rId4" Type="http://schemas.openxmlformats.org/officeDocument/2006/relationships/image" Target="../media/image58.png"/><Relationship Id="rId9" Type="http://schemas.openxmlformats.org/officeDocument/2006/relationships/image" Target="../media/image45.png"/><Relationship Id="rId1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72.jpg"/><Relationship Id="rId5" Type="http://schemas.openxmlformats.org/officeDocument/2006/relationships/image" Target="../media/image54.png"/><Relationship Id="rId10" Type="http://schemas.openxmlformats.org/officeDocument/2006/relationships/image" Target="../media/image71.png"/><Relationship Id="rId4" Type="http://schemas.openxmlformats.org/officeDocument/2006/relationships/image" Target="../media/image68.png"/><Relationship Id="rId9"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image" Target="../media/image75.jp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4.png"/><Relationship Id="rId7" Type="http://schemas.openxmlformats.org/officeDocument/2006/relationships/image" Target="../media/image1.jp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73.pn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4.jpg"/><Relationship Id="rId11" Type="http://schemas.openxmlformats.org/officeDocument/2006/relationships/image" Target="../media/image57.jpg"/><Relationship Id="rId5" Type="http://schemas.openxmlformats.org/officeDocument/2006/relationships/image" Target="../media/image66.png"/><Relationship Id="rId15" Type="http://schemas.openxmlformats.org/officeDocument/2006/relationships/image" Target="../media/image81.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65.png"/><Relationship Id="rId9" Type="http://schemas.openxmlformats.org/officeDocument/2006/relationships/image" Target="../media/image76.png"/><Relationship Id="rId14" Type="http://schemas.openxmlformats.org/officeDocument/2006/relationships/image" Target="../media/image80.jp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65.png"/><Relationship Id="rId7" Type="http://schemas.openxmlformats.org/officeDocument/2006/relationships/image" Target="../media/image75.jpg"/><Relationship Id="rId12"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1.jpg"/><Relationship Id="rId11" Type="http://schemas.openxmlformats.org/officeDocument/2006/relationships/image" Target="../media/image92.png"/><Relationship Id="rId5" Type="http://schemas.openxmlformats.org/officeDocument/2006/relationships/image" Target="../media/image74.jpg"/><Relationship Id="rId15" Type="http://schemas.openxmlformats.org/officeDocument/2006/relationships/image" Target="../media/image96.png"/><Relationship Id="rId10" Type="http://schemas.openxmlformats.org/officeDocument/2006/relationships/image" Target="../media/image57.jpg"/><Relationship Id="rId4" Type="http://schemas.openxmlformats.org/officeDocument/2006/relationships/image" Target="../media/image89.png"/><Relationship Id="rId9" Type="http://schemas.openxmlformats.org/officeDocument/2006/relationships/image" Target="../media/image91.png"/><Relationship Id="rId1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7.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87.png"/><Relationship Id="rId7"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87.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28.png"/><Relationship Id="rId2" Type="http://schemas.openxmlformats.org/officeDocument/2006/relationships/image" Target="../media/image110.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4.png"/><Relationship Id="rId5" Type="http://schemas.openxmlformats.org/officeDocument/2006/relationships/image" Target="../media/image107.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6.png"/><Relationship Id="rId9" Type="http://schemas.openxmlformats.org/officeDocument/2006/relationships/image" Target="../media/image112.png"/><Relationship Id="rId1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13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56.png"/><Relationship Id="rId5" Type="http://schemas.openxmlformats.org/officeDocument/2006/relationships/image" Target="../media/image23.png"/><Relationship Id="rId10" Type="http://schemas.openxmlformats.org/officeDocument/2006/relationships/image" Target="../media/image55.png"/><Relationship Id="rId4" Type="http://schemas.openxmlformats.org/officeDocument/2006/relationships/image" Target="../media/image34.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23.png"/><Relationship Id="rId7" Type="http://schemas.openxmlformats.org/officeDocument/2006/relationships/image" Target="../media/image1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3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23.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3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2.png"/><Relationship Id="rId3" Type="http://schemas.openxmlformats.org/officeDocument/2006/relationships/image" Target="../media/image23.png"/><Relationship Id="rId7" Type="http://schemas.openxmlformats.org/officeDocument/2006/relationships/image" Target="../media/image148.png"/><Relationship Id="rId12" Type="http://schemas.openxmlformats.org/officeDocument/2006/relationships/image" Target="../media/image15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147.png"/><Relationship Id="rId11" Type="http://schemas.openxmlformats.org/officeDocument/2006/relationships/image" Target="../media/image28.png"/><Relationship Id="rId5" Type="http://schemas.openxmlformats.org/officeDocument/2006/relationships/image" Target="../media/image146.png"/><Relationship Id="rId15" Type="http://schemas.openxmlformats.org/officeDocument/2006/relationships/image" Target="../media/image29.png"/><Relationship Id="rId10" Type="http://schemas.openxmlformats.org/officeDocument/2006/relationships/image" Target="../media/image26.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34.png"/><Relationship Id="rId7"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45.png"/><Relationship Id="rId4" Type="http://schemas.openxmlformats.org/officeDocument/2006/relationships/image" Target="../media/image23.png"/><Relationship Id="rId9" Type="http://schemas.openxmlformats.org/officeDocument/2006/relationships/image" Target="../media/image156.png"/></Relationships>
</file>

<file path=ppt/slides/_rels/slide3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3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8.png"/><Relationship Id="rId7" Type="http://schemas.openxmlformats.org/officeDocument/2006/relationships/image" Target="../media/image171.png"/><Relationship Id="rId2"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175.png"/><Relationship Id="rId5" Type="http://schemas.openxmlformats.org/officeDocument/2006/relationships/image" Target="../media/image170.png"/><Relationship Id="rId10" Type="http://schemas.openxmlformats.org/officeDocument/2006/relationships/image" Target="../media/image174.png"/><Relationship Id="rId4" Type="http://schemas.openxmlformats.org/officeDocument/2006/relationships/image" Target="../media/image169.png"/><Relationship Id="rId9" Type="http://schemas.openxmlformats.org/officeDocument/2006/relationships/image" Target="../media/image1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53.png"/><Relationship Id="rId7" Type="http://schemas.openxmlformats.org/officeDocument/2006/relationships/image" Target="../media/image129.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55.png"/><Relationship Id="rId4" Type="http://schemas.openxmlformats.org/officeDocument/2006/relationships/image" Target="../media/image177.png"/><Relationship Id="rId9" Type="http://schemas.openxmlformats.org/officeDocument/2006/relationships/image" Target="../media/image179.png"/></Relationships>
</file>

<file path=ppt/slides/_rels/slide4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png"/><Relationship Id="rId1" Type="http://schemas.openxmlformats.org/officeDocument/2006/relationships/slideLayout" Target="../slideLayouts/slideLayout1.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44.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2.png"/><Relationship Id="rId3" Type="http://schemas.openxmlformats.org/officeDocument/2006/relationships/image" Target="../media/image181.png"/><Relationship Id="rId7" Type="http://schemas.openxmlformats.org/officeDocument/2006/relationships/image" Target="../media/image190.png"/><Relationship Id="rId12" Type="http://schemas.openxmlformats.org/officeDocument/2006/relationships/image" Target="../media/image188.png"/><Relationship Id="rId2" Type="http://schemas.openxmlformats.org/officeDocument/2006/relationships/image" Target="../media/image180.png"/><Relationship Id="rId1" Type="http://schemas.openxmlformats.org/officeDocument/2006/relationships/slideLayout" Target="../slideLayouts/slideLayout1.xml"/><Relationship Id="rId6" Type="http://schemas.openxmlformats.org/officeDocument/2006/relationships/image" Target="../media/image184.png"/><Relationship Id="rId11" Type="http://schemas.openxmlformats.org/officeDocument/2006/relationships/image" Target="../media/image187.png"/><Relationship Id="rId5" Type="http://schemas.openxmlformats.org/officeDocument/2006/relationships/image" Target="../media/image183.png"/><Relationship Id="rId10" Type="http://schemas.openxmlformats.org/officeDocument/2006/relationships/image" Target="../media/image186.png"/><Relationship Id="rId4" Type="http://schemas.openxmlformats.org/officeDocument/2006/relationships/image" Target="../media/image182.png"/><Relationship Id="rId9" Type="http://schemas.openxmlformats.org/officeDocument/2006/relationships/image" Target="../media/image185.png"/></Relationships>
</file>

<file path=ppt/slides/_rels/slide4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0.png"/><Relationship Id="rId7" Type="http://schemas.openxmlformats.org/officeDocument/2006/relationships/image" Target="../media/image187.png"/><Relationship Id="rId12" Type="http://schemas.openxmlformats.org/officeDocument/2006/relationships/image" Target="../media/image196.png"/><Relationship Id="rId2" Type="http://schemas.openxmlformats.org/officeDocument/2006/relationships/image" Target="../media/image192.png"/><Relationship Id="rId1" Type="http://schemas.openxmlformats.org/officeDocument/2006/relationships/slideLayout" Target="../slideLayouts/slideLayout4.xml"/><Relationship Id="rId6" Type="http://schemas.openxmlformats.org/officeDocument/2006/relationships/image" Target="../media/image186.png"/><Relationship Id="rId11" Type="http://schemas.openxmlformats.org/officeDocument/2006/relationships/image" Target="../media/image195.png"/><Relationship Id="rId5" Type="http://schemas.openxmlformats.org/officeDocument/2006/relationships/image" Target="../media/image185.png"/><Relationship Id="rId10" Type="http://schemas.openxmlformats.org/officeDocument/2006/relationships/image" Target="../media/image194.png"/><Relationship Id="rId4" Type="http://schemas.openxmlformats.org/officeDocument/2006/relationships/image" Target="../media/image190.png"/><Relationship Id="rId9" Type="http://schemas.openxmlformats.org/officeDocument/2006/relationships/image" Target="../media/image193.png"/></Relationships>
</file>

<file path=ppt/slides/_rels/slide46.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4.png"/><Relationship Id="rId3" Type="http://schemas.openxmlformats.org/officeDocument/2006/relationships/image" Target="../media/image192.png"/><Relationship Id="rId7" Type="http://schemas.openxmlformats.org/officeDocument/2006/relationships/image" Target="../media/image198.png"/><Relationship Id="rId12" Type="http://schemas.openxmlformats.org/officeDocument/2006/relationships/image" Target="../media/image19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7.png"/><Relationship Id="rId11" Type="http://schemas.openxmlformats.org/officeDocument/2006/relationships/image" Target="../media/image188.png"/><Relationship Id="rId5" Type="http://schemas.openxmlformats.org/officeDocument/2006/relationships/image" Target="../media/image190.png"/><Relationship Id="rId10" Type="http://schemas.openxmlformats.org/officeDocument/2006/relationships/image" Target="../media/image187.png"/><Relationship Id="rId4" Type="http://schemas.openxmlformats.org/officeDocument/2006/relationships/image" Target="../media/image180.png"/><Relationship Id="rId9" Type="http://schemas.openxmlformats.org/officeDocument/2006/relationships/image" Target="../media/image186.png"/><Relationship Id="rId14" Type="http://schemas.openxmlformats.org/officeDocument/2006/relationships/image" Target="../media/image196.png"/></Relationships>
</file>

<file path=ppt/slides/_rels/slide47.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4.png"/><Relationship Id="rId3" Type="http://schemas.openxmlformats.org/officeDocument/2006/relationships/image" Target="../media/image192.png"/><Relationship Id="rId7" Type="http://schemas.openxmlformats.org/officeDocument/2006/relationships/image" Target="../media/image198.png"/><Relationship Id="rId12" Type="http://schemas.openxmlformats.org/officeDocument/2006/relationships/image" Target="../media/image19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97.png"/><Relationship Id="rId11" Type="http://schemas.openxmlformats.org/officeDocument/2006/relationships/image" Target="../media/image188.png"/><Relationship Id="rId5" Type="http://schemas.openxmlformats.org/officeDocument/2006/relationships/image" Target="../media/image190.png"/><Relationship Id="rId10" Type="http://schemas.openxmlformats.org/officeDocument/2006/relationships/image" Target="../media/image187.png"/><Relationship Id="rId4" Type="http://schemas.openxmlformats.org/officeDocument/2006/relationships/image" Target="../media/image180.png"/><Relationship Id="rId9" Type="http://schemas.openxmlformats.org/officeDocument/2006/relationships/image" Target="../media/image186.png"/><Relationship Id="rId14" Type="http://schemas.openxmlformats.org/officeDocument/2006/relationships/image" Target="../media/image196.png"/></Relationships>
</file>

<file path=ppt/slides/_rels/slide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4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1.png"/><Relationship Id="rId4" Type="http://schemas.openxmlformats.org/officeDocument/2006/relationships/image" Target="../media/image200.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13.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5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1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1.png"/><Relationship Id="rId4" Type="http://schemas.openxmlformats.org/officeDocument/2006/relationships/image" Target="../media/image200.png"/><Relationship Id="rId9" Type="http://schemas.openxmlformats.org/officeDocument/2006/relationships/image" Target="../media/image202.png"/></Relationships>
</file>

<file path=ppt/slides/_rels/slide5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1.png"/><Relationship Id="rId7" Type="http://schemas.openxmlformats.org/officeDocument/2006/relationships/image" Target="../media/image208.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207.png"/><Relationship Id="rId11" Type="http://schemas.openxmlformats.org/officeDocument/2006/relationships/image" Target="../media/image211.png"/><Relationship Id="rId5" Type="http://schemas.openxmlformats.org/officeDocument/2006/relationships/image" Target="../media/image206.png"/><Relationship Id="rId10" Type="http://schemas.openxmlformats.org/officeDocument/2006/relationships/image" Target="../media/image204.png"/><Relationship Id="rId4" Type="http://schemas.openxmlformats.org/officeDocument/2006/relationships/image" Target="../media/image205.png"/><Relationship Id="rId9" Type="http://schemas.openxmlformats.org/officeDocument/2006/relationships/image" Target="../media/image210.png"/></Relationships>
</file>

<file path=ppt/slides/_rels/slide5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1.png"/><Relationship Id="rId7" Type="http://schemas.openxmlformats.org/officeDocument/2006/relationships/image" Target="../media/image208.png"/><Relationship Id="rId12" Type="http://schemas.openxmlformats.org/officeDocument/2006/relationships/image" Target="../media/image213.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0" Type="http://schemas.openxmlformats.org/officeDocument/2006/relationships/image" Target="../media/image204.png"/><Relationship Id="rId4" Type="http://schemas.openxmlformats.org/officeDocument/2006/relationships/image" Target="../media/image205.png"/><Relationship Id="rId9" Type="http://schemas.openxmlformats.org/officeDocument/2006/relationships/image" Target="../media/image210.png"/></Relationships>
</file>

<file path=ppt/slides/_rels/slide5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3" Type="http://schemas.openxmlformats.org/officeDocument/2006/relationships/image" Target="../media/image201.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7.png"/><Relationship Id="rId2" Type="http://schemas.openxmlformats.org/officeDocument/2006/relationships/image" Target="../media/image129.png"/><Relationship Id="rId16"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5" Type="http://schemas.openxmlformats.org/officeDocument/2006/relationships/image" Target="../media/image6.png"/><Relationship Id="rId10" Type="http://schemas.openxmlformats.org/officeDocument/2006/relationships/image" Target="../media/image204.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s>
</file>

<file path=ppt/slides/_rels/slide54.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jp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55.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3.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2.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image" Target="../media/image231.png"/><Relationship Id="rId5" Type="http://schemas.openxmlformats.org/officeDocument/2006/relationships/image" Target="../media/image226.png"/><Relationship Id="rId10" Type="http://schemas.openxmlformats.org/officeDocument/2006/relationships/image" Target="../media/image185.png"/><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4.png"/></Relationships>
</file>

<file path=ppt/slides/_rels/slide5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39.png"/><Relationship Id="rId3" Type="http://schemas.openxmlformats.org/officeDocument/2006/relationships/image" Target="../media/image185.png"/><Relationship Id="rId7" Type="http://schemas.openxmlformats.org/officeDocument/2006/relationships/image" Target="../media/image21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image" Target="../media/image229.png"/><Relationship Id="rId16"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237.png"/><Relationship Id="rId5" Type="http://schemas.openxmlformats.org/officeDocument/2006/relationships/image" Target="../media/image232.png"/><Relationship Id="rId15" Type="http://schemas.openxmlformats.org/officeDocument/2006/relationships/image" Target="../media/image241.png"/><Relationship Id="rId10"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16.png"/><Relationship Id="rId14" Type="http://schemas.openxmlformats.org/officeDocument/2006/relationships/image" Target="../media/image240.png"/></Relationships>
</file>

<file path=ppt/slides/_rels/slide5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4.xml"/><Relationship Id="rId4" Type="http://schemas.openxmlformats.org/officeDocument/2006/relationships/image" Target="../media/image246.png"/></Relationships>
</file>

<file path=ppt/slides/_rels/slide5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5.png"/><Relationship Id="rId7" Type="http://schemas.openxmlformats.org/officeDocument/2006/relationships/image" Target="../media/image250.png"/><Relationship Id="rId2" Type="http://schemas.openxmlformats.org/officeDocument/2006/relationships/image" Target="../media/image244.png"/><Relationship Id="rId1" Type="http://schemas.openxmlformats.org/officeDocument/2006/relationships/slideLayout" Target="../slideLayouts/slideLayout4.xml"/><Relationship Id="rId6" Type="http://schemas.openxmlformats.org/officeDocument/2006/relationships/image" Target="../media/image249.png"/><Relationship Id="rId11" Type="http://schemas.openxmlformats.org/officeDocument/2006/relationships/image" Target="../media/image252.png"/><Relationship Id="rId5" Type="http://schemas.openxmlformats.org/officeDocument/2006/relationships/image" Target="../media/image248.png"/><Relationship Id="rId10" Type="http://schemas.openxmlformats.org/officeDocument/2006/relationships/image" Target="../media/image243.png"/><Relationship Id="rId4" Type="http://schemas.openxmlformats.org/officeDocument/2006/relationships/image" Target="../media/image247.png"/><Relationship Id="rId9" Type="http://schemas.openxmlformats.org/officeDocument/2006/relationships/image" Target="../media/image242.png"/></Relationships>
</file>

<file path=ppt/slides/_rels/slide59.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58.png"/><Relationship Id="rId18" Type="http://schemas.openxmlformats.org/officeDocument/2006/relationships/image" Target="../media/image262.png"/><Relationship Id="rId3" Type="http://schemas.openxmlformats.org/officeDocument/2006/relationships/image" Target="../media/image253.png"/><Relationship Id="rId7" Type="http://schemas.openxmlformats.org/officeDocument/2006/relationships/image" Target="../media/image216.png"/><Relationship Id="rId12" Type="http://schemas.openxmlformats.org/officeDocument/2006/relationships/image" Target="../media/image257.png"/><Relationship Id="rId17" Type="http://schemas.openxmlformats.org/officeDocument/2006/relationships/image" Target="../media/image242.png"/><Relationship Id="rId2" Type="http://schemas.openxmlformats.org/officeDocument/2006/relationships/image" Target="../media/image129.png"/><Relationship Id="rId16"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56.png"/><Relationship Id="rId5" Type="http://schemas.openxmlformats.org/officeDocument/2006/relationships/image" Target="../media/image215.png"/><Relationship Id="rId15" Type="http://schemas.openxmlformats.org/officeDocument/2006/relationships/image" Target="../media/image260.png"/><Relationship Id="rId10" Type="http://schemas.openxmlformats.org/officeDocument/2006/relationships/image" Target="../media/image255.png"/><Relationship Id="rId4" Type="http://schemas.openxmlformats.org/officeDocument/2006/relationships/image" Target="../media/image214.png"/><Relationship Id="rId9" Type="http://schemas.openxmlformats.org/officeDocument/2006/relationships/image" Target="../media/image254.png"/><Relationship Id="rId14" Type="http://schemas.openxmlformats.org/officeDocument/2006/relationships/image" Target="../media/image25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65.jp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264.png"/><Relationship Id="rId4" Type="http://schemas.openxmlformats.org/officeDocument/2006/relationships/image" Target="../media/image263.png"/></Relationships>
</file>

<file path=ppt/slides/_rels/slide61.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image" Target="../media/image272.png"/><Relationship Id="rId18" Type="http://schemas.openxmlformats.org/officeDocument/2006/relationships/image" Target="../media/image277.png"/><Relationship Id="rId3" Type="http://schemas.openxmlformats.org/officeDocument/2006/relationships/image" Target="../media/image242.png"/><Relationship Id="rId7" Type="http://schemas.openxmlformats.org/officeDocument/2006/relationships/image" Target="../media/image266.png"/><Relationship Id="rId12" Type="http://schemas.openxmlformats.org/officeDocument/2006/relationships/image" Target="../media/image271.png"/><Relationship Id="rId17" Type="http://schemas.openxmlformats.org/officeDocument/2006/relationships/image" Target="../media/image276.png"/><Relationship Id="rId2" Type="http://schemas.openxmlformats.org/officeDocument/2006/relationships/image" Target="../media/image262.png"/><Relationship Id="rId16"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72.jpg"/><Relationship Id="rId11" Type="http://schemas.openxmlformats.org/officeDocument/2006/relationships/image" Target="../media/image270.png"/><Relationship Id="rId5" Type="http://schemas.openxmlformats.org/officeDocument/2006/relationships/image" Target="../media/image264.png"/><Relationship Id="rId15" Type="http://schemas.openxmlformats.org/officeDocument/2006/relationships/image" Target="../media/image274.png"/><Relationship Id="rId10" Type="http://schemas.openxmlformats.org/officeDocument/2006/relationships/image" Target="../media/image269.png"/><Relationship Id="rId19" Type="http://schemas.openxmlformats.org/officeDocument/2006/relationships/image" Target="../media/image265.jpg"/><Relationship Id="rId4" Type="http://schemas.openxmlformats.org/officeDocument/2006/relationships/image" Target="../media/image263.png"/><Relationship Id="rId9" Type="http://schemas.openxmlformats.org/officeDocument/2006/relationships/image" Target="../media/image268.png"/><Relationship Id="rId14" Type="http://schemas.openxmlformats.org/officeDocument/2006/relationships/image" Target="../media/image273.png"/></Relationships>
</file>

<file path=ppt/slides/_rels/slide62.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8.png"/><Relationship Id="rId7" Type="http://schemas.openxmlformats.org/officeDocument/2006/relationships/image" Target="../media/image281.png"/><Relationship Id="rId2" Type="http://schemas.openxmlformats.org/officeDocument/2006/relationships/image" Target="../media/image242.png"/><Relationship Id="rId1" Type="http://schemas.openxmlformats.org/officeDocument/2006/relationships/slideLayout" Target="../slideLayouts/slideLayout4.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67.png"/><Relationship Id="rId9" Type="http://schemas.openxmlformats.org/officeDocument/2006/relationships/image" Target="../media/image283.png"/></Relationships>
</file>

<file path=ppt/slides/_rels/slide63.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8.png"/><Relationship Id="rId7" Type="http://schemas.openxmlformats.org/officeDocument/2006/relationships/image" Target="../media/image281.png"/><Relationship Id="rId12" Type="http://schemas.openxmlformats.org/officeDocument/2006/relationships/image" Target="../media/image286.png"/><Relationship Id="rId2" Type="http://schemas.openxmlformats.org/officeDocument/2006/relationships/image" Target="../media/image242.png"/><Relationship Id="rId1" Type="http://schemas.openxmlformats.org/officeDocument/2006/relationships/slideLayout" Target="../slideLayouts/slideLayout4.xml"/><Relationship Id="rId6" Type="http://schemas.openxmlformats.org/officeDocument/2006/relationships/image" Target="../media/image280.png"/><Relationship Id="rId11" Type="http://schemas.openxmlformats.org/officeDocument/2006/relationships/image" Target="../media/image285.png"/><Relationship Id="rId5" Type="http://schemas.openxmlformats.org/officeDocument/2006/relationships/image" Target="../media/image279.png"/><Relationship Id="rId10" Type="http://schemas.openxmlformats.org/officeDocument/2006/relationships/image" Target="../media/image284.png"/><Relationship Id="rId4" Type="http://schemas.openxmlformats.org/officeDocument/2006/relationships/image" Target="../media/image267.png"/><Relationship Id="rId9" Type="http://schemas.openxmlformats.org/officeDocument/2006/relationships/image" Target="../media/image283.png"/></Relationships>
</file>

<file path=ppt/slides/_rels/slide64.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276.png"/><Relationship Id="rId3" Type="http://schemas.openxmlformats.org/officeDocument/2006/relationships/image" Target="../media/image288.png"/><Relationship Id="rId7" Type="http://schemas.openxmlformats.org/officeDocument/2006/relationships/image" Target="../media/image270.png"/><Relationship Id="rId12" Type="http://schemas.openxmlformats.org/officeDocument/2006/relationships/image" Target="../media/image275.png"/><Relationship Id="rId17" Type="http://schemas.openxmlformats.org/officeDocument/2006/relationships/image" Target="../media/image72.jpg"/><Relationship Id="rId2" Type="http://schemas.openxmlformats.org/officeDocument/2006/relationships/image" Target="../media/image287.png"/><Relationship Id="rId16" Type="http://schemas.openxmlformats.org/officeDocument/2006/relationships/image" Target="../media/image292.png"/><Relationship Id="rId1" Type="http://schemas.openxmlformats.org/officeDocument/2006/relationships/slideLayout" Target="../slideLayouts/slideLayout4.xml"/><Relationship Id="rId6" Type="http://schemas.openxmlformats.org/officeDocument/2006/relationships/image" Target="../media/image269.png"/><Relationship Id="rId11" Type="http://schemas.openxmlformats.org/officeDocument/2006/relationships/image" Target="../media/image274.png"/><Relationship Id="rId5" Type="http://schemas.openxmlformats.org/officeDocument/2006/relationships/image" Target="../media/image285.png"/><Relationship Id="rId15" Type="http://schemas.openxmlformats.org/officeDocument/2006/relationships/image" Target="../media/image291.png"/><Relationship Id="rId10" Type="http://schemas.openxmlformats.org/officeDocument/2006/relationships/image" Target="../media/image273.png"/><Relationship Id="rId4" Type="http://schemas.openxmlformats.org/officeDocument/2006/relationships/image" Target="../media/image289.png"/><Relationship Id="rId9" Type="http://schemas.openxmlformats.org/officeDocument/2006/relationships/image" Target="../media/image272.png"/><Relationship Id="rId14" Type="http://schemas.openxmlformats.org/officeDocument/2006/relationships/image" Target="../media/image290.png"/></Relationships>
</file>

<file path=ppt/slides/_rels/slide6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98.png"/><Relationship Id="rId3" Type="http://schemas.openxmlformats.org/officeDocument/2006/relationships/image" Target="../media/image255.png"/><Relationship Id="rId7" Type="http://schemas.openxmlformats.org/officeDocument/2006/relationships/image" Target="../media/image293.png"/><Relationship Id="rId12" Type="http://schemas.openxmlformats.org/officeDocument/2006/relationships/image" Target="../media/image297.png"/><Relationship Id="rId2" Type="http://schemas.openxmlformats.org/officeDocument/2006/relationships/image" Target="../media/image254.png"/><Relationship Id="rId1" Type="http://schemas.openxmlformats.org/officeDocument/2006/relationships/slideLayout" Target="../slideLayouts/slideLayout4.xml"/><Relationship Id="rId6" Type="http://schemas.openxmlformats.org/officeDocument/2006/relationships/image" Target="../media/image258.png"/><Relationship Id="rId11" Type="http://schemas.openxmlformats.org/officeDocument/2006/relationships/image" Target="../media/image296.png"/><Relationship Id="rId5" Type="http://schemas.openxmlformats.org/officeDocument/2006/relationships/image" Target="../media/image257.png"/><Relationship Id="rId10" Type="http://schemas.openxmlformats.org/officeDocument/2006/relationships/image" Target="../media/image295.png"/><Relationship Id="rId4" Type="http://schemas.openxmlformats.org/officeDocument/2006/relationships/image" Target="../media/image256.png"/><Relationship Id="rId9" Type="http://schemas.openxmlformats.org/officeDocument/2006/relationships/image" Target="../media/image294.png"/><Relationship Id="rId14" Type="http://schemas.openxmlformats.org/officeDocument/2006/relationships/image" Target="../media/image299.png"/></Relationships>
</file>

<file path=ppt/slides/_rels/slide66.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image" Target="../media/image295.png"/><Relationship Id="rId7" Type="http://schemas.openxmlformats.org/officeDocument/2006/relationships/image" Target="../media/image298.png"/><Relationship Id="rId12" Type="http://schemas.openxmlformats.org/officeDocument/2006/relationships/image" Target="../media/image2.png"/><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6.png"/><Relationship Id="rId5" Type="http://schemas.openxmlformats.org/officeDocument/2006/relationships/image" Target="../media/image257.png"/><Relationship Id="rId10" Type="http://schemas.openxmlformats.org/officeDocument/2006/relationships/image" Target="../media/image301.png"/><Relationship Id="rId4" Type="http://schemas.openxmlformats.org/officeDocument/2006/relationships/image" Target="../media/image296.png"/><Relationship Id="rId9" Type="http://schemas.openxmlformats.org/officeDocument/2006/relationships/image" Target="../media/image214.png"/></Relationships>
</file>

<file path=ppt/slides/_rels/slide67.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image" Target="../media/image295.png"/><Relationship Id="rId7" Type="http://schemas.openxmlformats.org/officeDocument/2006/relationships/image" Target="../media/image298.png"/><Relationship Id="rId12" Type="http://schemas.openxmlformats.org/officeDocument/2006/relationships/image" Target="../media/image305.png"/><Relationship Id="rId2"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304.png"/><Relationship Id="rId5" Type="http://schemas.openxmlformats.org/officeDocument/2006/relationships/image" Target="../media/image257.png"/><Relationship Id="rId10" Type="http://schemas.openxmlformats.org/officeDocument/2006/relationships/image" Target="../media/image303.png"/><Relationship Id="rId4" Type="http://schemas.openxmlformats.org/officeDocument/2006/relationships/image" Target="../media/image296.png"/><Relationship Id="rId9" Type="http://schemas.openxmlformats.org/officeDocument/2006/relationships/image" Target="../media/image302.png"/></Relationships>
</file>

<file path=ppt/slides/_rels/slide68.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69.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1.png"/><Relationship Id="rId3" Type="http://schemas.openxmlformats.org/officeDocument/2006/relationships/image" Target="../media/image313.png"/><Relationship Id="rId7" Type="http://schemas.openxmlformats.org/officeDocument/2006/relationships/image" Target="../media/image316.png"/><Relationship Id="rId12" Type="http://schemas.openxmlformats.org/officeDocument/2006/relationships/image" Target="../media/image185.png"/><Relationship Id="rId2"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320.png"/><Relationship Id="rId5" Type="http://schemas.openxmlformats.org/officeDocument/2006/relationships/image" Target="../media/image315.png"/><Relationship Id="rId10" Type="http://schemas.openxmlformats.org/officeDocument/2006/relationships/image" Target="../media/image319.png"/><Relationship Id="rId4" Type="http://schemas.openxmlformats.org/officeDocument/2006/relationships/image" Target="../media/image314.png"/><Relationship Id="rId9" Type="http://schemas.openxmlformats.org/officeDocument/2006/relationships/image" Target="../media/image318.png"/><Relationship Id="rId14" Type="http://schemas.openxmlformats.org/officeDocument/2006/relationships/image" Target="../media/image322.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70.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6.png"/></Relationships>
</file>

<file path=ppt/slides/_rels/slide71.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26.png"/><Relationship Id="rId7" Type="http://schemas.openxmlformats.org/officeDocument/2006/relationships/image" Target="../media/image316.png"/><Relationship Id="rId12" Type="http://schemas.openxmlformats.org/officeDocument/2006/relationships/image" Target="../media/image281.png"/><Relationship Id="rId2"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279.png"/><Relationship Id="rId5" Type="http://schemas.openxmlformats.org/officeDocument/2006/relationships/image" Target="../media/image323.png"/><Relationship Id="rId10" Type="http://schemas.openxmlformats.org/officeDocument/2006/relationships/image" Target="../media/image324.png"/><Relationship Id="rId4" Type="http://schemas.openxmlformats.org/officeDocument/2006/relationships/image" Target="../media/image327.png"/><Relationship Id="rId9" Type="http://schemas.openxmlformats.org/officeDocument/2006/relationships/image" Target="../media/image315.png"/></Relationships>
</file>

<file path=ppt/slides/_rels/slide7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73.xml.rels><?xml version="1.0" encoding="UTF-8" standalone="yes"?>
<Relationships xmlns="http://schemas.openxmlformats.org/package/2006/relationships"><Relationship Id="rId2" Type="http://schemas.openxmlformats.org/officeDocument/2006/relationships/hyperlink" Target="https://www.youtube.com/watch?v=YXH1BhrDi0k&amp;t=28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hyperlink" Target="https://github.com/pytorch/examples/blob/master/reinforcement_learning/reinforce.py"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hyperlink" Target="https://github.com/pytorch/examples/blob/master/reinforcement_learning/reinforce.py"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hyperlink" Target="https://github.com/pytorch/examples/blob/master/reinforcement_learning/actor_critic.py" TargetMode="External"/><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77.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hyperlink" Target="https://github.com/pytorch/examples/blob/master/reinforcement_learning/actor_critic.py" TargetMode="External"/><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35.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2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14.jpg"/><Relationship Id="rId12"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17.png"/><Relationship Id="rId10" Type="http://schemas.openxmlformats.org/officeDocument/2006/relationships/image" Target="../media/image48.png"/><Relationship Id="rId4" Type="http://schemas.openxmlformats.org/officeDocument/2006/relationships/image" Target="../media/image16.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24000" y="2426030"/>
            <a:ext cx="9296400" cy="936154"/>
          </a:xfrm>
          <a:prstGeom prst="rect">
            <a:avLst/>
          </a:prstGeom>
        </p:spPr>
        <p:txBody>
          <a:bodyPr vert="horz" wrap="square" lIns="0" tIns="12700" rIns="0" bIns="0" rtlCol="0">
            <a:spAutoFit/>
          </a:bodyPr>
          <a:lstStyle/>
          <a:p>
            <a:pPr marL="12700">
              <a:lnSpc>
                <a:spcPct val="100000"/>
              </a:lnSpc>
              <a:spcBef>
                <a:spcPts val="100"/>
              </a:spcBef>
            </a:pPr>
            <a:r>
              <a:rPr sz="6000" b="0" spc="-30" dirty="0">
                <a:latin typeface="Calibri Light"/>
                <a:cs typeface="Calibri Light"/>
              </a:rPr>
              <a:t>Policy</a:t>
            </a:r>
            <a:r>
              <a:rPr sz="6000" b="0" spc="-70" dirty="0">
                <a:latin typeface="Calibri Light"/>
                <a:cs typeface="Calibri Light"/>
              </a:rPr>
              <a:t> </a:t>
            </a:r>
            <a:r>
              <a:rPr sz="6000" b="0" spc="-25" dirty="0">
                <a:latin typeface="Calibri Light"/>
                <a:cs typeface="Calibri Light"/>
              </a:rPr>
              <a:t>Gradients</a:t>
            </a:r>
            <a:r>
              <a:rPr lang="en-US" sz="6000" b="0" spc="-25" dirty="0">
                <a:latin typeface="Calibri Light"/>
                <a:cs typeface="Calibri Light"/>
              </a:rPr>
              <a:t> </a:t>
            </a:r>
            <a:r>
              <a:rPr lang="en-US" altLang="zh-CN" sz="6000" b="0" spc="-25" dirty="0">
                <a:latin typeface="Calibri Light"/>
                <a:cs typeface="Calibri Light"/>
              </a:rPr>
              <a:t>+ Actor-Critic</a:t>
            </a:r>
            <a:endParaRPr sz="6000" dirty="0">
              <a:latin typeface="Calibri Light"/>
              <a:cs typeface="Calibri Light"/>
            </a:endParaRPr>
          </a:p>
        </p:txBody>
      </p:sp>
      <p:sp>
        <p:nvSpPr>
          <p:cNvPr id="3" name="object 3"/>
          <p:cNvSpPr txBox="1">
            <a:spLocks noGrp="1"/>
          </p:cNvSpPr>
          <p:nvPr>
            <p:ph type="subTitle" idx="4"/>
          </p:nvPr>
        </p:nvSpPr>
        <p:spPr>
          <a:xfrm>
            <a:off x="3581400" y="4579761"/>
            <a:ext cx="5147692" cy="914161"/>
          </a:xfrm>
          <a:prstGeom prst="rect">
            <a:avLst/>
          </a:prstGeom>
        </p:spPr>
        <p:txBody>
          <a:bodyPr vert="horz" wrap="square" lIns="0" tIns="12065" rIns="0" bIns="0" rtlCol="0">
            <a:spAutoFit/>
          </a:bodyPr>
          <a:lstStyle/>
          <a:p>
            <a:pPr marL="3388360" marR="5080" indent="-3376295">
              <a:lnSpc>
                <a:spcPct val="125000"/>
              </a:lnSpc>
              <a:spcBef>
                <a:spcPts val="95"/>
              </a:spcBef>
            </a:pPr>
            <a:r>
              <a:rPr spc="-5" dirty="0"/>
              <a:t>CS 285: Deep </a:t>
            </a:r>
            <a:r>
              <a:rPr spc="-15" dirty="0"/>
              <a:t>Reinforcement </a:t>
            </a:r>
            <a:r>
              <a:rPr dirty="0"/>
              <a:t>Learning</a:t>
            </a:r>
            <a:endParaRPr lang="en-US" dirty="0"/>
          </a:p>
          <a:p>
            <a:pPr marL="3388360" marR="5080" indent="-3376295">
              <a:lnSpc>
                <a:spcPct val="125000"/>
              </a:lnSpc>
              <a:spcBef>
                <a:spcPts val="95"/>
              </a:spcBef>
            </a:pPr>
            <a:r>
              <a:rPr lang="en-US" spc="-5" dirty="0"/>
              <a:t>Presenter: Ziniu Hu</a:t>
            </a:r>
            <a:endParaRPr spc="-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6639559" cy="697230"/>
          </a:xfrm>
          <a:prstGeom prst="rect">
            <a:avLst/>
          </a:prstGeom>
        </p:spPr>
        <p:txBody>
          <a:bodyPr vert="horz" wrap="square" lIns="0" tIns="13335" rIns="0" bIns="0" rtlCol="0">
            <a:spAutoFit/>
          </a:bodyPr>
          <a:lstStyle/>
          <a:p>
            <a:pPr marL="12700">
              <a:lnSpc>
                <a:spcPct val="100000"/>
              </a:lnSpc>
              <a:spcBef>
                <a:spcPts val="105"/>
              </a:spcBef>
            </a:pPr>
            <a:r>
              <a:rPr spc="-20" dirty="0"/>
              <a:t>Evaluating </a:t>
            </a:r>
            <a:r>
              <a:rPr dirty="0"/>
              <a:t>the policy</a:t>
            </a:r>
            <a:r>
              <a:rPr spc="-40" dirty="0"/>
              <a:t> </a:t>
            </a:r>
            <a:r>
              <a:rPr spc="-15" dirty="0"/>
              <a:t>gradient</a:t>
            </a:r>
          </a:p>
        </p:txBody>
      </p:sp>
      <p:sp>
        <p:nvSpPr>
          <p:cNvPr id="3" name="object 3"/>
          <p:cNvSpPr/>
          <p:nvPr/>
        </p:nvSpPr>
        <p:spPr>
          <a:xfrm>
            <a:off x="521208" y="2415539"/>
            <a:ext cx="5506212" cy="63093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22832" y="1289303"/>
            <a:ext cx="3297936" cy="75590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739640" y="1405127"/>
            <a:ext cx="2505456" cy="640079"/>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525813" y="1556003"/>
            <a:ext cx="630902" cy="17830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023859" y="481673"/>
            <a:ext cx="3625596" cy="166716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592691" y="1137919"/>
            <a:ext cx="228600" cy="12204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9589516" y="1134744"/>
            <a:ext cx="234950" cy="12839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9879456" y="1404492"/>
            <a:ext cx="187198" cy="187198"/>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9879456" y="1404492"/>
            <a:ext cx="187325" cy="187325"/>
          </a:xfrm>
          <a:custGeom>
            <a:avLst/>
            <a:gdLst/>
            <a:ahLst/>
            <a:cxnLst/>
            <a:rect l="l" t="t" r="r" b="b"/>
            <a:pathLst>
              <a:path w="187325" h="187325">
                <a:moveTo>
                  <a:pt x="0" y="28829"/>
                </a:moveTo>
                <a:lnTo>
                  <a:pt x="28828" y="0"/>
                </a:lnTo>
                <a:lnTo>
                  <a:pt x="93599" y="64770"/>
                </a:lnTo>
                <a:lnTo>
                  <a:pt x="158369" y="0"/>
                </a:lnTo>
                <a:lnTo>
                  <a:pt x="187198" y="28829"/>
                </a:lnTo>
                <a:lnTo>
                  <a:pt x="122427" y="93599"/>
                </a:lnTo>
                <a:lnTo>
                  <a:pt x="187198" y="158369"/>
                </a:lnTo>
                <a:lnTo>
                  <a:pt x="158369" y="187198"/>
                </a:lnTo>
                <a:lnTo>
                  <a:pt x="93599" y="122428"/>
                </a:lnTo>
                <a:lnTo>
                  <a:pt x="28828" y="187198"/>
                </a:lnTo>
                <a:lnTo>
                  <a:pt x="0" y="158369"/>
                </a:lnTo>
                <a:lnTo>
                  <a:pt x="64770" y="93599"/>
                </a:lnTo>
                <a:lnTo>
                  <a:pt x="0" y="28829"/>
                </a:lnTo>
                <a:close/>
              </a:path>
            </a:pathLst>
          </a:custGeom>
          <a:ln w="6096">
            <a:solidFill>
              <a:srgbClr val="EC7C30"/>
            </a:solidFill>
          </a:ln>
        </p:spPr>
        <p:txBody>
          <a:bodyPr wrap="square" lIns="0" tIns="0" rIns="0" bIns="0" rtlCol="0"/>
          <a:lstStyle/>
          <a:p>
            <a:endParaRPr/>
          </a:p>
        </p:txBody>
      </p:sp>
      <p:sp>
        <p:nvSpPr>
          <p:cNvPr id="12" name="object 12"/>
          <p:cNvSpPr/>
          <p:nvPr/>
        </p:nvSpPr>
        <p:spPr>
          <a:xfrm>
            <a:off x="9745091" y="1290319"/>
            <a:ext cx="228600" cy="122046"/>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9745091" y="1290319"/>
            <a:ext cx="228600" cy="122555"/>
          </a:xfrm>
          <a:custGeom>
            <a:avLst/>
            <a:gdLst/>
            <a:ahLst/>
            <a:cxnLst/>
            <a:rect l="l" t="t" r="r" b="b"/>
            <a:pathLst>
              <a:path w="228600" h="122555">
                <a:moveTo>
                  <a:pt x="79375" y="122046"/>
                </a:moveTo>
                <a:lnTo>
                  <a:pt x="0" y="25145"/>
                </a:lnTo>
                <a:lnTo>
                  <a:pt x="49529" y="19684"/>
                </a:lnTo>
                <a:lnTo>
                  <a:pt x="85216" y="63372"/>
                </a:lnTo>
                <a:lnTo>
                  <a:pt x="152400" y="8381"/>
                </a:lnTo>
                <a:lnTo>
                  <a:pt x="228600" y="0"/>
                </a:lnTo>
                <a:lnTo>
                  <a:pt x="79375" y="122046"/>
                </a:lnTo>
                <a:close/>
              </a:path>
            </a:pathLst>
          </a:custGeom>
          <a:ln w="6350">
            <a:solidFill>
              <a:srgbClr val="FFC000"/>
            </a:solidFill>
          </a:ln>
        </p:spPr>
        <p:txBody>
          <a:bodyPr wrap="square" lIns="0" tIns="0" rIns="0" bIns="0" rtlCol="0"/>
          <a:lstStyle/>
          <a:p>
            <a:endParaRPr/>
          </a:p>
        </p:txBody>
      </p:sp>
      <p:sp>
        <p:nvSpPr>
          <p:cNvPr id="14" name="object 14"/>
          <p:cNvSpPr/>
          <p:nvPr/>
        </p:nvSpPr>
        <p:spPr>
          <a:xfrm>
            <a:off x="521208" y="3450335"/>
            <a:ext cx="5487924" cy="630936"/>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531876" y="4501896"/>
            <a:ext cx="1583436" cy="211836"/>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5999988" y="4052315"/>
            <a:ext cx="2060575" cy="1082040"/>
          </a:xfrm>
          <a:custGeom>
            <a:avLst/>
            <a:gdLst/>
            <a:ahLst/>
            <a:cxnLst/>
            <a:rect l="l" t="t" r="r" b="b"/>
            <a:pathLst>
              <a:path w="2060575" h="1082039">
                <a:moveTo>
                  <a:pt x="1880108" y="0"/>
                </a:moveTo>
                <a:lnTo>
                  <a:pt x="180339" y="0"/>
                </a:lnTo>
                <a:lnTo>
                  <a:pt x="132409" y="6444"/>
                </a:lnTo>
                <a:lnTo>
                  <a:pt x="89332" y="24628"/>
                </a:lnTo>
                <a:lnTo>
                  <a:pt x="52831" y="52831"/>
                </a:lnTo>
                <a:lnTo>
                  <a:pt x="24628" y="89332"/>
                </a:lnTo>
                <a:lnTo>
                  <a:pt x="6444" y="132409"/>
                </a:lnTo>
                <a:lnTo>
                  <a:pt x="0" y="180339"/>
                </a:lnTo>
                <a:lnTo>
                  <a:pt x="0" y="901699"/>
                </a:lnTo>
                <a:lnTo>
                  <a:pt x="6444" y="949630"/>
                </a:lnTo>
                <a:lnTo>
                  <a:pt x="24628" y="992707"/>
                </a:lnTo>
                <a:lnTo>
                  <a:pt x="52831" y="1029207"/>
                </a:lnTo>
                <a:lnTo>
                  <a:pt x="89332" y="1057411"/>
                </a:lnTo>
                <a:lnTo>
                  <a:pt x="132409" y="1075595"/>
                </a:lnTo>
                <a:lnTo>
                  <a:pt x="180339" y="1082039"/>
                </a:lnTo>
                <a:lnTo>
                  <a:pt x="1880108" y="1082039"/>
                </a:lnTo>
                <a:lnTo>
                  <a:pt x="1928038" y="1075595"/>
                </a:lnTo>
                <a:lnTo>
                  <a:pt x="1971115" y="1057411"/>
                </a:lnTo>
                <a:lnTo>
                  <a:pt x="2007615" y="1029207"/>
                </a:lnTo>
                <a:lnTo>
                  <a:pt x="2035819" y="992707"/>
                </a:lnTo>
                <a:lnTo>
                  <a:pt x="2054003" y="949630"/>
                </a:lnTo>
                <a:lnTo>
                  <a:pt x="2060447" y="901699"/>
                </a:lnTo>
                <a:lnTo>
                  <a:pt x="2060447" y="180339"/>
                </a:lnTo>
                <a:lnTo>
                  <a:pt x="2054003" y="132409"/>
                </a:lnTo>
                <a:lnTo>
                  <a:pt x="2035819" y="89332"/>
                </a:lnTo>
                <a:lnTo>
                  <a:pt x="2007615" y="52831"/>
                </a:lnTo>
                <a:lnTo>
                  <a:pt x="1971115" y="24628"/>
                </a:lnTo>
                <a:lnTo>
                  <a:pt x="1928038" y="6444"/>
                </a:lnTo>
                <a:lnTo>
                  <a:pt x="1880108" y="0"/>
                </a:lnTo>
                <a:close/>
              </a:path>
            </a:pathLst>
          </a:custGeom>
          <a:solidFill>
            <a:srgbClr val="EC7C30"/>
          </a:solidFill>
        </p:spPr>
        <p:txBody>
          <a:bodyPr wrap="square" lIns="0" tIns="0" rIns="0" bIns="0" rtlCol="0"/>
          <a:lstStyle/>
          <a:p>
            <a:endParaRPr/>
          </a:p>
        </p:txBody>
      </p:sp>
      <p:sp>
        <p:nvSpPr>
          <p:cNvPr id="17" name="object 17"/>
          <p:cNvSpPr/>
          <p:nvPr/>
        </p:nvSpPr>
        <p:spPr>
          <a:xfrm>
            <a:off x="5999988" y="4052315"/>
            <a:ext cx="2060575" cy="1082040"/>
          </a:xfrm>
          <a:custGeom>
            <a:avLst/>
            <a:gdLst/>
            <a:ahLst/>
            <a:cxnLst/>
            <a:rect l="l" t="t" r="r" b="b"/>
            <a:pathLst>
              <a:path w="2060575" h="1082039">
                <a:moveTo>
                  <a:pt x="0" y="180339"/>
                </a:moveTo>
                <a:lnTo>
                  <a:pt x="6444" y="132409"/>
                </a:lnTo>
                <a:lnTo>
                  <a:pt x="24628" y="89332"/>
                </a:lnTo>
                <a:lnTo>
                  <a:pt x="52831" y="52831"/>
                </a:lnTo>
                <a:lnTo>
                  <a:pt x="89332" y="24628"/>
                </a:lnTo>
                <a:lnTo>
                  <a:pt x="132409" y="6444"/>
                </a:lnTo>
                <a:lnTo>
                  <a:pt x="180339" y="0"/>
                </a:lnTo>
                <a:lnTo>
                  <a:pt x="1880108" y="0"/>
                </a:lnTo>
                <a:lnTo>
                  <a:pt x="1928038" y="6444"/>
                </a:lnTo>
                <a:lnTo>
                  <a:pt x="1971115" y="24628"/>
                </a:lnTo>
                <a:lnTo>
                  <a:pt x="2007615" y="52831"/>
                </a:lnTo>
                <a:lnTo>
                  <a:pt x="2035819" y="89332"/>
                </a:lnTo>
                <a:lnTo>
                  <a:pt x="2054003" y="132409"/>
                </a:lnTo>
                <a:lnTo>
                  <a:pt x="2060447" y="180339"/>
                </a:lnTo>
                <a:lnTo>
                  <a:pt x="2060447" y="901699"/>
                </a:lnTo>
                <a:lnTo>
                  <a:pt x="2054003" y="949630"/>
                </a:lnTo>
                <a:lnTo>
                  <a:pt x="2035819" y="992707"/>
                </a:lnTo>
                <a:lnTo>
                  <a:pt x="2007615" y="1029207"/>
                </a:lnTo>
                <a:lnTo>
                  <a:pt x="1971115" y="1057411"/>
                </a:lnTo>
                <a:lnTo>
                  <a:pt x="1928038" y="1075595"/>
                </a:lnTo>
                <a:lnTo>
                  <a:pt x="1880108" y="1082039"/>
                </a:lnTo>
                <a:lnTo>
                  <a:pt x="180339" y="1082039"/>
                </a:lnTo>
                <a:lnTo>
                  <a:pt x="132409" y="1075595"/>
                </a:lnTo>
                <a:lnTo>
                  <a:pt x="89332" y="1057411"/>
                </a:lnTo>
                <a:lnTo>
                  <a:pt x="52831" y="1029207"/>
                </a:lnTo>
                <a:lnTo>
                  <a:pt x="24628" y="992707"/>
                </a:lnTo>
                <a:lnTo>
                  <a:pt x="6444" y="949630"/>
                </a:lnTo>
                <a:lnTo>
                  <a:pt x="0" y="901699"/>
                </a:lnTo>
                <a:lnTo>
                  <a:pt x="0" y="180339"/>
                </a:lnTo>
                <a:close/>
              </a:path>
            </a:pathLst>
          </a:custGeom>
          <a:ln w="12192">
            <a:solidFill>
              <a:srgbClr val="AD5A20"/>
            </a:solidFill>
          </a:ln>
        </p:spPr>
        <p:txBody>
          <a:bodyPr wrap="square" lIns="0" tIns="0" rIns="0" bIns="0" rtlCol="0"/>
          <a:lstStyle/>
          <a:p>
            <a:endParaRPr/>
          </a:p>
        </p:txBody>
      </p:sp>
      <p:sp>
        <p:nvSpPr>
          <p:cNvPr id="18" name="object 18"/>
          <p:cNvSpPr txBox="1"/>
          <p:nvPr/>
        </p:nvSpPr>
        <p:spPr>
          <a:xfrm>
            <a:off x="6140577" y="4291710"/>
            <a:ext cx="1778635" cy="574675"/>
          </a:xfrm>
          <a:prstGeom prst="rect">
            <a:avLst/>
          </a:prstGeom>
        </p:spPr>
        <p:txBody>
          <a:bodyPr vert="horz" wrap="square" lIns="0" tIns="12700" rIns="0" bIns="0" rtlCol="0">
            <a:spAutoFit/>
          </a:bodyPr>
          <a:lstStyle/>
          <a:p>
            <a:pPr marL="70485">
              <a:lnSpc>
                <a:spcPct val="100000"/>
              </a:lnSpc>
              <a:spcBef>
                <a:spcPts val="100"/>
              </a:spcBef>
            </a:pPr>
            <a:r>
              <a:rPr sz="1800" spc="-15" dirty="0">
                <a:solidFill>
                  <a:srgbClr val="FFFFFF"/>
                </a:solidFill>
                <a:latin typeface="Calibri"/>
                <a:cs typeface="Calibri"/>
              </a:rPr>
              <a:t>generate</a:t>
            </a:r>
            <a:r>
              <a:rPr sz="1800" spc="-30" dirty="0">
                <a:solidFill>
                  <a:srgbClr val="FFFFFF"/>
                </a:solidFill>
                <a:latin typeface="Calibri"/>
                <a:cs typeface="Calibri"/>
              </a:rPr>
              <a:t> </a:t>
            </a:r>
            <a:r>
              <a:rPr sz="1800" dirty="0">
                <a:solidFill>
                  <a:srgbClr val="FFFFFF"/>
                </a:solidFill>
                <a:latin typeface="Calibri"/>
                <a:cs typeface="Calibri"/>
              </a:rPr>
              <a:t>samples</a:t>
            </a:r>
            <a:endParaRPr sz="1800">
              <a:latin typeface="Calibri"/>
              <a:cs typeface="Calibri"/>
            </a:endParaRPr>
          </a:p>
          <a:p>
            <a:pPr marL="12700">
              <a:lnSpc>
                <a:spcPct val="100000"/>
              </a:lnSpc>
            </a:pPr>
            <a:r>
              <a:rPr sz="1800" spc="-10" dirty="0">
                <a:solidFill>
                  <a:srgbClr val="FFFFFF"/>
                </a:solidFill>
                <a:latin typeface="Calibri"/>
                <a:cs typeface="Calibri"/>
              </a:rPr>
              <a:t>(i.e. </a:t>
            </a:r>
            <a:r>
              <a:rPr sz="1800" dirty="0">
                <a:solidFill>
                  <a:srgbClr val="FFFFFF"/>
                </a:solidFill>
                <a:latin typeface="Calibri"/>
                <a:cs typeface="Calibri"/>
              </a:rPr>
              <a:t>run the</a:t>
            </a:r>
            <a:r>
              <a:rPr sz="1800" spc="-35" dirty="0">
                <a:solidFill>
                  <a:srgbClr val="FFFFFF"/>
                </a:solidFill>
                <a:latin typeface="Calibri"/>
                <a:cs typeface="Calibri"/>
              </a:rPr>
              <a:t> </a:t>
            </a:r>
            <a:r>
              <a:rPr sz="1800" spc="-5" dirty="0">
                <a:solidFill>
                  <a:srgbClr val="FFFFFF"/>
                </a:solidFill>
                <a:latin typeface="Calibri"/>
                <a:cs typeface="Calibri"/>
              </a:rPr>
              <a:t>policy)</a:t>
            </a:r>
            <a:endParaRPr sz="1800">
              <a:latin typeface="Calibri"/>
              <a:cs typeface="Calibri"/>
            </a:endParaRPr>
          </a:p>
        </p:txBody>
      </p:sp>
      <p:sp>
        <p:nvSpPr>
          <p:cNvPr id="19" name="object 19"/>
          <p:cNvSpPr/>
          <p:nvPr/>
        </p:nvSpPr>
        <p:spPr>
          <a:xfrm>
            <a:off x="9825228" y="2679192"/>
            <a:ext cx="2060575" cy="1012190"/>
          </a:xfrm>
          <a:custGeom>
            <a:avLst/>
            <a:gdLst/>
            <a:ahLst/>
            <a:cxnLst/>
            <a:rect l="l" t="t" r="r" b="b"/>
            <a:pathLst>
              <a:path w="2060575" h="1012189">
                <a:moveTo>
                  <a:pt x="1891792" y="0"/>
                </a:moveTo>
                <a:lnTo>
                  <a:pt x="168655" y="0"/>
                </a:lnTo>
                <a:lnTo>
                  <a:pt x="123839" y="6028"/>
                </a:lnTo>
                <a:lnTo>
                  <a:pt x="83556" y="23038"/>
                </a:lnTo>
                <a:lnTo>
                  <a:pt x="49418" y="49418"/>
                </a:lnTo>
                <a:lnTo>
                  <a:pt x="23038" y="83556"/>
                </a:lnTo>
                <a:lnTo>
                  <a:pt x="6028" y="123839"/>
                </a:lnTo>
                <a:lnTo>
                  <a:pt x="0" y="168656"/>
                </a:lnTo>
                <a:lnTo>
                  <a:pt x="0" y="843280"/>
                </a:lnTo>
                <a:lnTo>
                  <a:pt x="6028" y="888096"/>
                </a:lnTo>
                <a:lnTo>
                  <a:pt x="23038" y="928379"/>
                </a:lnTo>
                <a:lnTo>
                  <a:pt x="49418" y="962517"/>
                </a:lnTo>
                <a:lnTo>
                  <a:pt x="83556" y="988897"/>
                </a:lnTo>
                <a:lnTo>
                  <a:pt x="123839" y="1005907"/>
                </a:lnTo>
                <a:lnTo>
                  <a:pt x="168655" y="1011936"/>
                </a:lnTo>
                <a:lnTo>
                  <a:pt x="1891792" y="1011936"/>
                </a:lnTo>
                <a:lnTo>
                  <a:pt x="1936608" y="1005907"/>
                </a:lnTo>
                <a:lnTo>
                  <a:pt x="1976891" y="988897"/>
                </a:lnTo>
                <a:lnTo>
                  <a:pt x="2011029" y="962517"/>
                </a:lnTo>
                <a:lnTo>
                  <a:pt x="2037409" y="928379"/>
                </a:lnTo>
                <a:lnTo>
                  <a:pt x="2054419" y="888096"/>
                </a:lnTo>
                <a:lnTo>
                  <a:pt x="2060448" y="843280"/>
                </a:lnTo>
                <a:lnTo>
                  <a:pt x="2060448" y="168656"/>
                </a:lnTo>
                <a:lnTo>
                  <a:pt x="2054419" y="123839"/>
                </a:lnTo>
                <a:lnTo>
                  <a:pt x="2037409" y="83556"/>
                </a:lnTo>
                <a:lnTo>
                  <a:pt x="2011029" y="49418"/>
                </a:lnTo>
                <a:lnTo>
                  <a:pt x="1976891" y="23038"/>
                </a:lnTo>
                <a:lnTo>
                  <a:pt x="1936608" y="6028"/>
                </a:lnTo>
                <a:lnTo>
                  <a:pt x="1891792" y="0"/>
                </a:lnTo>
                <a:close/>
              </a:path>
            </a:pathLst>
          </a:custGeom>
          <a:solidFill>
            <a:srgbClr val="6FAC46"/>
          </a:solidFill>
        </p:spPr>
        <p:txBody>
          <a:bodyPr wrap="square" lIns="0" tIns="0" rIns="0" bIns="0" rtlCol="0"/>
          <a:lstStyle/>
          <a:p>
            <a:endParaRPr/>
          </a:p>
        </p:txBody>
      </p:sp>
      <p:sp>
        <p:nvSpPr>
          <p:cNvPr id="20" name="object 20"/>
          <p:cNvSpPr/>
          <p:nvPr/>
        </p:nvSpPr>
        <p:spPr>
          <a:xfrm>
            <a:off x="9825228" y="2679192"/>
            <a:ext cx="2060575" cy="1012190"/>
          </a:xfrm>
          <a:custGeom>
            <a:avLst/>
            <a:gdLst/>
            <a:ahLst/>
            <a:cxnLst/>
            <a:rect l="l" t="t" r="r" b="b"/>
            <a:pathLst>
              <a:path w="2060575" h="1012189">
                <a:moveTo>
                  <a:pt x="0" y="168656"/>
                </a:moveTo>
                <a:lnTo>
                  <a:pt x="6028" y="123839"/>
                </a:lnTo>
                <a:lnTo>
                  <a:pt x="23038" y="83556"/>
                </a:lnTo>
                <a:lnTo>
                  <a:pt x="49418" y="49418"/>
                </a:lnTo>
                <a:lnTo>
                  <a:pt x="83556" y="23038"/>
                </a:lnTo>
                <a:lnTo>
                  <a:pt x="123839" y="6028"/>
                </a:lnTo>
                <a:lnTo>
                  <a:pt x="168655" y="0"/>
                </a:lnTo>
                <a:lnTo>
                  <a:pt x="1891792" y="0"/>
                </a:lnTo>
                <a:lnTo>
                  <a:pt x="1936608" y="6028"/>
                </a:lnTo>
                <a:lnTo>
                  <a:pt x="1976891" y="23038"/>
                </a:lnTo>
                <a:lnTo>
                  <a:pt x="2011029" y="49418"/>
                </a:lnTo>
                <a:lnTo>
                  <a:pt x="2037409" y="83556"/>
                </a:lnTo>
                <a:lnTo>
                  <a:pt x="2054419" y="123839"/>
                </a:lnTo>
                <a:lnTo>
                  <a:pt x="2060448" y="168656"/>
                </a:lnTo>
                <a:lnTo>
                  <a:pt x="2060448" y="843280"/>
                </a:lnTo>
                <a:lnTo>
                  <a:pt x="2054419" y="888096"/>
                </a:lnTo>
                <a:lnTo>
                  <a:pt x="2037409" y="928379"/>
                </a:lnTo>
                <a:lnTo>
                  <a:pt x="2011029" y="962517"/>
                </a:lnTo>
                <a:lnTo>
                  <a:pt x="1976891" y="988897"/>
                </a:lnTo>
                <a:lnTo>
                  <a:pt x="1936608" y="1005907"/>
                </a:lnTo>
                <a:lnTo>
                  <a:pt x="1891792" y="1011936"/>
                </a:lnTo>
                <a:lnTo>
                  <a:pt x="168655" y="1011936"/>
                </a:lnTo>
                <a:lnTo>
                  <a:pt x="123839" y="1005907"/>
                </a:lnTo>
                <a:lnTo>
                  <a:pt x="83556" y="988897"/>
                </a:lnTo>
                <a:lnTo>
                  <a:pt x="49418" y="962517"/>
                </a:lnTo>
                <a:lnTo>
                  <a:pt x="23038" y="928379"/>
                </a:lnTo>
                <a:lnTo>
                  <a:pt x="6028" y="888096"/>
                </a:lnTo>
                <a:lnTo>
                  <a:pt x="0" y="843280"/>
                </a:lnTo>
                <a:lnTo>
                  <a:pt x="0" y="168656"/>
                </a:lnTo>
                <a:close/>
              </a:path>
            </a:pathLst>
          </a:custGeom>
          <a:ln w="12192">
            <a:solidFill>
              <a:srgbClr val="507D31"/>
            </a:solidFill>
          </a:ln>
        </p:spPr>
        <p:txBody>
          <a:bodyPr wrap="square" lIns="0" tIns="0" rIns="0" bIns="0" rtlCol="0"/>
          <a:lstStyle/>
          <a:p>
            <a:endParaRPr/>
          </a:p>
        </p:txBody>
      </p:sp>
      <p:sp>
        <p:nvSpPr>
          <p:cNvPr id="21" name="object 21"/>
          <p:cNvSpPr txBox="1"/>
          <p:nvPr/>
        </p:nvSpPr>
        <p:spPr>
          <a:xfrm>
            <a:off x="10121645" y="2883789"/>
            <a:ext cx="1470660" cy="574040"/>
          </a:xfrm>
          <a:prstGeom prst="rect">
            <a:avLst/>
          </a:prstGeom>
        </p:spPr>
        <p:txBody>
          <a:bodyPr vert="horz" wrap="square" lIns="0" tIns="12700" rIns="0" bIns="0" rtlCol="0">
            <a:spAutoFit/>
          </a:bodyPr>
          <a:lstStyle/>
          <a:p>
            <a:pPr marL="12700" marR="5080" indent="97155">
              <a:lnSpc>
                <a:spcPct val="100000"/>
              </a:lnSpc>
              <a:spcBef>
                <a:spcPts val="100"/>
              </a:spcBef>
            </a:pPr>
            <a:r>
              <a:rPr sz="1800" spc="-5" dirty="0">
                <a:solidFill>
                  <a:srgbClr val="FFFFFF"/>
                </a:solidFill>
                <a:latin typeface="Calibri"/>
                <a:cs typeface="Calibri"/>
              </a:rPr>
              <a:t>fit </a:t>
            </a:r>
            <a:r>
              <a:rPr sz="1800" dirty="0">
                <a:solidFill>
                  <a:srgbClr val="FFFFFF"/>
                </a:solidFill>
                <a:latin typeface="Calibri"/>
                <a:cs typeface="Calibri"/>
              </a:rPr>
              <a:t>a model </a:t>
            </a:r>
            <a:r>
              <a:rPr sz="1800" spc="-10" dirty="0">
                <a:solidFill>
                  <a:srgbClr val="FFFFFF"/>
                </a:solidFill>
                <a:latin typeface="Calibri"/>
                <a:cs typeface="Calibri"/>
              </a:rPr>
              <a:t>to  estimate</a:t>
            </a:r>
            <a:r>
              <a:rPr sz="1800" spc="-65" dirty="0">
                <a:solidFill>
                  <a:srgbClr val="FFFFFF"/>
                </a:solidFill>
                <a:latin typeface="Calibri"/>
                <a:cs typeface="Calibri"/>
              </a:rPr>
              <a:t> </a:t>
            </a:r>
            <a:r>
              <a:rPr sz="1800" spc="-10" dirty="0">
                <a:solidFill>
                  <a:srgbClr val="FFFFFF"/>
                </a:solidFill>
                <a:latin typeface="Calibri"/>
                <a:cs typeface="Calibri"/>
              </a:rPr>
              <a:t>return</a:t>
            </a:r>
            <a:endParaRPr sz="1800">
              <a:latin typeface="Calibri"/>
              <a:cs typeface="Calibri"/>
            </a:endParaRPr>
          </a:p>
        </p:txBody>
      </p:sp>
      <p:sp>
        <p:nvSpPr>
          <p:cNvPr id="22" name="object 22"/>
          <p:cNvSpPr/>
          <p:nvPr/>
        </p:nvSpPr>
        <p:spPr>
          <a:xfrm>
            <a:off x="9825228" y="5495544"/>
            <a:ext cx="2060575" cy="1010919"/>
          </a:xfrm>
          <a:custGeom>
            <a:avLst/>
            <a:gdLst/>
            <a:ahLst/>
            <a:cxnLst/>
            <a:rect l="l" t="t" r="r" b="b"/>
            <a:pathLst>
              <a:path w="2060575" h="1010920">
                <a:moveTo>
                  <a:pt x="1892046" y="0"/>
                </a:moveTo>
                <a:lnTo>
                  <a:pt x="168401" y="0"/>
                </a:lnTo>
                <a:lnTo>
                  <a:pt x="123648" y="6018"/>
                </a:lnTo>
                <a:lnTo>
                  <a:pt x="83424" y="23001"/>
                </a:lnTo>
                <a:lnTo>
                  <a:pt x="49339" y="49339"/>
                </a:lnTo>
                <a:lnTo>
                  <a:pt x="23001" y="83424"/>
                </a:lnTo>
                <a:lnTo>
                  <a:pt x="6018" y="123648"/>
                </a:lnTo>
                <a:lnTo>
                  <a:pt x="0" y="168401"/>
                </a:lnTo>
                <a:lnTo>
                  <a:pt x="0" y="842009"/>
                </a:lnTo>
                <a:lnTo>
                  <a:pt x="6018" y="886776"/>
                </a:lnTo>
                <a:lnTo>
                  <a:pt x="23001" y="927004"/>
                </a:lnTo>
                <a:lnTo>
                  <a:pt x="49339" y="961086"/>
                </a:lnTo>
                <a:lnTo>
                  <a:pt x="83424" y="987419"/>
                </a:lnTo>
                <a:lnTo>
                  <a:pt x="123648" y="1004396"/>
                </a:lnTo>
                <a:lnTo>
                  <a:pt x="168401" y="1010411"/>
                </a:lnTo>
                <a:lnTo>
                  <a:pt x="1892046" y="1010411"/>
                </a:lnTo>
                <a:lnTo>
                  <a:pt x="1936799" y="1004396"/>
                </a:lnTo>
                <a:lnTo>
                  <a:pt x="1977023" y="987419"/>
                </a:lnTo>
                <a:lnTo>
                  <a:pt x="2011108" y="961086"/>
                </a:lnTo>
                <a:lnTo>
                  <a:pt x="2037446" y="927004"/>
                </a:lnTo>
                <a:lnTo>
                  <a:pt x="2054429" y="886776"/>
                </a:lnTo>
                <a:lnTo>
                  <a:pt x="2060448" y="842009"/>
                </a:lnTo>
                <a:lnTo>
                  <a:pt x="2060448" y="168401"/>
                </a:lnTo>
                <a:lnTo>
                  <a:pt x="2054429" y="123648"/>
                </a:lnTo>
                <a:lnTo>
                  <a:pt x="2037446" y="83424"/>
                </a:lnTo>
                <a:lnTo>
                  <a:pt x="2011108" y="49339"/>
                </a:lnTo>
                <a:lnTo>
                  <a:pt x="1977023" y="23001"/>
                </a:lnTo>
                <a:lnTo>
                  <a:pt x="1936799" y="6018"/>
                </a:lnTo>
                <a:lnTo>
                  <a:pt x="1892046" y="0"/>
                </a:lnTo>
                <a:close/>
              </a:path>
            </a:pathLst>
          </a:custGeom>
          <a:solidFill>
            <a:srgbClr val="4471C4"/>
          </a:solidFill>
        </p:spPr>
        <p:txBody>
          <a:bodyPr wrap="square" lIns="0" tIns="0" rIns="0" bIns="0" rtlCol="0"/>
          <a:lstStyle/>
          <a:p>
            <a:endParaRPr/>
          </a:p>
        </p:txBody>
      </p:sp>
      <p:sp>
        <p:nvSpPr>
          <p:cNvPr id="23" name="object 23"/>
          <p:cNvSpPr/>
          <p:nvPr/>
        </p:nvSpPr>
        <p:spPr>
          <a:xfrm>
            <a:off x="9825228" y="5495544"/>
            <a:ext cx="2060575" cy="1010919"/>
          </a:xfrm>
          <a:custGeom>
            <a:avLst/>
            <a:gdLst/>
            <a:ahLst/>
            <a:cxnLst/>
            <a:rect l="l" t="t" r="r" b="b"/>
            <a:pathLst>
              <a:path w="2060575" h="1010920">
                <a:moveTo>
                  <a:pt x="0" y="168401"/>
                </a:moveTo>
                <a:lnTo>
                  <a:pt x="6018" y="123648"/>
                </a:lnTo>
                <a:lnTo>
                  <a:pt x="23001" y="83424"/>
                </a:lnTo>
                <a:lnTo>
                  <a:pt x="49339" y="49339"/>
                </a:lnTo>
                <a:lnTo>
                  <a:pt x="83424" y="23001"/>
                </a:lnTo>
                <a:lnTo>
                  <a:pt x="123648" y="6018"/>
                </a:lnTo>
                <a:lnTo>
                  <a:pt x="168401" y="0"/>
                </a:lnTo>
                <a:lnTo>
                  <a:pt x="1892046" y="0"/>
                </a:lnTo>
                <a:lnTo>
                  <a:pt x="1936799" y="6018"/>
                </a:lnTo>
                <a:lnTo>
                  <a:pt x="1977023" y="23001"/>
                </a:lnTo>
                <a:lnTo>
                  <a:pt x="2011108" y="49339"/>
                </a:lnTo>
                <a:lnTo>
                  <a:pt x="2037446" y="83424"/>
                </a:lnTo>
                <a:lnTo>
                  <a:pt x="2054429" y="123648"/>
                </a:lnTo>
                <a:lnTo>
                  <a:pt x="2060448" y="168401"/>
                </a:lnTo>
                <a:lnTo>
                  <a:pt x="2060448" y="842009"/>
                </a:lnTo>
                <a:lnTo>
                  <a:pt x="2054429" y="886776"/>
                </a:lnTo>
                <a:lnTo>
                  <a:pt x="2037446" y="927004"/>
                </a:lnTo>
                <a:lnTo>
                  <a:pt x="2011108" y="961086"/>
                </a:lnTo>
                <a:lnTo>
                  <a:pt x="1977023" y="987419"/>
                </a:lnTo>
                <a:lnTo>
                  <a:pt x="1936799" y="1004396"/>
                </a:lnTo>
                <a:lnTo>
                  <a:pt x="1892046" y="1010411"/>
                </a:lnTo>
                <a:lnTo>
                  <a:pt x="168401" y="1010411"/>
                </a:lnTo>
                <a:lnTo>
                  <a:pt x="123648" y="1004396"/>
                </a:lnTo>
                <a:lnTo>
                  <a:pt x="83424" y="987419"/>
                </a:lnTo>
                <a:lnTo>
                  <a:pt x="49339" y="961086"/>
                </a:lnTo>
                <a:lnTo>
                  <a:pt x="23001" y="927004"/>
                </a:lnTo>
                <a:lnTo>
                  <a:pt x="6018" y="886776"/>
                </a:lnTo>
                <a:lnTo>
                  <a:pt x="0" y="842009"/>
                </a:lnTo>
                <a:lnTo>
                  <a:pt x="0" y="168401"/>
                </a:lnTo>
                <a:close/>
              </a:path>
            </a:pathLst>
          </a:custGeom>
          <a:ln w="12192">
            <a:solidFill>
              <a:srgbClr val="2E528F"/>
            </a:solidFill>
          </a:ln>
        </p:spPr>
        <p:txBody>
          <a:bodyPr wrap="square" lIns="0" tIns="0" rIns="0" bIns="0" rtlCol="0"/>
          <a:lstStyle/>
          <a:p>
            <a:endParaRPr/>
          </a:p>
        </p:txBody>
      </p:sp>
      <p:sp>
        <p:nvSpPr>
          <p:cNvPr id="24" name="object 24"/>
          <p:cNvSpPr txBox="1"/>
          <p:nvPr/>
        </p:nvSpPr>
        <p:spPr>
          <a:xfrm>
            <a:off x="9981438" y="5837021"/>
            <a:ext cx="1751964"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improve </a:t>
            </a:r>
            <a:r>
              <a:rPr sz="1800" dirty="0">
                <a:solidFill>
                  <a:srgbClr val="FFFFFF"/>
                </a:solidFill>
                <a:latin typeface="Calibri"/>
                <a:cs typeface="Calibri"/>
              </a:rPr>
              <a:t>the</a:t>
            </a:r>
            <a:r>
              <a:rPr sz="1800" spc="-30" dirty="0">
                <a:solidFill>
                  <a:srgbClr val="FFFFFF"/>
                </a:solidFill>
                <a:latin typeface="Calibri"/>
                <a:cs typeface="Calibri"/>
              </a:rPr>
              <a:t> </a:t>
            </a:r>
            <a:r>
              <a:rPr sz="1800" spc="-10" dirty="0">
                <a:solidFill>
                  <a:srgbClr val="FFFFFF"/>
                </a:solidFill>
                <a:latin typeface="Calibri"/>
                <a:cs typeface="Calibri"/>
              </a:rPr>
              <a:t>policy</a:t>
            </a:r>
            <a:endParaRPr sz="1800">
              <a:latin typeface="Calibri"/>
              <a:cs typeface="Calibri"/>
            </a:endParaRPr>
          </a:p>
        </p:txBody>
      </p:sp>
      <p:sp>
        <p:nvSpPr>
          <p:cNvPr id="25" name="object 25"/>
          <p:cNvSpPr/>
          <p:nvPr/>
        </p:nvSpPr>
        <p:spPr>
          <a:xfrm>
            <a:off x="7397495" y="2968751"/>
            <a:ext cx="2281555" cy="939165"/>
          </a:xfrm>
          <a:custGeom>
            <a:avLst/>
            <a:gdLst/>
            <a:ahLst/>
            <a:cxnLst/>
            <a:rect l="l" t="t" r="r" b="b"/>
            <a:pathLst>
              <a:path w="2281554" h="939164">
                <a:moveTo>
                  <a:pt x="2046731" y="0"/>
                </a:moveTo>
                <a:lnTo>
                  <a:pt x="2046731" y="117348"/>
                </a:lnTo>
                <a:lnTo>
                  <a:pt x="410718" y="117348"/>
                </a:lnTo>
                <a:lnTo>
                  <a:pt x="362821" y="120111"/>
                </a:lnTo>
                <a:lnTo>
                  <a:pt x="316547" y="128195"/>
                </a:lnTo>
                <a:lnTo>
                  <a:pt x="272204" y="141293"/>
                </a:lnTo>
                <a:lnTo>
                  <a:pt x="230099" y="159095"/>
                </a:lnTo>
                <a:lnTo>
                  <a:pt x="190541" y="181294"/>
                </a:lnTo>
                <a:lnTo>
                  <a:pt x="153839" y="207581"/>
                </a:lnTo>
                <a:lnTo>
                  <a:pt x="120300" y="237648"/>
                </a:lnTo>
                <a:lnTo>
                  <a:pt x="90233" y="271187"/>
                </a:lnTo>
                <a:lnTo>
                  <a:pt x="63946" y="307889"/>
                </a:lnTo>
                <a:lnTo>
                  <a:pt x="41747" y="347447"/>
                </a:lnTo>
                <a:lnTo>
                  <a:pt x="23945" y="389552"/>
                </a:lnTo>
                <a:lnTo>
                  <a:pt x="10847" y="433895"/>
                </a:lnTo>
                <a:lnTo>
                  <a:pt x="2763" y="480169"/>
                </a:lnTo>
                <a:lnTo>
                  <a:pt x="0" y="528065"/>
                </a:lnTo>
                <a:lnTo>
                  <a:pt x="0" y="938784"/>
                </a:lnTo>
                <a:lnTo>
                  <a:pt x="234696" y="938784"/>
                </a:lnTo>
                <a:lnTo>
                  <a:pt x="234696" y="528065"/>
                </a:lnTo>
                <a:lnTo>
                  <a:pt x="240987" y="481292"/>
                </a:lnTo>
                <a:lnTo>
                  <a:pt x="258741" y="439250"/>
                </a:lnTo>
                <a:lnTo>
                  <a:pt x="286273" y="403621"/>
                </a:lnTo>
                <a:lnTo>
                  <a:pt x="321902" y="376089"/>
                </a:lnTo>
                <a:lnTo>
                  <a:pt x="363944" y="358335"/>
                </a:lnTo>
                <a:lnTo>
                  <a:pt x="410718" y="352044"/>
                </a:lnTo>
                <a:lnTo>
                  <a:pt x="2046731" y="352044"/>
                </a:lnTo>
                <a:lnTo>
                  <a:pt x="2046731" y="469392"/>
                </a:lnTo>
                <a:lnTo>
                  <a:pt x="2281428" y="234696"/>
                </a:lnTo>
                <a:lnTo>
                  <a:pt x="2046731" y="0"/>
                </a:lnTo>
                <a:close/>
              </a:path>
            </a:pathLst>
          </a:custGeom>
          <a:solidFill>
            <a:srgbClr val="4471C4"/>
          </a:solidFill>
        </p:spPr>
        <p:txBody>
          <a:bodyPr wrap="square" lIns="0" tIns="0" rIns="0" bIns="0" rtlCol="0"/>
          <a:lstStyle/>
          <a:p>
            <a:endParaRPr/>
          </a:p>
        </p:txBody>
      </p:sp>
      <p:sp>
        <p:nvSpPr>
          <p:cNvPr id="26" name="object 26"/>
          <p:cNvSpPr/>
          <p:nvPr/>
        </p:nvSpPr>
        <p:spPr>
          <a:xfrm>
            <a:off x="7397495" y="2968751"/>
            <a:ext cx="2281555" cy="939165"/>
          </a:xfrm>
          <a:custGeom>
            <a:avLst/>
            <a:gdLst/>
            <a:ahLst/>
            <a:cxnLst/>
            <a:rect l="l" t="t" r="r" b="b"/>
            <a:pathLst>
              <a:path w="2281554" h="939164">
                <a:moveTo>
                  <a:pt x="0" y="938784"/>
                </a:moveTo>
                <a:lnTo>
                  <a:pt x="0" y="528065"/>
                </a:lnTo>
                <a:lnTo>
                  <a:pt x="2763" y="480169"/>
                </a:lnTo>
                <a:lnTo>
                  <a:pt x="10847" y="433895"/>
                </a:lnTo>
                <a:lnTo>
                  <a:pt x="23945" y="389552"/>
                </a:lnTo>
                <a:lnTo>
                  <a:pt x="41747" y="347447"/>
                </a:lnTo>
                <a:lnTo>
                  <a:pt x="63946" y="307889"/>
                </a:lnTo>
                <a:lnTo>
                  <a:pt x="90233" y="271187"/>
                </a:lnTo>
                <a:lnTo>
                  <a:pt x="120300" y="237648"/>
                </a:lnTo>
                <a:lnTo>
                  <a:pt x="153839" y="207581"/>
                </a:lnTo>
                <a:lnTo>
                  <a:pt x="190541" y="181294"/>
                </a:lnTo>
                <a:lnTo>
                  <a:pt x="230099" y="159095"/>
                </a:lnTo>
                <a:lnTo>
                  <a:pt x="272204" y="141293"/>
                </a:lnTo>
                <a:lnTo>
                  <a:pt x="316547" y="128195"/>
                </a:lnTo>
                <a:lnTo>
                  <a:pt x="362821" y="120111"/>
                </a:lnTo>
                <a:lnTo>
                  <a:pt x="410718" y="117348"/>
                </a:lnTo>
                <a:lnTo>
                  <a:pt x="2046731" y="117348"/>
                </a:lnTo>
                <a:lnTo>
                  <a:pt x="2046731" y="0"/>
                </a:lnTo>
                <a:lnTo>
                  <a:pt x="2281428" y="234696"/>
                </a:lnTo>
                <a:lnTo>
                  <a:pt x="2046731" y="469392"/>
                </a:lnTo>
                <a:lnTo>
                  <a:pt x="2046731" y="352044"/>
                </a:lnTo>
                <a:lnTo>
                  <a:pt x="410718" y="352044"/>
                </a:lnTo>
                <a:lnTo>
                  <a:pt x="363944" y="358335"/>
                </a:lnTo>
                <a:lnTo>
                  <a:pt x="321902" y="376089"/>
                </a:lnTo>
                <a:lnTo>
                  <a:pt x="286273" y="403621"/>
                </a:lnTo>
                <a:lnTo>
                  <a:pt x="258741" y="439250"/>
                </a:lnTo>
                <a:lnTo>
                  <a:pt x="240987" y="481292"/>
                </a:lnTo>
                <a:lnTo>
                  <a:pt x="234696" y="528065"/>
                </a:lnTo>
                <a:lnTo>
                  <a:pt x="234696" y="938784"/>
                </a:lnTo>
                <a:lnTo>
                  <a:pt x="0" y="938784"/>
                </a:lnTo>
                <a:close/>
              </a:path>
            </a:pathLst>
          </a:custGeom>
          <a:ln w="12192">
            <a:solidFill>
              <a:srgbClr val="2E528F"/>
            </a:solidFill>
          </a:ln>
        </p:spPr>
        <p:txBody>
          <a:bodyPr wrap="square" lIns="0" tIns="0" rIns="0" bIns="0" rtlCol="0"/>
          <a:lstStyle/>
          <a:p>
            <a:endParaRPr/>
          </a:p>
        </p:txBody>
      </p:sp>
      <p:sp>
        <p:nvSpPr>
          <p:cNvPr id="27" name="object 27"/>
          <p:cNvSpPr/>
          <p:nvPr/>
        </p:nvSpPr>
        <p:spPr>
          <a:xfrm>
            <a:off x="7251192" y="5279135"/>
            <a:ext cx="2428240" cy="866140"/>
          </a:xfrm>
          <a:custGeom>
            <a:avLst/>
            <a:gdLst/>
            <a:ahLst/>
            <a:cxnLst/>
            <a:rect l="l" t="t" r="r" b="b"/>
            <a:pathLst>
              <a:path w="2428240" h="866139">
                <a:moveTo>
                  <a:pt x="216407" y="0"/>
                </a:moveTo>
                <a:lnTo>
                  <a:pt x="0" y="216407"/>
                </a:lnTo>
                <a:lnTo>
                  <a:pt x="108203" y="216407"/>
                </a:lnTo>
                <a:lnTo>
                  <a:pt x="108203" y="486917"/>
                </a:lnTo>
                <a:lnTo>
                  <a:pt x="111154" y="534422"/>
                </a:lnTo>
                <a:lnTo>
                  <a:pt x="119769" y="580166"/>
                </a:lnTo>
                <a:lnTo>
                  <a:pt x="133694" y="623794"/>
                </a:lnTo>
                <a:lnTo>
                  <a:pt x="152574" y="664952"/>
                </a:lnTo>
                <a:lnTo>
                  <a:pt x="176053" y="703284"/>
                </a:lnTo>
                <a:lnTo>
                  <a:pt x="203778" y="738436"/>
                </a:lnTo>
                <a:lnTo>
                  <a:pt x="235394" y="770052"/>
                </a:lnTo>
                <a:lnTo>
                  <a:pt x="270545" y="797778"/>
                </a:lnTo>
                <a:lnTo>
                  <a:pt x="308877" y="821259"/>
                </a:lnTo>
                <a:lnTo>
                  <a:pt x="350035" y="840140"/>
                </a:lnTo>
                <a:lnTo>
                  <a:pt x="393665" y="854065"/>
                </a:lnTo>
                <a:lnTo>
                  <a:pt x="439410" y="862681"/>
                </a:lnTo>
                <a:lnTo>
                  <a:pt x="486917" y="865632"/>
                </a:lnTo>
                <a:lnTo>
                  <a:pt x="2427731" y="865632"/>
                </a:lnTo>
                <a:lnTo>
                  <a:pt x="2427731" y="649223"/>
                </a:lnTo>
                <a:lnTo>
                  <a:pt x="486917" y="649223"/>
                </a:lnTo>
                <a:lnTo>
                  <a:pt x="443762" y="643426"/>
                </a:lnTo>
                <a:lnTo>
                  <a:pt x="404988" y="627063"/>
                </a:lnTo>
                <a:lnTo>
                  <a:pt x="372141" y="601684"/>
                </a:lnTo>
                <a:lnTo>
                  <a:pt x="346766" y="568835"/>
                </a:lnTo>
                <a:lnTo>
                  <a:pt x="330408" y="530064"/>
                </a:lnTo>
                <a:lnTo>
                  <a:pt x="324611" y="486917"/>
                </a:lnTo>
                <a:lnTo>
                  <a:pt x="324611" y="216407"/>
                </a:lnTo>
                <a:lnTo>
                  <a:pt x="432815" y="216407"/>
                </a:lnTo>
                <a:lnTo>
                  <a:pt x="216407" y="0"/>
                </a:lnTo>
                <a:close/>
              </a:path>
            </a:pathLst>
          </a:custGeom>
          <a:solidFill>
            <a:srgbClr val="4471C4"/>
          </a:solidFill>
        </p:spPr>
        <p:txBody>
          <a:bodyPr wrap="square" lIns="0" tIns="0" rIns="0" bIns="0" rtlCol="0"/>
          <a:lstStyle/>
          <a:p>
            <a:endParaRPr/>
          </a:p>
        </p:txBody>
      </p:sp>
      <p:sp>
        <p:nvSpPr>
          <p:cNvPr id="28" name="object 28"/>
          <p:cNvSpPr/>
          <p:nvPr/>
        </p:nvSpPr>
        <p:spPr>
          <a:xfrm>
            <a:off x="7251192" y="5279135"/>
            <a:ext cx="2428240" cy="866140"/>
          </a:xfrm>
          <a:custGeom>
            <a:avLst/>
            <a:gdLst/>
            <a:ahLst/>
            <a:cxnLst/>
            <a:rect l="l" t="t" r="r" b="b"/>
            <a:pathLst>
              <a:path w="2428240" h="866139">
                <a:moveTo>
                  <a:pt x="2427731" y="865632"/>
                </a:moveTo>
                <a:lnTo>
                  <a:pt x="486917" y="865632"/>
                </a:lnTo>
                <a:lnTo>
                  <a:pt x="439410" y="862681"/>
                </a:lnTo>
                <a:lnTo>
                  <a:pt x="393665" y="854065"/>
                </a:lnTo>
                <a:lnTo>
                  <a:pt x="350035" y="840140"/>
                </a:lnTo>
                <a:lnTo>
                  <a:pt x="308877" y="821259"/>
                </a:lnTo>
                <a:lnTo>
                  <a:pt x="270545" y="797778"/>
                </a:lnTo>
                <a:lnTo>
                  <a:pt x="235394" y="770052"/>
                </a:lnTo>
                <a:lnTo>
                  <a:pt x="203778" y="738436"/>
                </a:lnTo>
                <a:lnTo>
                  <a:pt x="176053" y="703284"/>
                </a:lnTo>
                <a:lnTo>
                  <a:pt x="152574" y="664952"/>
                </a:lnTo>
                <a:lnTo>
                  <a:pt x="133694" y="623794"/>
                </a:lnTo>
                <a:lnTo>
                  <a:pt x="119769" y="580166"/>
                </a:lnTo>
                <a:lnTo>
                  <a:pt x="111154" y="534422"/>
                </a:lnTo>
                <a:lnTo>
                  <a:pt x="108203" y="486917"/>
                </a:lnTo>
                <a:lnTo>
                  <a:pt x="108203" y="216407"/>
                </a:lnTo>
                <a:lnTo>
                  <a:pt x="0" y="216407"/>
                </a:lnTo>
                <a:lnTo>
                  <a:pt x="216407" y="0"/>
                </a:lnTo>
                <a:lnTo>
                  <a:pt x="432815" y="216407"/>
                </a:lnTo>
                <a:lnTo>
                  <a:pt x="324611" y="216407"/>
                </a:lnTo>
                <a:lnTo>
                  <a:pt x="324611" y="486917"/>
                </a:lnTo>
                <a:lnTo>
                  <a:pt x="330408" y="530064"/>
                </a:lnTo>
                <a:lnTo>
                  <a:pt x="346766" y="568835"/>
                </a:lnTo>
                <a:lnTo>
                  <a:pt x="372141" y="601684"/>
                </a:lnTo>
                <a:lnTo>
                  <a:pt x="404988" y="627063"/>
                </a:lnTo>
                <a:lnTo>
                  <a:pt x="443762" y="643426"/>
                </a:lnTo>
                <a:lnTo>
                  <a:pt x="486917" y="649223"/>
                </a:lnTo>
                <a:lnTo>
                  <a:pt x="2427731" y="649223"/>
                </a:lnTo>
                <a:lnTo>
                  <a:pt x="2427731" y="865632"/>
                </a:lnTo>
              </a:path>
            </a:pathLst>
          </a:custGeom>
          <a:ln w="12191">
            <a:solidFill>
              <a:srgbClr val="2E528F"/>
            </a:solidFill>
          </a:ln>
        </p:spPr>
        <p:txBody>
          <a:bodyPr wrap="square" lIns="0" tIns="0" rIns="0" bIns="0" rtlCol="0"/>
          <a:lstStyle/>
          <a:p>
            <a:endParaRPr/>
          </a:p>
        </p:txBody>
      </p:sp>
      <p:sp>
        <p:nvSpPr>
          <p:cNvPr id="29" name="object 29"/>
          <p:cNvSpPr/>
          <p:nvPr/>
        </p:nvSpPr>
        <p:spPr>
          <a:xfrm>
            <a:off x="10677143" y="3834384"/>
            <a:ext cx="441959" cy="1516380"/>
          </a:xfrm>
          <a:custGeom>
            <a:avLst/>
            <a:gdLst/>
            <a:ahLst/>
            <a:cxnLst/>
            <a:rect l="l" t="t" r="r" b="b"/>
            <a:pathLst>
              <a:path w="441959" h="1516379">
                <a:moveTo>
                  <a:pt x="331470" y="0"/>
                </a:moveTo>
                <a:lnTo>
                  <a:pt x="110489" y="0"/>
                </a:lnTo>
                <a:lnTo>
                  <a:pt x="110489" y="1295400"/>
                </a:lnTo>
                <a:lnTo>
                  <a:pt x="0" y="1295400"/>
                </a:lnTo>
                <a:lnTo>
                  <a:pt x="220979" y="1516380"/>
                </a:lnTo>
                <a:lnTo>
                  <a:pt x="441959" y="1295400"/>
                </a:lnTo>
                <a:lnTo>
                  <a:pt x="331470" y="1295400"/>
                </a:lnTo>
                <a:lnTo>
                  <a:pt x="331470" y="0"/>
                </a:lnTo>
                <a:close/>
              </a:path>
            </a:pathLst>
          </a:custGeom>
          <a:solidFill>
            <a:srgbClr val="4471C4"/>
          </a:solidFill>
        </p:spPr>
        <p:txBody>
          <a:bodyPr wrap="square" lIns="0" tIns="0" rIns="0" bIns="0" rtlCol="0"/>
          <a:lstStyle/>
          <a:p>
            <a:endParaRPr/>
          </a:p>
        </p:txBody>
      </p:sp>
      <p:sp>
        <p:nvSpPr>
          <p:cNvPr id="30" name="object 30"/>
          <p:cNvSpPr/>
          <p:nvPr/>
        </p:nvSpPr>
        <p:spPr>
          <a:xfrm>
            <a:off x="10677143" y="3834384"/>
            <a:ext cx="441959" cy="1516380"/>
          </a:xfrm>
          <a:custGeom>
            <a:avLst/>
            <a:gdLst/>
            <a:ahLst/>
            <a:cxnLst/>
            <a:rect l="l" t="t" r="r" b="b"/>
            <a:pathLst>
              <a:path w="441959" h="1516379">
                <a:moveTo>
                  <a:pt x="0" y="1295400"/>
                </a:moveTo>
                <a:lnTo>
                  <a:pt x="110489" y="1295400"/>
                </a:lnTo>
                <a:lnTo>
                  <a:pt x="110489" y="0"/>
                </a:lnTo>
                <a:lnTo>
                  <a:pt x="331470" y="0"/>
                </a:lnTo>
                <a:lnTo>
                  <a:pt x="331470" y="1295400"/>
                </a:lnTo>
                <a:lnTo>
                  <a:pt x="441959" y="1295400"/>
                </a:lnTo>
                <a:lnTo>
                  <a:pt x="220979" y="1516380"/>
                </a:lnTo>
                <a:lnTo>
                  <a:pt x="0" y="1295400"/>
                </a:lnTo>
                <a:close/>
              </a:path>
            </a:pathLst>
          </a:custGeom>
          <a:ln w="12192">
            <a:solidFill>
              <a:srgbClr val="2E528F"/>
            </a:solidFill>
          </a:ln>
        </p:spPr>
        <p:txBody>
          <a:bodyPr wrap="square" lIns="0" tIns="0" rIns="0" bIns="0" rtlCol="0"/>
          <a:lstStyle/>
          <a:p>
            <a:endParaRPr/>
          </a:p>
        </p:txBody>
      </p:sp>
      <p:sp>
        <p:nvSpPr>
          <p:cNvPr id="31" name="object 31"/>
          <p:cNvSpPr/>
          <p:nvPr/>
        </p:nvSpPr>
        <p:spPr>
          <a:xfrm>
            <a:off x="1323594" y="4191761"/>
            <a:ext cx="833755" cy="0"/>
          </a:xfrm>
          <a:custGeom>
            <a:avLst/>
            <a:gdLst/>
            <a:ahLst/>
            <a:cxnLst/>
            <a:rect l="l" t="t" r="r" b="b"/>
            <a:pathLst>
              <a:path w="833755">
                <a:moveTo>
                  <a:pt x="0" y="0"/>
                </a:moveTo>
                <a:lnTo>
                  <a:pt x="833374" y="0"/>
                </a:lnTo>
              </a:path>
            </a:pathLst>
          </a:custGeom>
          <a:ln w="19812">
            <a:solidFill>
              <a:srgbClr val="EC7C30"/>
            </a:solidFill>
          </a:ln>
        </p:spPr>
        <p:txBody>
          <a:bodyPr wrap="square" lIns="0" tIns="0" rIns="0" bIns="0" rtlCol="0"/>
          <a:lstStyle/>
          <a:p>
            <a:endParaRPr/>
          </a:p>
        </p:txBody>
      </p:sp>
      <p:sp>
        <p:nvSpPr>
          <p:cNvPr id="32" name="object 32"/>
          <p:cNvSpPr/>
          <p:nvPr/>
        </p:nvSpPr>
        <p:spPr>
          <a:xfrm>
            <a:off x="4545329" y="4191761"/>
            <a:ext cx="1350010" cy="0"/>
          </a:xfrm>
          <a:custGeom>
            <a:avLst/>
            <a:gdLst/>
            <a:ahLst/>
            <a:cxnLst/>
            <a:rect l="l" t="t" r="r" b="b"/>
            <a:pathLst>
              <a:path w="1350010">
                <a:moveTo>
                  <a:pt x="0" y="0"/>
                </a:moveTo>
                <a:lnTo>
                  <a:pt x="1349502" y="0"/>
                </a:lnTo>
              </a:path>
            </a:pathLst>
          </a:custGeom>
          <a:ln w="19812">
            <a:solidFill>
              <a:srgbClr val="6FAC46"/>
            </a:solidFill>
          </a:ln>
        </p:spPr>
        <p:txBody>
          <a:bodyPr wrap="square" lIns="0" tIns="0" rIns="0" bIns="0" rtlCol="0"/>
          <a:lstStyle/>
          <a:p>
            <a:endParaRPr/>
          </a:p>
        </p:txBody>
      </p:sp>
      <p:sp>
        <p:nvSpPr>
          <p:cNvPr id="33" name="object 33"/>
          <p:cNvSpPr/>
          <p:nvPr/>
        </p:nvSpPr>
        <p:spPr>
          <a:xfrm>
            <a:off x="521969" y="4844034"/>
            <a:ext cx="1583690" cy="0"/>
          </a:xfrm>
          <a:custGeom>
            <a:avLst/>
            <a:gdLst/>
            <a:ahLst/>
            <a:cxnLst/>
            <a:rect l="l" t="t" r="r" b="b"/>
            <a:pathLst>
              <a:path w="1583689">
                <a:moveTo>
                  <a:pt x="0" y="0"/>
                </a:moveTo>
                <a:lnTo>
                  <a:pt x="1583690" y="0"/>
                </a:lnTo>
              </a:path>
            </a:pathLst>
          </a:custGeom>
          <a:ln w="19812">
            <a:solidFill>
              <a:srgbClr val="5B9BD4"/>
            </a:solidFill>
          </a:ln>
        </p:spPr>
        <p:txBody>
          <a:bodyPr wrap="square" lIns="0" tIns="0" rIns="0" bIns="0" rtlCol="0"/>
          <a:lstStyle/>
          <a:p>
            <a:endParaRPr/>
          </a:p>
        </p:txBody>
      </p:sp>
      <p:sp>
        <p:nvSpPr>
          <p:cNvPr id="34" name="object 34"/>
          <p:cNvSpPr/>
          <p:nvPr/>
        </p:nvSpPr>
        <p:spPr>
          <a:xfrm>
            <a:off x="455676" y="5233415"/>
            <a:ext cx="2723388" cy="230124"/>
          </a:xfrm>
          <a:prstGeom prst="rect">
            <a:avLst/>
          </a:prstGeom>
          <a:blipFill>
            <a:blip r:embed="rId14" cstate="print"/>
            <a:stretch>
              <a:fillRect/>
            </a:stretch>
          </a:blipFill>
        </p:spPr>
        <p:txBody>
          <a:bodyPr wrap="square" lIns="0" tIns="0" rIns="0" bIns="0" rtlCol="0"/>
          <a:lstStyle/>
          <a:p>
            <a:endParaRPr/>
          </a:p>
        </p:txBody>
      </p:sp>
      <p:sp>
        <p:nvSpPr>
          <p:cNvPr id="35" name="object 35"/>
          <p:cNvSpPr/>
          <p:nvPr/>
        </p:nvSpPr>
        <p:spPr>
          <a:xfrm>
            <a:off x="912875" y="5600700"/>
            <a:ext cx="5068824" cy="272796"/>
          </a:xfrm>
          <a:prstGeom prst="rect">
            <a:avLst/>
          </a:prstGeom>
          <a:blipFill>
            <a:blip r:embed="rId15" cstate="print"/>
            <a:stretch>
              <a:fillRect/>
            </a:stretch>
          </a:blipFill>
        </p:spPr>
        <p:txBody>
          <a:bodyPr wrap="square" lIns="0" tIns="0" rIns="0" bIns="0" rtlCol="0"/>
          <a:lstStyle/>
          <a:p>
            <a:endParaRPr/>
          </a:p>
        </p:txBody>
      </p:sp>
      <p:sp>
        <p:nvSpPr>
          <p:cNvPr id="36" name="object 36"/>
          <p:cNvSpPr/>
          <p:nvPr/>
        </p:nvSpPr>
        <p:spPr>
          <a:xfrm>
            <a:off x="912875" y="5963411"/>
            <a:ext cx="5667756" cy="303275"/>
          </a:xfrm>
          <a:prstGeom prst="rect">
            <a:avLst/>
          </a:prstGeom>
          <a:blipFill>
            <a:blip r:embed="rId16" cstate="print"/>
            <a:stretch>
              <a:fillRect/>
            </a:stretch>
          </a:blipFill>
        </p:spPr>
        <p:txBody>
          <a:bodyPr wrap="square" lIns="0" tIns="0" rIns="0" bIns="0" rtlCol="0"/>
          <a:lstStyle/>
          <a:p>
            <a:endParaRPr/>
          </a:p>
        </p:txBody>
      </p:sp>
      <p:sp>
        <p:nvSpPr>
          <p:cNvPr id="37" name="object 37"/>
          <p:cNvSpPr/>
          <p:nvPr/>
        </p:nvSpPr>
        <p:spPr>
          <a:xfrm>
            <a:off x="912875" y="6356603"/>
            <a:ext cx="2206752" cy="252984"/>
          </a:xfrm>
          <a:prstGeom prst="rect">
            <a:avLst/>
          </a:prstGeom>
          <a:blipFill>
            <a:blip r:embed="rId17" cstate="print"/>
            <a:stretch>
              <a:fillRect/>
            </a:stretch>
          </a:blipFill>
        </p:spPr>
        <p:txBody>
          <a:bodyPr wrap="square" lIns="0" tIns="0" rIns="0" bIns="0" rtlCol="0"/>
          <a:lstStyle/>
          <a:p>
            <a:endParaRPr/>
          </a:p>
        </p:txBody>
      </p:sp>
      <p:sp>
        <p:nvSpPr>
          <p:cNvPr id="38" name="object 38"/>
          <p:cNvSpPr/>
          <p:nvPr/>
        </p:nvSpPr>
        <p:spPr>
          <a:xfrm>
            <a:off x="303275" y="5600700"/>
            <a:ext cx="449580" cy="908304"/>
          </a:xfrm>
          <a:prstGeom prst="rect">
            <a:avLst/>
          </a:prstGeom>
          <a:blipFill>
            <a:blip r:embed="rId18" cstate="print"/>
            <a:stretch>
              <a:fillRect/>
            </a:stretch>
          </a:blipFill>
        </p:spPr>
        <p:txBody>
          <a:bodyPr wrap="square" lIns="0" tIns="0" rIns="0" bIns="0" rtlCol="0"/>
          <a:lstStyle/>
          <a:p>
            <a:endParaRPr/>
          </a:p>
        </p:txBody>
      </p:sp>
      <p:sp>
        <p:nvSpPr>
          <p:cNvPr id="39" name="object 39"/>
          <p:cNvSpPr/>
          <p:nvPr/>
        </p:nvSpPr>
        <p:spPr>
          <a:xfrm>
            <a:off x="303275" y="5600700"/>
            <a:ext cx="449580" cy="908685"/>
          </a:xfrm>
          <a:custGeom>
            <a:avLst/>
            <a:gdLst/>
            <a:ahLst/>
            <a:cxnLst/>
            <a:rect l="l" t="t" r="r" b="b"/>
            <a:pathLst>
              <a:path w="449580" h="908684">
                <a:moveTo>
                  <a:pt x="449580" y="908304"/>
                </a:moveTo>
                <a:lnTo>
                  <a:pt x="196684" y="908304"/>
                </a:lnTo>
                <a:lnTo>
                  <a:pt x="151587" y="903109"/>
                </a:lnTo>
                <a:lnTo>
                  <a:pt x="110189" y="888311"/>
                </a:lnTo>
                <a:lnTo>
                  <a:pt x="73669" y="865092"/>
                </a:lnTo>
                <a:lnTo>
                  <a:pt x="43210" y="834631"/>
                </a:lnTo>
                <a:lnTo>
                  <a:pt x="19991" y="798110"/>
                </a:lnTo>
                <a:lnTo>
                  <a:pt x="5194" y="756708"/>
                </a:lnTo>
                <a:lnTo>
                  <a:pt x="0" y="711606"/>
                </a:lnTo>
                <a:lnTo>
                  <a:pt x="0" y="252882"/>
                </a:lnTo>
                <a:lnTo>
                  <a:pt x="5194" y="207785"/>
                </a:lnTo>
                <a:lnTo>
                  <a:pt x="19991" y="166386"/>
                </a:lnTo>
                <a:lnTo>
                  <a:pt x="43210" y="129867"/>
                </a:lnTo>
                <a:lnTo>
                  <a:pt x="73669" y="99407"/>
                </a:lnTo>
                <a:lnTo>
                  <a:pt x="110189" y="76189"/>
                </a:lnTo>
                <a:lnTo>
                  <a:pt x="151587" y="61392"/>
                </a:lnTo>
                <a:lnTo>
                  <a:pt x="196684" y="56197"/>
                </a:lnTo>
                <a:lnTo>
                  <a:pt x="337185" y="56197"/>
                </a:lnTo>
                <a:lnTo>
                  <a:pt x="337185" y="0"/>
                </a:lnTo>
                <a:lnTo>
                  <a:pt x="449580" y="112394"/>
                </a:lnTo>
                <a:lnTo>
                  <a:pt x="337185" y="224790"/>
                </a:lnTo>
                <a:lnTo>
                  <a:pt x="337185" y="168592"/>
                </a:lnTo>
                <a:lnTo>
                  <a:pt x="196684" y="168592"/>
                </a:lnTo>
                <a:lnTo>
                  <a:pt x="163878" y="175217"/>
                </a:lnTo>
                <a:lnTo>
                  <a:pt x="137085" y="193282"/>
                </a:lnTo>
                <a:lnTo>
                  <a:pt x="119019" y="220075"/>
                </a:lnTo>
                <a:lnTo>
                  <a:pt x="112394" y="252882"/>
                </a:lnTo>
                <a:lnTo>
                  <a:pt x="112394" y="711606"/>
                </a:lnTo>
                <a:lnTo>
                  <a:pt x="119019" y="744420"/>
                </a:lnTo>
                <a:lnTo>
                  <a:pt x="137085" y="771217"/>
                </a:lnTo>
                <a:lnTo>
                  <a:pt x="163878" y="789283"/>
                </a:lnTo>
                <a:lnTo>
                  <a:pt x="196684" y="795909"/>
                </a:lnTo>
                <a:lnTo>
                  <a:pt x="449580" y="795909"/>
                </a:lnTo>
                <a:lnTo>
                  <a:pt x="449580" y="908304"/>
                </a:lnTo>
              </a:path>
            </a:pathLst>
          </a:custGeom>
          <a:ln w="6096">
            <a:solidFill>
              <a:srgbClr val="6FAC46"/>
            </a:solidFill>
          </a:ln>
        </p:spPr>
        <p:txBody>
          <a:bodyPr wrap="square" lIns="0" tIns="0" rIns="0" bIns="0" rtlCol="0"/>
          <a:lstStyle/>
          <a:p>
            <a:endParaRPr/>
          </a:p>
        </p:txBody>
      </p:sp>
    </p:spTree>
    <p:extLst>
      <p:ext uri="{BB962C8B-B14F-4D97-AF65-F5344CB8AC3E}">
        <p14:creationId xmlns:p14="http://schemas.microsoft.com/office/powerpoint/2010/main" val="4019334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905243" y="5090159"/>
            <a:ext cx="1830324" cy="1261871"/>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7838947" y="5669750"/>
            <a:ext cx="575182" cy="48023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7838947" y="5669750"/>
            <a:ext cx="575310" cy="480695"/>
          </a:xfrm>
          <a:custGeom>
            <a:avLst/>
            <a:gdLst/>
            <a:ahLst/>
            <a:cxnLst/>
            <a:rect l="l" t="t" r="r" b="b"/>
            <a:pathLst>
              <a:path w="575309" h="480695">
                <a:moveTo>
                  <a:pt x="0" y="480072"/>
                </a:moveTo>
                <a:lnTo>
                  <a:pt x="380" y="269760"/>
                </a:lnTo>
                <a:lnTo>
                  <a:pt x="5986" y="221549"/>
                </a:lnTo>
                <a:lnTo>
                  <a:pt x="21853" y="177306"/>
                </a:lnTo>
                <a:lnTo>
                  <a:pt x="46720" y="138293"/>
                </a:lnTo>
                <a:lnTo>
                  <a:pt x="79325" y="105770"/>
                </a:lnTo>
                <a:lnTo>
                  <a:pt x="118405" y="80999"/>
                </a:lnTo>
                <a:lnTo>
                  <a:pt x="162700" y="65239"/>
                </a:lnTo>
                <a:lnTo>
                  <a:pt x="210947" y="59753"/>
                </a:lnTo>
                <a:lnTo>
                  <a:pt x="455168" y="60096"/>
                </a:lnTo>
                <a:lnTo>
                  <a:pt x="455295" y="0"/>
                </a:lnTo>
                <a:lnTo>
                  <a:pt x="575182" y="120345"/>
                </a:lnTo>
                <a:lnTo>
                  <a:pt x="454913" y="240347"/>
                </a:lnTo>
                <a:lnTo>
                  <a:pt x="455041" y="180263"/>
                </a:lnTo>
                <a:lnTo>
                  <a:pt x="210820" y="179920"/>
                </a:lnTo>
                <a:lnTo>
                  <a:pt x="147050" y="206235"/>
                </a:lnTo>
                <a:lnTo>
                  <a:pt x="120523" y="269925"/>
                </a:lnTo>
                <a:lnTo>
                  <a:pt x="120269" y="480237"/>
                </a:lnTo>
                <a:lnTo>
                  <a:pt x="0" y="480072"/>
                </a:lnTo>
                <a:close/>
              </a:path>
            </a:pathLst>
          </a:custGeom>
          <a:ln w="6350">
            <a:solidFill>
              <a:srgbClr val="6FAC46"/>
            </a:solidFill>
          </a:ln>
        </p:spPr>
        <p:txBody>
          <a:bodyPr wrap="square" lIns="0" tIns="0" rIns="0" bIns="0" rtlCol="0"/>
          <a:lstStyle/>
          <a:p>
            <a:endParaRPr/>
          </a:p>
        </p:txBody>
      </p:sp>
      <p:sp>
        <p:nvSpPr>
          <p:cNvPr id="5" name="object 5"/>
          <p:cNvSpPr/>
          <p:nvPr/>
        </p:nvSpPr>
        <p:spPr>
          <a:xfrm>
            <a:off x="7243953" y="5670092"/>
            <a:ext cx="560577" cy="48134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7243953" y="5670092"/>
            <a:ext cx="560705" cy="481965"/>
          </a:xfrm>
          <a:custGeom>
            <a:avLst/>
            <a:gdLst/>
            <a:ahLst/>
            <a:cxnLst/>
            <a:rect l="l" t="t" r="r" b="b"/>
            <a:pathLst>
              <a:path w="560704" h="481964">
                <a:moveTo>
                  <a:pt x="560324" y="481342"/>
                </a:moveTo>
                <a:lnTo>
                  <a:pt x="560577" y="271018"/>
                </a:lnTo>
                <a:lnTo>
                  <a:pt x="555120" y="222786"/>
                </a:lnTo>
                <a:lnTo>
                  <a:pt x="539372" y="178495"/>
                </a:lnTo>
                <a:lnTo>
                  <a:pt x="514598" y="139409"/>
                </a:lnTo>
                <a:lnTo>
                  <a:pt x="482061" y="106793"/>
                </a:lnTo>
                <a:lnTo>
                  <a:pt x="443027" y="81909"/>
                </a:lnTo>
                <a:lnTo>
                  <a:pt x="398758" y="66024"/>
                </a:lnTo>
                <a:lnTo>
                  <a:pt x="350520" y="60401"/>
                </a:lnTo>
                <a:lnTo>
                  <a:pt x="120269" y="60083"/>
                </a:lnTo>
                <a:lnTo>
                  <a:pt x="120396" y="0"/>
                </a:lnTo>
                <a:lnTo>
                  <a:pt x="0" y="120015"/>
                </a:lnTo>
                <a:lnTo>
                  <a:pt x="120015" y="240360"/>
                </a:lnTo>
                <a:lnTo>
                  <a:pt x="120142" y="180276"/>
                </a:lnTo>
                <a:lnTo>
                  <a:pt x="350393" y="180594"/>
                </a:lnTo>
                <a:lnTo>
                  <a:pt x="385464" y="187722"/>
                </a:lnTo>
                <a:lnTo>
                  <a:pt x="414083" y="207078"/>
                </a:lnTo>
                <a:lnTo>
                  <a:pt x="433367" y="235756"/>
                </a:lnTo>
                <a:lnTo>
                  <a:pt x="440436" y="270852"/>
                </a:lnTo>
                <a:lnTo>
                  <a:pt x="440181" y="481177"/>
                </a:lnTo>
                <a:lnTo>
                  <a:pt x="560324" y="481342"/>
                </a:lnTo>
                <a:close/>
              </a:path>
            </a:pathLst>
          </a:custGeom>
          <a:ln w="6350">
            <a:solidFill>
              <a:srgbClr val="6FAC46"/>
            </a:solidFill>
          </a:ln>
        </p:spPr>
        <p:txBody>
          <a:bodyPr wrap="square" lIns="0" tIns="0" rIns="0" bIns="0" rtlCol="0"/>
          <a:lstStyle/>
          <a:p>
            <a:endParaRPr/>
          </a:p>
        </p:txBody>
      </p:sp>
      <p:sp>
        <p:nvSpPr>
          <p:cNvPr id="7" name="object 7"/>
          <p:cNvSpPr/>
          <p:nvPr/>
        </p:nvSpPr>
        <p:spPr>
          <a:xfrm>
            <a:off x="505968" y="5090159"/>
            <a:ext cx="1831848" cy="1261871"/>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403656" y="300685"/>
            <a:ext cx="6639559" cy="697230"/>
          </a:xfrm>
          <a:prstGeom prst="rect">
            <a:avLst/>
          </a:prstGeom>
        </p:spPr>
        <p:txBody>
          <a:bodyPr vert="horz" wrap="square" lIns="0" tIns="13335" rIns="0" bIns="0" rtlCol="0">
            <a:spAutoFit/>
          </a:bodyPr>
          <a:lstStyle/>
          <a:p>
            <a:pPr marL="12700">
              <a:lnSpc>
                <a:spcPct val="100000"/>
              </a:lnSpc>
              <a:spcBef>
                <a:spcPts val="105"/>
              </a:spcBef>
            </a:pPr>
            <a:r>
              <a:rPr spc="-20" dirty="0"/>
              <a:t>Evaluating </a:t>
            </a:r>
            <a:r>
              <a:rPr dirty="0"/>
              <a:t>the policy</a:t>
            </a:r>
            <a:r>
              <a:rPr spc="-40" dirty="0"/>
              <a:t> </a:t>
            </a:r>
            <a:r>
              <a:rPr spc="-15" dirty="0"/>
              <a:t>gradient</a:t>
            </a:r>
          </a:p>
        </p:txBody>
      </p:sp>
      <p:sp>
        <p:nvSpPr>
          <p:cNvPr id="9" name="object 9"/>
          <p:cNvSpPr/>
          <p:nvPr/>
        </p:nvSpPr>
        <p:spPr>
          <a:xfrm>
            <a:off x="521208" y="2415539"/>
            <a:ext cx="5506212" cy="63093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322832" y="1289303"/>
            <a:ext cx="3297936" cy="755903"/>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739640" y="1405127"/>
            <a:ext cx="2505456" cy="640079"/>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25813" y="1556003"/>
            <a:ext cx="630902" cy="178308"/>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8023859" y="481673"/>
            <a:ext cx="3625596" cy="166716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9592691" y="1137919"/>
            <a:ext cx="228600" cy="122046"/>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9589516" y="1134744"/>
            <a:ext cx="234950" cy="128396"/>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9879456" y="1404492"/>
            <a:ext cx="187198" cy="187198"/>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9879456" y="1404492"/>
            <a:ext cx="187325" cy="187325"/>
          </a:xfrm>
          <a:custGeom>
            <a:avLst/>
            <a:gdLst/>
            <a:ahLst/>
            <a:cxnLst/>
            <a:rect l="l" t="t" r="r" b="b"/>
            <a:pathLst>
              <a:path w="187325" h="187325">
                <a:moveTo>
                  <a:pt x="0" y="28829"/>
                </a:moveTo>
                <a:lnTo>
                  <a:pt x="28828" y="0"/>
                </a:lnTo>
                <a:lnTo>
                  <a:pt x="93599" y="64770"/>
                </a:lnTo>
                <a:lnTo>
                  <a:pt x="158369" y="0"/>
                </a:lnTo>
                <a:lnTo>
                  <a:pt x="187198" y="28829"/>
                </a:lnTo>
                <a:lnTo>
                  <a:pt x="122427" y="93599"/>
                </a:lnTo>
                <a:lnTo>
                  <a:pt x="187198" y="158369"/>
                </a:lnTo>
                <a:lnTo>
                  <a:pt x="158369" y="187198"/>
                </a:lnTo>
                <a:lnTo>
                  <a:pt x="93599" y="122428"/>
                </a:lnTo>
                <a:lnTo>
                  <a:pt x="28828" y="187198"/>
                </a:lnTo>
                <a:lnTo>
                  <a:pt x="0" y="158369"/>
                </a:lnTo>
                <a:lnTo>
                  <a:pt x="64770" y="93599"/>
                </a:lnTo>
                <a:lnTo>
                  <a:pt x="0" y="28829"/>
                </a:lnTo>
                <a:close/>
              </a:path>
            </a:pathLst>
          </a:custGeom>
          <a:ln w="6096">
            <a:solidFill>
              <a:srgbClr val="EC7C30"/>
            </a:solidFill>
          </a:ln>
        </p:spPr>
        <p:txBody>
          <a:bodyPr wrap="square" lIns="0" tIns="0" rIns="0" bIns="0" rtlCol="0"/>
          <a:lstStyle/>
          <a:p>
            <a:endParaRPr/>
          </a:p>
        </p:txBody>
      </p:sp>
      <p:sp>
        <p:nvSpPr>
          <p:cNvPr id="18" name="object 18"/>
          <p:cNvSpPr/>
          <p:nvPr/>
        </p:nvSpPr>
        <p:spPr>
          <a:xfrm>
            <a:off x="9745091" y="1290319"/>
            <a:ext cx="228600" cy="122046"/>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9745091" y="1290319"/>
            <a:ext cx="228600" cy="122555"/>
          </a:xfrm>
          <a:custGeom>
            <a:avLst/>
            <a:gdLst/>
            <a:ahLst/>
            <a:cxnLst/>
            <a:rect l="l" t="t" r="r" b="b"/>
            <a:pathLst>
              <a:path w="228600" h="122555">
                <a:moveTo>
                  <a:pt x="79375" y="122046"/>
                </a:moveTo>
                <a:lnTo>
                  <a:pt x="0" y="25145"/>
                </a:lnTo>
                <a:lnTo>
                  <a:pt x="49529" y="19684"/>
                </a:lnTo>
                <a:lnTo>
                  <a:pt x="85216" y="63372"/>
                </a:lnTo>
                <a:lnTo>
                  <a:pt x="152400" y="8381"/>
                </a:lnTo>
                <a:lnTo>
                  <a:pt x="228600" y="0"/>
                </a:lnTo>
                <a:lnTo>
                  <a:pt x="79375" y="122046"/>
                </a:lnTo>
                <a:close/>
              </a:path>
            </a:pathLst>
          </a:custGeom>
          <a:ln w="6350">
            <a:solidFill>
              <a:srgbClr val="FFC000"/>
            </a:solidFill>
          </a:ln>
        </p:spPr>
        <p:txBody>
          <a:bodyPr wrap="square" lIns="0" tIns="0" rIns="0" bIns="0" rtlCol="0"/>
          <a:lstStyle/>
          <a:p>
            <a:endParaRPr/>
          </a:p>
        </p:txBody>
      </p:sp>
      <p:sp>
        <p:nvSpPr>
          <p:cNvPr id="20" name="object 20"/>
          <p:cNvSpPr/>
          <p:nvPr/>
        </p:nvSpPr>
        <p:spPr>
          <a:xfrm>
            <a:off x="521208" y="3450335"/>
            <a:ext cx="5487924" cy="630936"/>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3314700" y="4057650"/>
            <a:ext cx="969010" cy="767715"/>
          </a:xfrm>
          <a:custGeom>
            <a:avLst/>
            <a:gdLst/>
            <a:ahLst/>
            <a:cxnLst/>
            <a:rect l="l" t="t" r="r" b="b"/>
            <a:pathLst>
              <a:path w="969010" h="767714">
                <a:moveTo>
                  <a:pt x="75459" y="109994"/>
                </a:moveTo>
                <a:lnTo>
                  <a:pt x="37741" y="115891"/>
                </a:lnTo>
                <a:lnTo>
                  <a:pt x="44576" y="157606"/>
                </a:lnTo>
                <a:lnTo>
                  <a:pt x="53594" y="208280"/>
                </a:lnTo>
                <a:lnTo>
                  <a:pt x="63119" y="258191"/>
                </a:lnTo>
                <a:lnTo>
                  <a:pt x="73787" y="306958"/>
                </a:lnTo>
                <a:lnTo>
                  <a:pt x="85216" y="354583"/>
                </a:lnTo>
                <a:lnTo>
                  <a:pt x="97916" y="400812"/>
                </a:lnTo>
                <a:lnTo>
                  <a:pt x="112140" y="445262"/>
                </a:lnTo>
                <a:lnTo>
                  <a:pt x="127635" y="487680"/>
                </a:lnTo>
                <a:lnTo>
                  <a:pt x="145161" y="528447"/>
                </a:lnTo>
                <a:lnTo>
                  <a:pt x="164591" y="566674"/>
                </a:lnTo>
                <a:lnTo>
                  <a:pt x="186182" y="602361"/>
                </a:lnTo>
                <a:lnTo>
                  <a:pt x="210058" y="635381"/>
                </a:lnTo>
                <a:lnTo>
                  <a:pt x="236600" y="665226"/>
                </a:lnTo>
                <a:lnTo>
                  <a:pt x="270128" y="695325"/>
                </a:lnTo>
                <a:lnTo>
                  <a:pt x="965073" y="767207"/>
                </a:lnTo>
                <a:lnTo>
                  <a:pt x="968883" y="729361"/>
                </a:lnTo>
                <a:lnTo>
                  <a:pt x="322892" y="662558"/>
                </a:lnTo>
                <a:lnTo>
                  <a:pt x="290322" y="662558"/>
                </a:lnTo>
                <a:lnTo>
                  <a:pt x="279908" y="658113"/>
                </a:lnTo>
                <a:lnTo>
                  <a:pt x="285081" y="658113"/>
                </a:lnTo>
                <a:lnTo>
                  <a:pt x="276098" y="650494"/>
                </a:lnTo>
                <a:lnTo>
                  <a:pt x="263398" y="638175"/>
                </a:lnTo>
                <a:lnTo>
                  <a:pt x="263560" y="638175"/>
                </a:lnTo>
                <a:lnTo>
                  <a:pt x="251925" y="625856"/>
                </a:lnTo>
                <a:lnTo>
                  <a:pt x="239522" y="611251"/>
                </a:lnTo>
                <a:lnTo>
                  <a:pt x="228951" y="597154"/>
                </a:lnTo>
                <a:lnTo>
                  <a:pt x="217677" y="581025"/>
                </a:lnTo>
                <a:lnTo>
                  <a:pt x="207922" y="565531"/>
                </a:lnTo>
                <a:lnTo>
                  <a:pt x="207517" y="564895"/>
                </a:lnTo>
                <a:lnTo>
                  <a:pt x="197738" y="548005"/>
                </a:lnTo>
                <a:lnTo>
                  <a:pt x="188803" y="530987"/>
                </a:lnTo>
                <a:lnTo>
                  <a:pt x="179577" y="512063"/>
                </a:lnTo>
                <a:lnTo>
                  <a:pt x="171069" y="493141"/>
                </a:lnTo>
                <a:lnTo>
                  <a:pt x="163067" y="473582"/>
                </a:lnTo>
                <a:lnTo>
                  <a:pt x="148236" y="433324"/>
                </a:lnTo>
                <a:lnTo>
                  <a:pt x="134365" y="389636"/>
                </a:lnTo>
                <a:lnTo>
                  <a:pt x="122222" y="345439"/>
                </a:lnTo>
                <a:lnTo>
                  <a:pt x="110992" y="298704"/>
                </a:lnTo>
                <a:lnTo>
                  <a:pt x="100539" y="250698"/>
                </a:lnTo>
                <a:lnTo>
                  <a:pt x="100510" y="250317"/>
                </a:lnTo>
                <a:lnTo>
                  <a:pt x="91107" y="201422"/>
                </a:lnTo>
                <a:lnTo>
                  <a:pt x="82087" y="151383"/>
                </a:lnTo>
                <a:lnTo>
                  <a:pt x="82127" y="151130"/>
                </a:lnTo>
                <a:lnTo>
                  <a:pt x="75459" y="109994"/>
                </a:lnTo>
                <a:close/>
              </a:path>
              <a:path w="969010" h="767714">
                <a:moveTo>
                  <a:pt x="279908" y="658113"/>
                </a:moveTo>
                <a:lnTo>
                  <a:pt x="290322" y="662558"/>
                </a:lnTo>
                <a:lnTo>
                  <a:pt x="285799" y="658723"/>
                </a:lnTo>
                <a:lnTo>
                  <a:pt x="279908" y="658113"/>
                </a:lnTo>
                <a:close/>
              </a:path>
              <a:path w="969010" h="767714">
                <a:moveTo>
                  <a:pt x="285799" y="658723"/>
                </a:moveTo>
                <a:lnTo>
                  <a:pt x="290322" y="662558"/>
                </a:lnTo>
                <a:lnTo>
                  <a:pt x="322892" y="662558"/>
                </a:lnTo>
                <a:lnTo>
                  <a:pt x="285799" y="658723"/>
                </a:lnTo>
                <a:close/>
              </a:path>
              <a:path w="969010" h="767714">
                <a:moveTo>
                  <a:pt x="285081" y="658113"/>
                </a:moveTo>
                <a:lnTo>
                  <a:pt x="279908" y="658113"/>
                </a:lnTo>
                <a:lnTo>
                  <a:pt x="285799" y="658723"/>
                </a:lnTo>
                <a:lnTo>
                  <a:pt x="285081" y="658113"/>
                </a:lnTo>
                <a:close/>
              </a:path>
              <a:path w="969010" h="767714">
                <a:moveTo>
                  <a:pt x="276917" y="651189"/>
                </a:moveTo>
                <a:close/>
              </a:path>
              <a:path w="969010" h="767714">
                <a:moveTo>
                  <a:pt x="276195" y="650494"/>
                </a:moveTo>
                <a:lnTo>
                  <a:pt x="276917" y="651189"/>
                </a:lnTo>
                <a:lnTo>
                  <a:pt x="276195" y="650494"/>
                </a:lnTo>
                <a:close/>
              </a:path>
              <a:path w="969010" h="767714">
                <a:moveTo>
                  <a:pt x="263560" y="638175"/>
                </a:moveTo>
                <a:lnTo>
                  <a:pt x="263398" y="638175"/>
                </a:lnTo>
                <a:lnTo>
                  <a:pt x="264160" y="638810"/>
                </a:lnTo>
                <a:lnTo>
                  <a:pt x="263560" y="638175"/>
                </a:lnTo>
                <a:close/>
              </a:path>
              <a:path w="969010" h="767714">
                <a:moveTo>
                  <a:pt x="251205" y="625094"/>
                </a:moveTo>
                <a:lnTo>
                  <a:pt x="251840" y="625856"/>
                </a:lnTo>
                <a:lnTo>
                  <a:pt x="251205" y="625094"/>
                </a:lnTo>
                <a:close/>
              </a:path>
              <a:path w="969010" h="767714">
                <a:moveTo>
                  <a:pt x="240091" y="611926"/>
                </a:moveTo>
                <a:close/>
              </a:path>
              <a:path w="969010" h="767714">
                <a:moveTo>
                  <a:pt x="239582" y="611251"/>
                </a:moveTo>
                <a:lnTo>
                  <a:pt x="240091" y="611926"/>
                </a:lnTo>
                <a:lnTo>
                  <a:pt x="239582" y="611251"/>
                </a:lnTo>
                <a:close/>
              </a:path>
              <a:path w="969010" h="767714">
                <a:moveTo>
                  <a:pt x="228473" y="596519"/>
                </a:moveTo>
                <a:lnTo>
                  <a:pt x="228853" y="597154"/>
                </a:lnTo>
                <a:lnTo>
                  <a:pt x="228473" y="596519"/>
                </a:lnTo>
                <a:close/>
              </a:path>
              <a:path w="969010" h="767714">
                <a:moveTo>
                  <a:pt x="217781" y="581025"/>
                </a:moveTo>
                <a:lnTo>
                  <a:pt x="218186" y="581660"/>
                </a:lnTo>
                <a:lnTo>
                  <a:pt x="217781" y="581025"/>
                </a:lnTo>
                <a:close/>
              </a:path>
              <a:path w="969010" h="767714">
                <a:moveTo>
                  <a:pt x="207662" y="565123"/>
                </a:moveTo>
                <a:lnTo>
                  <a:pt x="207899" y="565531"/>
                </a:lnTo>
                <a:lnTo>
                  <a:pt x="207662" y="565123"/>
                </a:lnTo>
                <a:close/>
              </a:path>
              <a:path w="969010" h="767714">
                <a:moveTo>
                  <a:pt x="207530" y="564895"/>
                </a:moveTo>
                <a:lnTo>
                  <a:pt x="207662" y="565123"/>
                </a:lnTo>
                <a:lnTo>
                  <a:pt x="207530" y="564895"/>
                </a:lnTo>
                <a:close/>
              </a:path>
              <a:path w="969010" h="767714">
                <a:moveTo>
                  <a:pt x="197784" y="548005"/>
                </a:moveTo>
                <a:lnTo>
                  <a:pt x="198120" y="548639"/>
                </a:lnTo>
                <a:lnTo>
                  <a:pt x="197784" y="548005"/>
                </a:lnTo>
                <a:close/>
              </a:path>
              <a:path w="969010" h="767714">
                <a:moveTo>
                  <a:pt x="188467" y="530351"/>
                </a:moveTo>
                <a:lnTo>
                  <a:pt x="188722" y="530987"/>
                </a:lnTo>
                <a:lnTo>
                  <a:pt x="188467" y="530351"/>
                </a:lnTo>
                <a:close/>
              </a:path>
              <a:path w="969010" h="767714">
                <a:moveTo>
                  <a:pt x="179602" y="512063"/>
                </a:moveTo>
                <a:lnTo>
                  <a:pt x="179832" y="512572"/>
                </a:lnTo>
                <a:lnTo>
                  <a:pt x="179602" y="512063"/>
                </a:lnTo>
                <a:close/>
              </a:path>
              <a:path w="969010" h="767714">
                <a:moveTo>
                  <a:pt x="171114" y="493141"/>
                </a:moveTo>
                <a:lnTo>
                  <a:pt x="171323" y="493649"/>
                </a:lnTo>
                <a:lnTo>
                  <a:pt x="171114" y="493141"/>
                </a:lnTo>
                <a:close/>
              </a:path>
              <a:path w="969010" h="767714">
                <a:moveTo>
                  <a:pt x="163259" y="474047"/>
                </a:moveTo>
                <a:lnTo>
                  <a:pt x="163322" y="474218"/>
                </a:lnTo>
                <a:lnTo>
                  <a:pt x="163259" y="474047"/>
                </a:lnTo>
                <a:close/>
              </a:path>
              <a:path w="969010" h="767714">
                <a:moveTo>
                  <a:pt x="163087" y="473582"/>
                </a:moveTo>
                <a:lnTo>
                  <a:pt x="163259" y="474047"/>
                </a:lnTo>
                <a:lnTo>
                  <a:pt x="163087" y="473582"/>
                </a:lnTo>
                <a:close/>
              </a:path>
              <a:path w="969010" h="767714">
                <a:moveTo>
                  <a:pt x="148043" y="432803"/>
                </a:moveTo>
                <a:lnTo>
                  <a:pt x="148209" y="433324"/>
                </a:lnTo>
                <a:lnTo>
                  <a:pt x="148043" y="432803"/>
                </a:lnTo>
                <a:close/>
              </a:path>
              <a:path w="969010" h="767714">
                <a:moveTo>
                  <a:pt x="147967" y="432562"/>
                </a:moveTo>
                <a:lnTo>
                  <a:pt x="148043" y="432803"/>
                </a:lnTo>
                <a:lnTo>
                  <a:pt x="147967" y="432562"/>
                </a:lnTo>
                <a:close/>
              </a:path>
              <a:path w="969010" h="767714">
                <a:moveTo>
                  <a:pt x="134444" y="389636"/>
                </a:moveTo>
                <a:lnTo>
                  <a:pt x="134620" y="390270"/>
                </a:lnTo>
                <a:lnTo>
                  <a:pt x="134444" y="389636"/>
                </a:lnTo>
                <a:close/>
              </a:path>
              <a:path w="969010" h="767714">
                <a:moveTo>
                  <a:pt x="122047" y="344805"/>
                </a:moveTo>
                <a:lnTo>
                  <a:pt x="122174" y="345439"/>
                </a:lnTo>
                <a:lnTo>
                  <a:pt x="122047" y="344805"/>
                </a:lnTo>
                <a:close/>
              </a:path>
              <a:path w="969010" h="767714">
                <a:moveTo>
                  <a:pt x="110871" y="298195"/>
                </a:moveTo>
                <a:lnTo>
                  <a:pt x="110871" y="298704"/>
                </a:lnTo>
                <a:lnTo>
                  <a:pt x="110871" y="298195"/>
                </a:lnTo>
                <a:close/>
              </a:path>
              <a:path w="969010" h="767714">
                <a:moveTo>
                  <a:pt x="100510" y="250317"/>
                </a:moveTo>
                <a:lnTo>
                  <a:pt x="100584" y="250698"/>
                </a:lnTo>
                <a:lnTo>
                  <a:pt x="100510" y="250317"/>
                </a:lnTo>
                <a:close/>
              </a:path>
              <a:path w="969010" h="767714">
                <a:moveTo>
                  <a:pt x="91059" y="201168"/>
                </a:moveTo>
                <a:lnTo>
                  <a:pt x="91059" y="201422"/>
                </a:lnTo>
                <a:lnTo>
                  <a:pt x="91059" y="201168"/>
                </a:lnTo>
                <a:close/>
              </a:path>
              <a:path w="969010" h="767714">
                <a:moveTo>
                  <a:pt x="82127" y="151130"/>
                </a:moveTo>
                <a:lnTo>
                  <a:pt x="82169" y="151383"/>
                </a:lnTo>
                <a:lnTo>
                  <a:pt x="82127" y="151130"/>
                </a:lnTo>
                <a:close/>
              </a:path>
              <a:path w="969010" h="767714">
                <a:moveTo>
                  <a:pt x="38862" y="0"/>
                </a:moveTo>
                <a:lnTo>
                  <a:pt x="0" y="121793"/>
                </a:lnTo>
                <a:lnTo>
                  <a:pt x="37741" y="115891"/>
                </a:lnTo>
                <a:lnTo>
                  <a:pt x="34671" y="97155"/>
                </a:lnTo>
                <a:lnTo>
                  <a:pt x="72389" y="91058"/>
                </a:lnTo>
                <a:lnTo>
                  <a:pt x="103602" y="91058"/>
                </a:lnTo>
                <a:lnTo>
                  <a:pt x="38862" y="0"/>
                </a:lnTo>
                <a:close/>
              </a:path>
              <a:path w="969010" h="767714">
                <a:moveTo>
                  <a:pt x="72389" y="91058"/>
                </a:moveTo>
                <a:lnTo>
                  <a:pt x="34671" y="97155"/>
                </a:lnTo>
                <a:lnTo>
                  <a:pt x="37741" y="115891"/>
                </a:lnTo>
                <a:lnTo>
                  <a:pt x="75459" y="109994"/>
                </a:lnTo>
                <a:lnTo>
                  <a:pt x="72389" y="91058"/>
                </a:lnTo>
                <a:close/>
              </a:path>
              <a:path w="969010" h="767714">
                <a:moveTo>
                  <a:pt x="103602" y="91058"/>
                </a:moveTo>
                <a:lnTo>
                  <a:pt x="72389" y="91058"/>
                </a:lnTo>
                <a:lnTo>
                  <a:pt x="75459" y="109994"/>
                </a:lnTo>
                <a:lnTo>
                  <a:pt x="112902" y="104139"/>
                </a:lnTo>
                <a:lnTo>
                  <a:pt x="103602" y="91058"/>
                </a:lnTo>
                <a:close/>
              </a:path>
            </a:pathLst>
          </a:custGeom>
          <a:solidFill>
            <a:srgbClr val="000000"/>
          </a:solidFill>
        </p:spPr>
        <p:txBody>
          <a:bodyPr wrap="square" lIns="0" tIns="0" rIns="0" bIns="0" rtlCol="0"/>
          <a:lstStyle/>
          <a:p>
            <a:endParaRPr/>
          </a:p>
        </p:txBody>
      </p:sp>
      <p:sp>
        <p:nvSpPr>
          <p:cNvPr id="22" name="object 22"/>
          <p:cNvSpPr/>
          <p:nvPr/>
        </p:nvSpPr>
        <p:spPr>
          <a:xfrm>
            <a:off x="4398264" y="4683252"/>
            <a:ext cx="1397508" cy="181356"/>
          </a:xfrm>
          <a:prstGeom prst="rect">
            <a:avLst/>
          </a:prstGeom>
          <a:blipFill>
            <a:blip r:embed="rId16" cstate="print"/>
            <a:stretch>
              <a:fillRect/>
            </a:stretch>
          </a:blipFill>
        </p:spPr>
        <p:txBody>
          <a:bodyPr wrap="square" lIns="0" tIns="0" rIns="0" bIns="0" rtlCol="0"/>
          <a:lstStyle/>
          <a:p>
            <a:endParaRPr/>
          </a:p>
        </p:txBody>
      </p:sp>
      <p:sp>
        <p:nvSpPr>
          <p:cNvPr id="23" name="object 23"/>
          <p:cNvSpPr/>
          <p:nvPr/>
        </p:nvSpPr>
        <p:spPr>
          <a:xfrm>
            <a:off x="1370116" y="6429755"/>
            <a:ext cx="170647" cy="153923"/>
          </a:xfrm>
          <a:prstGeom prst="rect">
            <a:avLst/>
          </a:prstGeom>
          <a:blipFill>
            <a:blip r:embed="rId17" cstate="print"/>
            <a:stretch>
              <a:fillRect/>
            </a:stretch>
          </a:blipFill>
        </p:spPr>
        <p:txBody>
          <a:bodyPr wrap="square" lIns="0" tIns="0" rIns="0" bIns="0" rtlCol="0"/>
          <a:lstStyle/>
          <a:p>
            <a:endParaRPr/>
          </a:p>
        </p:txBody>
      </p:sp>
      <p:sp>
        <p:nvSpPr>
          <p:cNvPr id="24" name="object 24"/>
          <p:cNvSpPr/>
          <p:nvPr/>
        </p:nvSpPr>
        <p:spPr>
          <a:xfrm>
            <a:off x="7805928" y="6431279"/>
            <a:ext cx="201168" cy="153924"/>
          </a:xfrm>
          <a:prstGeom prst="rect">
            <a:avLst/>
          </a:prstGeom>
          <a:blipFill>
            <a:blip r:embed="rId18" cstate="print"/>
            <a:stretch>
              <a:fillRect/>
            </a:stretch>
          </a:blipFill>
        </p:spPr>
        <p:txBody>
          <a:bodyPr wrap="square" lIns="0" tIns="0" rIns="0" bIns="0" rtlCol="0"/>
          <a:lstStyle/>
          <a:p>
            <a:endParaRPr/>
          </a:p>
        </p:txBody>
      </p:sp>
      <p:sp>
        <p:nvSpPr>
          <p:cNvPr id="25" name="object 25"/>
          <p:cNvSpPr/>
          <p:nvPr/>
        </p:nvSpPr>
        <p:spPr>
          <a:xfrm>
            <a:off x="4163567" y="6361176"/>
            <a:ext cx="929639" cy="252984"/>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2525267" y="5091684"/>
            <a:ext cx="4191000" cy="1235964"/>
          </a:xfrm>
          <a:prstGeom prst="rect">
            <a:avLst/>
          </a:prstGeom>
          <a:blipFill>
            <a:blip r:embed="rId20"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6017260" cy="697230"/>
          </a:xfrm>
          <a:prstGeom prst="rect">
            <a:avLst/>
          </a:prstGeom>
        </p:spPr>
        <p:txBody>
          <a:bodyPr vert="horz" wrap="square" lIns="0" tIns="13335" rIns="0" bIns="0" rtlCol="0">
            <a:spAutoFit/>
          </a:bodyPr>
          <a:lstStyle/>
          <a:p>
            <a:pPr marL="12700">
              <a:lnSpc>
                <a:spcPct val="100000"/>
              </a:lnSpc>
              <a:spcBef>
                <a:spcPts val="105"/>
              </a:spcBef>
            </a:pPr>
            <a:r>
              <a:rPr spc="-10" dirty="0"/>
              <a:t>Example: </a:t>
            </a:r>
            <a:r>
              <a:rPr dirty="0"/>
              <a:t>Gaussian</a:t>
            </a:r>
            <a:r>
              <a:rPr spc="-90" dirty="0"/>
              <a:t> </a:t>
            </a:r>
            <a:r>
              <a:rPr dirty="0"/>
              <a:t>policies</a:t>
            </a:r>
          </a:p>
        </p:txBody>
      </p:sp>
      <p:sp>
        <p:nvSpPr>
          <p:cNvPr id="3" name="object 3"/>
          <p:cNvSpPr/>
          <p:nvPr/>
        </p:nvSpPr>
        <p:spPr>
          <a:xfrm>
            <a:off x="513587" y="1472183"/>
            <a:ext cx="5951220" cy="6842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5676" y="5233415"/>
            <a:ext cx="2723388" cy="2301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12875" y="5600700"/>
            <a:ext cx="5611368" cy="2727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912875" y="5963411"/>
            <a:ext cx="5667756" cy="30327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912875" y="6356603"/>
            <a:ext cx="2206752" cy="252984"/>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303275" y="5600700"/>
            <a:ext cx="449580" cy="908304"/>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03275" y="5600700"/>
            <a:ext cx="449580" cy="908685"/>
          </a:xfrm>
          <a:custGeom>
            <a:avLst/>
            <a:gdLst/>
            <a:ahLst/>
            <a:cxnLst/>
            <a:rect l="l" t="t" r="r" b="b"/>
            <a:pathLst>
              <a:path w="449580" h="908684">
                <a:moveTo>
                  <a:pt x="449580" y="908304"/>
                </a:moveTo>
                <a:lnTo>
                  <a:pt x="196684" y="908304"/>
                </a:lnTo>
                <a:lnTo>
                  <a:pt x="151587" y="903109"/>
                </a:lnTo>
                <a:lnTo>
                  <a:pt x="110189" y="888311"/>
                </a:lnTo>
                <a:lnTo>
                  <a:pt x="73669" y="865092"/>
                </a:lnTo>
                <a:lnTo>
                  <a:pt x="43210" y="834631"/>
                </a:lnTo>
                <a:lnTo>
                  <a:pt x="19991" y="798110"/>
                </a:lnTo>
                <a:lnTo>
                  <a:pt x="5194" y="756708"/>
                </a:lnTo>
                <a:lnTo>
                  <a:pt x="0" y="711606"/>
                </a:lnTo>
                <a:lnTo>
                  <a:pt x="0" y="252882"/>
                </a:lnTo>
                <a:lnTo>
                  <a:pt x="5194" y="207785"/>
                </a:lnTo>
                <a:lnTo>
                  <a:pt x="19991" y="166386"/>
                </a:lnTo>
                <a:lnTo>
                  <a:pt x="43210" y="129867"/>
                </a:lnTo>
                <a:lnTo>
                  <a:pt x="73669" y="99407"/>
                </a:lnTo>
                <a:lnTo>
                  <a:pt x="110189" y="76189"/>
                </a:lnTo>
                <a:lnTo>
                  <a:pt x="151587" y="61392"/>
                </a:lnTo>
                <a:lnTo>
                  <a:pt x="196684" y="56197"/>
                </a:lnTo>
                <a:lnTo>
                  <a:pt x="337185" y="56197"/>
                </a:lnTo>
                <a:lnTo>
                  <a:pt x="337185" y="0"/>
                </a:lnTo>
                <a:lnTo>
                  <a:pt x="449580" y="112394"/>
                </a:lnTo>
                <a:lnTo>
                  <a:pt x="337185" y="224790"/>
                </a:lnTo>
                <a:lnTo>
                  <a:pt x="337185" y="168592"/>
                </a:lnTo>
                <a:lnTo>
                  <a:pt x="196684" y="168592"/>
                </a:lnTo>
                <a:lnTo>
                  <a:pt x="163878" y="175217"/>
                </a:lnTo>
                <a:lnTo>
                  <a:pt x="137085" y="193282"/>
                </a:lnTo>
                <a:lnTo>
                  <a:pt x="119019" y="220075"/>
                </a:lnTo>
                <a:lnTo>
                  <a:pt x="112394" y="252882"/>
                </a:lnTo>
                <a:lnTo>
                  <a:pt x="112394" y="711606"/>
                </a:lnTo>
                <a:lnTo>
                  <a:pt x="119019" y="744420"/>
                </a:lnTo>
                <a:lnTo>
                  <a:pt x="137085" y="771217"/>
                </a:lnTo>
                <a:lnTo>
                  <a:pt x="163878" y="789283"/>
                </a:lnTo>
                <a:lnTo>
                  <a:pt x="196684" y="795909"/>
                </a:lnTo>
                <a:lnTo>
                  <a:pt x="449580" y="795909"/>
                </a:lnTo>
                <a:lnTo>
                  <a:pt x="449580" y="908304"/>
                </a:lnTo>
              </a:path>
            </a:pathLst>
          </a:custGeom>
          <a:ln w="6096">
            <a:solidFill>
              <a:srgbClr val="6FAC46"/>
            </a:solidFill>
          </a:ln>
        </p:spPr>
        <p:txBody>
          <a:bodyPr wrap="square" lIns="0" tIns="0" rIns="0" bIns="0" rtlCol="0"/>
          <a:lstStyle/>
          <a:p>
            <a:endParaRPr/>
          </a:p>
        </p:txBody>
      </p:sp>
      <p:sp>
        <p:nvSpPr>
          <p:cNvPr id="10" name="object 10"/>
          <p:cNvSpPr/>
          <p:nvPr/>
        </p:nvSpPr>
        <p:spPr>
          <a:xfrm>
            <a:off x="513587" y="2813304"/>
            <a:ext cx="4951476" cy="259079"/>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513587" y="3194304"/>
            <a:ext cx="4418076" cy="513588"/>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513587" y="3727703"/>
            <a:ext cx="4439412" cy="52578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7356347" y="2385060"/>
            <a:ext cx="3959352" cy="2968752"/>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7968615" cy="697230"/>
          </a:xfrm>
          <a:prstGeom prst="rect">
            <a:avLst/>
          </a:prstGeom>
        </p:spPr>
        <p:txBody>
          <a:bodyPr vert="horz" wrap="square" lIns="0" tIns="13335" rIns="0" bIns="0" rtlCol="0">
            <a:spAutoFit/>
          </a:bodyPr>
          <a:lstStyle/>
          <a:p>
            <a:pPr marL="12700">
              <a:lnSpc>
                <a:spcPct val="100000"/>
              </a:lnSpc>
              <a:spcBef>
                <a:spcPts val="105"/>
              </a:spcBef>
            </a:pPr>
            <a:r>
              <a:rPr dirty="0"/>
              <a:t>Comparison </a:t>
            </a:r>
            <a:r>
              <a:rPr spc="-30" dirty="0"/>
              <a:t>to </a:t>
            </a:r>
            <a:r>
              <a:rPr spc="-10" dirty="0"/>
              <a:t>maximum</a:t>
            </a:r>
            <a:r>
              <a:rPr spc="-35" dirty="0"/>
              <a:t> </a:t>
            </a:r>
            <a:r>
              <a:rPr spc="-20" dirty="0"/>
              <a:t>likelihood</a:t>
            </a:r>
          </a:p>
        </p:txBody>
      </p:sp>
      <p:sp>
        <p:nvSpPr>
          <p:cNvPr id="3" name="object 3"/>
          <p:cNvSpPr/>
          <p:nvPr/>
        </p:nvSpPr>
        <p:spPr>
          <a:xfrm>
            <a:off x="2267711" y="1307591"/>
            <a:ext cx="5486399" cy="6309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95084" y="4808220"/>
            <a:ext cx="170647" cy="1539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930895" y="4809744"/>
            <a:ext cx="201168" cy="15392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290059" y="4738115"/>
            <a:ext cx="929639" cy="25298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937260" y="3468623"/>
            <a:ext cx="1235964" cy="123748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651760" y="3468623"/>
            <a:ext cx="4190999" cy="1237488"/>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144511" y="3528059"/>
            <a:ext cx="1641348" cy="1141476"/>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7754493" y="4269378"/>
            <a:ext cx="706120" cy="365105"/>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7754493" y="4269378"/>
            <a:ext cx="706120" cy="365125"/>
          </a:xfrm>
          <a:custGeom>
            <a:avLst/>
            <a:gdLst/>
            <a:ahLst/>
            <a:cxnLst/>
            <a:rect l="l" t="t" r="r" b="b"/>
            <a:pathLst>
              <a:path w="706120" h="365125">
                <a:moveTo>
                  <a:pt x="0" y="244582"/>
                </a:moveTo>
                <a:lnTo>
                  <a:pt x="138683" y="78085"/>
                </a:lnTo>
                <a:lnTo>
                  <a:pt x="174876" y="43527"/>
                </a:lnTo>
                <a:lnTo>
                  <a:pt x="216592" y="18884"/>
                </a:lnTo>
                <a:lnTo>
                  <a:pt x="261998" y="4320"/>
                </a:lnTo>
                <a:lnTo>
                  <a:pt x="309260" y="0"/>
                </a:lnTo>
                <a:lnTo>
                  <a:pt x="356548" y="6087"/>
                </a:lnTo>
                <a:lnTo>
                  <a:pt x="402027" y="22748"/>
                </a:lnTo>
                <a:lnTo>
                  <a:pt x="443864" y="50145"/>
                </a:lnTo>
                <a:lnTo>
                  <a:pt x="650621" y="222357"/>
                </a:lnTo>
                <a:lnTo>
                  <a:pt x="690245" y="174859"/>
                </a:lnTo>
                <a:lnTo>
                  <a:pt x="706120" y="349230"/>
                </a:lnTo>
                <a:lnTo>
                  <a:pt x="531749" y="365105"/>
                </a:lnTo>
                <a:lnTo>
                  <a:pt x="571373" y="317480"/>
                </a:lnTo>
                <a:lnTo>
                  <a:pt x="364616" y="145395"/>
                </a:lnTo>
                <a:lnTo>
                  <a:pt x="332122" y="127827"/>
                </a:lnTo>
                <a:lnTo>
                  <a:pt x="296687" y="124202"/>
                </a:lnTo>
                <a:lnTo>
                  <a:pt x="262514" y="134126"/>
                </a:lnTo>
                <a:lnTo>
                  <a:pt x="233806" y="157206"/>
                </a:lnTo>
                <a:lnTo>
                  <a:pt x="95123" y="323830"/>
                </a:lnTo>
                <a:lnTo>
                  <a:pt x="0" y="244582"/>
                </a:lnTo>
              </a:path>
            </a:pathLst>
          </a:custGeom>
          <a:ln w="6350">
            <a:solidFill>
              <a:srgbClr val="9BBA58"/>
            </a:solidFill>
          </a:ln>
        </p:spPr>
        <p:txBody>
          <a:bodyPr wrap="square" lIns="0" tIns="0" rIns="0" bIns="0" rtlCol="0"/>
          <a:lstStyle/>
          <a:p>
            <a:endParaRPr/>
          </a:p>
        </p:txBody>
      </p:sp>
      <p:sp>
        <p:nvSpPr>
          <p:cNvPr id="12" name="object 12"/>
          <p:cNvSpPr/>
          <p:nvPr/>
        </p:nvSpPr>
        <p:spPr>
          <a:xfrm>
            <a:off x="7604125" y="3901185"/>
            <a:ext cx="310334" cy="593725"/>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7604125" y="3901185"/>
            <a:ext cx="310515" cy="593725"/>
          </a:xfrm>
          <a:custGeom>
            <a:avLst/>
            <a:gdLst/>
            <a:ahLst/>
            <a:cxnLst/>
            <a:rect l="l" t="t" r="r" b="b"/>
            <a:pathLst>
              <a:path w="310515" h="593725">
                <a:moveTo>
                  <a:pt x="120903" y="593725"/>
                </a:moveTo>
                <a:lnTo>
                  <a:pt x="263398" y="422656"/>
                </a:lnTo>
                <a:lnTo>
                  <a:pt x="289027" y="383528"/>
                </a:lnTo>
                <a:lnTo>
                  <a:pt x="304623" y="340985"/>
                </a:lnTo>
                <a:lnTo>
                  <a:pt x="310334" y="296746"/>
                </a:lnTo>
                <a:lnTo>
                  <a:pt x="306312" y="252526"/>
                </a:lnTo>
                <a:lnTo>
                  <a:pt x="292709" y="210043"/>
                </a:lnTo>
                <a:lnTo>
                  <a:pt x="269676" y="171016"/>
                </a:lnTo>
                <a:lnTo>
                  <a:pt x="237363" y="137159"/>
                </a:lnTo>
                <a:lnTo>
                  <a:pt x="126110" y="44450"/>
                </a:lnTo>
                <a:lnTo>
                  <a:pt x="163195" y="0"/>
                </a:lnTo>
                <a:lnTo>
                  <a:pt x="0" y="14858"/>
                </a:lnTo>
                <a:lnTo>
                  <a:pt x="14858" y="178053"/>
                </a:lnTo>
                <a:lnTo>
                  <a:pt x="51943" y="133476"/>
                </a:lnTo>
                <a:lnTo>
                  <a:pt x="163195" y="226187"/>
                </a:lnTo>
                <a:lnTo>
                  <a:pt x="184854" y="253083"/>
                </a:lnTo>
                <a:lnTo>
                  <a:pt x="194167" y="285051"/>
                </a:lnTo>
                <a:lnTo>
                  <a:pt x="190787" y="318162"/>
                </a:lnTo>
                <a:lnTo>
                  <a:pt x="174371" y="348488"/>
                </a:lnTo>
                <a:lnTo>
                  <a:pt x="31876" y="519683"/>
                </a:lnTo>
                <a:lnTo>
                  <a:pt x="120903" y="593725"/>
                </a:lnTo>
                <a:close/>
              </a:path>
            </a:pathLst>
          </a:custGeom>
          <a:ln w="6350">
            <a:solidFill>
              <a:srgbClr val="9BBA58"/>
            </a:solidFill>
          </a:ln>
        </p:spPr>
        <p:txBody>
          <a:bodyPr wrap="square" lIns="0" tIns="0" rIns="0" bIns="0" rtlCol="0"/>
          <a:lstStyle/>
          <a:p>
            <a:endParaRPr/>
          </a:p>
        </p:txBody>
      </p:sp>
      <p:sp>
        <p:nvSpPr>
          <p:cNvPr id="14" name="object 14"/>
          <p:cNvSpPr/>
          <p:nvPr/>
        </p:nvSpPr>
        <p:spPr>
          <a:xfrm>
            <a:off x="632459" y="3468623"/>
            <a:ext cx="1830324" cy="1261871"/>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7030211" y="3468623"/>
            <a:ext cx="1831848" cy="1261871"/>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7964551" y="4047235"/>
            <a:ext cx="575182" cy="480187"/>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7964551" y="4047235"/>
            <a:ext cx="575310" cy="480695"/>
          </a:xfrm>
          <a:custGeom>
            <a:avLst/>
            <a:gdLst/>
            <a:ahLst/>
            <a:cxnLst/>
            <a:rect l="l" t="t" r="r" b="b"/>
            <a:pathLst>
              <a:path w="575309" h="480695">
                <a:moveTo>
                  <a:pt x="0" y="480059"/>
                </a:moveTo>
                <a:lnTo>
                  <a:pt x="253" y="269747"/>
                </a:lnTo>
                <a:lnTo>
                  <a:pt x="5866" y="221556"/>
                </a:lnTo>
                <a:lnTo>
                  <a:pt x="21749" y="177321"/>
                </a:lnTo>
                <a:lnTo>
                  <a:pt x="46633" y="138309"/>
                </a:lnTo>
                <a:lnTo>
                  <a:pt x="79251" y="105786"/>
                </a:lnTo>
                <a:lnTo>
                  <a:pt x="118334" y="81019"/>
                </a:lnTo>
                <a:lnTo>
                  <a:pt x="162613" y="65274"/>
                </a:lnTo>
                <a:lnTo>
                  <a:pt x="210820" y="59816"/>
                </a:lnTo>
                <a:lnTo>
                  <a:pt x="455041" y="60070"/>
                </a:lnTo>
                <a:lnTo>
                  <a:pt x="455168" y="0"/>
                </a:lnTo>
                <a:lnTo>
                  <a:pt x="575182" y="120395"/>
                </a:lnTo>
                <a:lnTo>
                  <a:pt x="454787" y="240411"/>
                </a:lnTo>
                <a:lnTo>
                  <a:pt x="454914" y="180212"/>
                </a:lnTo>
                <a:lnTo>
                  <a:pt x="210693" y="179958"/>
                </a:lnTo>
                <a:lnTo>
                  <a:pt x="146923" y="206247"/>
                </a:lnTo>
                <a:lnTo>
                  <a:pt x="120396" y="269875"/>
                </a:lnTo>
                <a:lnTo>
                  <a:pt x="120142" y="480187"/>
                </a:lnTo>
                <a:lnTo>
                  <a:pt x="0" y="480059"/>
                </a:lnTo>
                <a:close/>
              </a:path>
            </a:pathLst>
          </a:custGeom>
          <a:ln w="6350">
            <a:solidFill>
              <a:srgbClr val="9BBA58"/>
            </a:solidFill>
          </a:ln>
        </p:spPr>
        <p:txBody>
          <a:bodyPr wrap="square" lIns="0" tIns="0" rIns="0" bIns="0" rtlCol="0"/>
          <a:lstStyle/>
          <a:p>
            <a:endParaRPr/>
          </a:p>
        </p:txBody>
      </p:sp>
      <p:sp>
        <p:nvSpPr>
          <p:cNvPr id="18" name="object 18"/>
          <p:cNvSpPr/>
          <p:nvPr/>
        </p:nvSpPr>
        <p:spPr>
          <a:xfrm>
            <a:off x="7369429" y="4047616"/>
            <a:ext cx="560577" cy="48133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7369429" y="4047616"/>
            <a:ext cx="560705" cy="481330"/>
          </a:xfrm>
          <a:custGeom>
            <a:avLst/>
            <a:gdLst/>
            <a:ahLst/>
            <a:cxnLst/>
            <a:rect l="l" t="t" r="r" b="b"/>
            <a:pathLst>
              <a:path w="560704" h="481329">
                <a:moveTo>
                  <a:pt x="560324" y="481329"/>
                </a:moveTo>
                <a:lnTo>
                  <a:pt x="560577" y="271017"/>
                </a:lnTo>
                <a:lnTo>
                  <a:pt x="555120" y="222770"/>
                </a:lnTo>
                <a:lnTo>
                  <a:pt x="539375" y="178473"/>
                </a:lnTo>
                <a:lnTo>
                  <a:pt x="514608" y="139386"/>
                </a:lnTo>
                <a:lnTo>
                  <a:pt x="482085" y="106768"/>
                </a:lnTo>
                <a:lnTo>
                  <a:pt x="443073" y="81878"/>
                </a:lnTo>
                <a:lnTo>
                  <a:pt x="398838" y="65977"/>
                </a:lnTo>
                <a:lnTo>
                  <a:pt x="350647" y="60324"/>
                </a:lnTo>
                <a:lnTo>
                  <a:pt x="120269" y="60070"/>
                </a:lnTo>
                <a:lnTo>
                  <a:pt x="120396" y="0"/>
                </a:lnTo>
                <a:lnTo>
                  <a:pt x="0" y="120014"/>
                </a:lnTo>
                <a:lnTo>
                  <a:pt x="120015" y="240283"/>
                </a:lnTo>
                <a:lnTo>
                  <a:pt x="120142" y="180212"/>
                </a:lnTo>
                <a:lnTo>
                  <a:pt x="350393" y="180593"/>
                </a:lnTo>
                <a:lnTo>
                  <a:pt x="385482" y="187682"/>
                </a:lnTo>
                <a:lnTo>
                  <a:pt x="414131" y="207009"/>
                </a:lnTo>
                <a:lnTo>
                  <a:pt x="433421" y="235672"/>
                </a:lnTo>
                <a:lnTo>
                  <a:pt x="440436" y="270763"/>
                </a:lnTo>
                <a:lnTo>
                  <a:pt x="440181" y="481202"/>
                </a:lnTo>
                <a:lnTo>
                  <a:pt x="560324" y="481329"/>
                </a:lnTo>
                <a:close/>
              </a:path>
            </a:pathLst>
          </a:custGeom>
          <a:ln w="6350">
            <a:solidFill>
              <a:srgbClr val="9BBA58"/>
            </a:solidFill>
          </a:ln>
        </p:spPr>
        <p:txBody>
          <a:bodyPr wrap="square" lIns="0" tIns="0" rIns="0" bIns="0" rtlCol="0"/>
          <a:lstStyle/>
          <a:p>
            <a:endParaRPr/>
          </a:p>
        </p:txBody>
      </p:sp>
      <p:sp>
        <p:nvSpPr>
          <p:cNvPr id="20" name="object 20"/>
          <p:cNvSpPr/>
          <p:nvPr/>
        </p:nvSpPr>
        <p:spPr>
          <a:xfrm>
            <a:off x="632459" y="5189220"/>
            <a:ext cx="2045207" cy="1362456"/>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846872" y="5593079"/>
            <a:ext cx="170647" cy="153924"/>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2842260" y="5974079"/>
            <a:ext cx="201168" cy="153923"/>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3223260" y="5669279"/>
            <a:ext cx="685800" cy="380999"/>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3223260" y="5669279"/>
            <a:ext cx="685800" cy="381000"/>
          </a:xfrm>
          <a:custGeom>
            <a:avLst/>
            <a:gdLst/>
            <a:ahLst/>
            <a:cxnLst/>
            <a:rect l="l" t="t" r="r" b="b"/>
            <a:pathLst>
              <a:path w="685800" h="381000">
                <a:moveTo>
                  <a:pt x="0" y="95250"/>
                </a:moveTo>
                <a:lnTo>
                  <a:pt x="495300" y="95250"/>
                </a:lnTo>
                <a:lnTo>
                  <a:pt x="495300" y="0"/>
                </a:lnTo>
                <a:lnTo>
                  <a:pt x="685800" y="190500"/>
                </a:lnTo>
                <a:lnTo>
                  <a:pt x="495300" y="381000"/>
                </a:lnTo>
                <a:lnTo>
                  <a:pt x="495300" y="285750"/>
                </a:lnTo>
                <a:lnTo>
                  <a:pt x="0" y="285750"/>
                </a:lnTo>
                <a:lnTo>
                  <a:pt x="0" y="95250"/>
                </a:lnTo>
                <a:close/>
              </a:path>
            </a:pathLst>
          </a:custGeom>
          <a:ln w="6096">
            <a:solidFill>
              <a:srgbClr val="F79546"/>
            </a:solidFill>
          </a:ln>
        </p:spPr>
        <p:txBody>
          <a:bodyPr wrap="square" lIns="0" tIns="0" rIns="0" bIns="0" rtlCol="0"/>
          <a:lstStyle/>
          <a:p>
            <a:endParaRPr/>
          </a:p>
        </p:txBody>
      </p:sp>
      <p:sp>
        <p:nvSpPr>
          <p:cNvPr id="25" name="object 25"/>
          <p:cNvSpPr/>
          <p:nvPr/>
        </p:nvSpPr>
        <p:spPr>
          <a:xfrm>
            <a:off x="4061459" y="5364479"/>
            <a:ext cx="1143000" cy="1066800"/>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4061459" y="5364479"/>
            <a:ext cx="1143000" cy="266700"/>
          </a:xfrm>
          <a:custGeom>
            <a:avLst/>
            <a:gdLst/>
            <a:ahLst/>
            <a:cxnLst/>
            <a:rect l="l" t="t" r="r" b="b"/>
            <a:pathLst>
              <a:path w="1143000" h="266700">
                <a:moveTo>
                  <a:pt x="1143000" y="133350"/>
                </a:moveTo>
                <a:lnTo>
                  <a:pt x="1104527" y="181551"/>
                </a:lnTo>
                <a:lnTo>
                  <a:pt x="1040596" y="209541"/>
                </a:lnTo>
                <a:lnTo>
                  <a:pt x="998754" y="221918"/>
                </a:lnTo>
                <a:lnTo>
                  <a:pt x="951041" y="233049"/>
                </a:lnTo>
                <a:lnTo>
                  <a:pt x="897994" y="242811"/>
                </a:lnTo>
                <a:lnTo>
                  <a:pt x="840149" y="251078"/>
                </a:lnTo>
                <a:lnTo>
                  <a:pt x="778041" y="257725"/>
                </a:lnTo>
                <a:lnTo>
                  <a:pt x="712206" y="262628"/>
                </a:lnTo>
                <a:lnTo>
                  <a:pt x="643180" y="265661"/>
                </a:lnTo>
                <a:lnTo>
                  <a:pt x="571500" y="266700"/>
                </a:lnTo>
                <a:lnTo>
                  <a:pt x="499819" y="265661"/>
                </a:lnTo>
                <a:lnTo>
                  <a:pt x="430793" y="262628"/>
                </a:lnTo>
                <a:lnTo>
                  <a:pt x="364958" y="257725"/>
                </a:lnTo>
                <a:lnTo>
                  <a:pt x="302850" y="251078"/>
                </a:lnTo>
                <a:lnTo>
                  <a:pt x="245005" y="242811"/>
                </a:lnTo>
                <a:lnTo>
                  <a:pt x="191958" y="233049"/>
                </a:lnTo>
                <a:lnTo>
                  <a:pt x="144245" y="221918"/>
                </a:lnTo>
                <a:lnTo>
                  <a:pt x="102403" y="209541"/>
                </a:lnTo>
                <a:lnTo>
                  <a:pt x="38472" y="181551"/>
                </a:lnTo>
                <a:lnTo>
                  <a:pt x="4453" y="150079"/>
                </a:lnTo>
                <a:lnTo>
                  <a:pt x="0" y="133350"/>
                </a:lnTo>
                <a:lnTo>
                  <a:pt x="4453" y="116620"/>
                </a:lnTo>
                <a:lnTo>
                  <a:pt x="38472" y="85148"/>
                </a:lnTo>
                <a:lnTo>
                  <a:pt x="102403" y="57158"/>
                </a:lnTo>
                <a:lnTo>
                  <a:pt x="144245" y="44781"/>
                </a:lnTo>
                <a:lnTo>
                  <a:pt x="191958" y="33650"/>
                </a:lnTo>
                <a:lnTo>
                  <a:pt x="245005" y="23888"/>
                </a:lnTo>
                <a:lnTo>
                  <a:pt x="302850" y="15621"/>
                </a:lnTo>
                <a:lnTo>
                  <a:pt x="364958" y="8974"/>
                </a:lnTo>
                <a:lnTo>
                  <a:pt x="430793" y="4071"/>
                </a:lnTo>
                <a:lnTo>
                  <a:pt x="499819" y="1038"/>
                </a:lnTo>
                <a:lnTo>
                  <a:pt x="571500" y="0"/>
                </a:lnTo>
                <a:lnTo>
                  <a:pt x="643180" y="1038"/>
                </a:lnTo>
                <a:lnTo>
                  <a:pt x="712206" y="4071"/>
                </a:lnTo>
                <a:lnTo>
                  <a:pt x="778041" y="8974"/>
                </a:lnTo>
                <a:lnTo>
                  <a:pt x="840149" y="15621"/>
                </a:lnTo>
                <a:lnTo>
                  <a:pt x="897994" y="23888"/>
                </a:lnTo>
                <a:lnTo>
                  <a:pt x="951041" y="33650"/>
                </a:lnTo>
                <a:lnTo>
                  <a:pt x="998754" y="44781"/>
                </a:lnTo>
                <a:lnTo>
                  <a:pt x="1040596" y="57158"/>
                </a:lnTo>
                <a:lnTo>
                  <a:pt x="1104527" y="85148"/>
                </a:lnTo>
                <a:lnTo>
                  <a:pt x="1138546" y="116620"/>
                </a:lnTo>
                <a:lnTo>
                  <a:pt x="1143000" y="133350"/>
                </a:lnTo>
                <a:close/>
              </a:path>
            </a:pathLst>
          </a:custGeom>
          <a:ln w="6096">
            <a:solidFill>
              <a:srgbClr val="9BBA58"/>
            </a:solidFill>
          </a:ln>
        </p:spPr>
        <p:txBody>
          <a:bodyPr wrap="square" lIns="0" tIns="0" rIns="0" bIns="0" rtlCol="0"/>
          <a:lstStyle/>
          <a:p>
            <a:endParaRPr/>
          </a:p>
        </p:txBody>
      </p:sp>
      <p:sp>
        <p:nvSpPr>
          <p:cNvPr id="27" name="object 27"/>
          <p:cNvSpPr/>
          <p:nvPr/>
        </p:nvSpPr>
        <p:spPr>
          <a:xfrm>
            <a:off x="4061459" y="5497829"/>
            <a:ext cx="1143000" cy="933450"/>
          </a:xfrm>
          <a:custGeom>
            <a:avLst/>
            <a:gdLst/>
            <a:ahLst/>
            <a:cxnLst/>
            <a:rect l="l" t="t" r="r" b="b"/>
            <a:pathLst>
              <a:path w="1143000" h="933450">
                <a:moveTo>
                  <a:pt x="1143000" y="0"/>
                </a:moveTo>
                <a:lnTo>
                  <a:pt x="1143000" y="800100"/>
                </a:lnTo>
                <a:lnTo>
                  <a:pt x="1138546" y="816827"/>
                </a:lnTo>
                <a:lnTo>
                  <a:pt x="1104527" y="848296"/>
                </a:lnTo>
                <a:lnTo>
                  <a:pt x="1040596" y="876285"/>
                </a:lnTo>
                <a:lnTo>
                  <a:pt x="998754" y="888663"/>
                </a:lnTo>
                <a:lnTo>
                  <a:pt x="951041" y="899795"/>
                </a:lnTo>
                <a:lnTo>
                  <a:pt x="897994" y="909558"/>
                </a:lnTo>
                <a:lnTo>
                  <a:pt x="840149" y="917825"/>
                </a:lnTo>
                <a:lnTo>
                  <a:pt x="778041" y="924474"/>
                </a:lnTo>
                <a:lnTo>
                  <a:pt x="712206" y="929377"/>
                </a:lnTo>
                <a:lnTo>
                  <a:pt x="643180" y="932411"/>
                </a:lnTo>
                <a:lnTo>
                  <a:pt x="571500" y="933450"/>
                </a:lnTo>
                <a:lnTo>
                  <a:pt x="499819" y="932411"/>
                </a:lnTo>
                <a:lnTo>
                  <a:pt x="430793" y="929377"/>
                </a:lnTo>
                <a:lnTo>
                  <a:pt x="364958" y="924474"/>
                </a:lnTo>
                <a:lnTo>
                  <a:pt x="302850" y="917825"/>
                </a:lnTo>
                <a:lnTo>
                  <a:pt x="245005" y="909558"/>
                </a:lnTo>
                <a:lnTo>
                  <a:pt x="191958" y="899795"/>
                </a:lnTo>
                <a:lnTo>
                  <a:pt x="144245" y="888663"/>
                </a:lnTo>
                <a:lnTo>
                  <a:pt x="102403" y="876285"/>
                </a:lnTo>
                <a:lnTo>
                  <a:pt x="38472" y="848296"/>
                </a:lnTo>
                <a:lnTo>
                  <a:pt x="4453" y="816827"/>
                </a:lnTo>
                <a:lnTo>
                  <a:pt x="0" y="800100"/>
                </a:lnTo>
                <a:lnTo>
                  <a:pt x="0" y="0"/>
                </a:lnTo>
              </a:path>
            </a:pathLst>
          </a:custGeom>
          <a:ln w="6096">
            <a:solidFill>
              <a:srgbClr val="9BBA58"/>
            </a:solidFill>
          </a:ln>
        </p:spPr>
        <p:txBody>
          <a:bodyPr wrap="square" lIns="0" tIns="0" rIns="0" bIns="0" rtlCol="0"/>
          <a:lstStyle/>
          <a:p>
            <a:endParaRPr/>
          </a:p>
        </p:txBody>
      </p:sp>
      <p:sp>
        <p:nvSpPr>
          <p:cNvPr id="28" name="object 28"/>
          <p:cNvSpPr txBox="1"/>
          <p:nvPr/>
        </p:nvSpPr>
        <p:spPr>
          <a:xfrm>
            <a:off x="4262754" y="5662980"/>
            <a:ext cx="738505" cy="574675"/>
          </a:xfrm>
          <a:prstGeom prst="rect">
            <a:avLst/>
          </a:prstGeom>
        </p:spPr>
        <p:txBody>
          <a:bodyPr vert="horz" wrap="square" lIns="0" tIns="12700" rIns="0" bIns="0" rtlCol="0">
            <a:spAutoFit/>
          </a:bodyPr>
          <a:lstStyle/>
          <a:p>
            <a:pPr algn="ctr">
              <a:lnSpc>
                <a:spcPct val="100000"/>
              </a:lnSpc>
              <a:spcBef>
                <a:spcPts val="100"/>
              </a:spcBef>
            </a:pPr>
            <a:r>
              <a:rPr sz="1800" dirty="0">
                <a:latin typeface="Calibri"/>
                <a:cs typeface="Calibri"/>
              </a:rPr>
              <a:t>t</a:t>
            </a:r>
            <a:r>
              <a:rPr sz="1800" spc="-45" dirty="0">
                <a:latin typeface="Calibri"/>
                <a:cs typeface="Calibri"/>
              </a:rPr>
              <a:t>r</a:t>
            </a:r>
            <a:r>
              <a:rPr sz="1800" dirty="0">
                <a:latin typeface="Calibri"/>
                <a:cs typeface="Calibri"/>
              </a:rPr>
              <a:t>a</a:t>
            </a:r>
            <a:r>
              <a:rPr sz="1800" spc="-10" dirty="0">
                <a:latin typeface="Calibri"/>
                <a:cs typeface="Calibri"/>
              </a:rPr>
              <a:t>i</a:t>
            </a:r>
            <a:r>
              <a:rPr sz="1800" spc="-5" dirty="0">
                <a:latin typeface="Calibri"/>
                <a:cs typeface="Calibri"/>
              </a:rPr>
              <a:t>ning</a:t>
            </a:r>
            <a:endParaRPr sz="1800">
              <a:latin typeface="Calibri"/>
              <a:cs typeface="Calibri"/>
            </a:endParaRPr>
          </a:p>
          <a:p>
            <a:pPr algn="ctr">
              <a:lnSpc>
                <a:spcPct val="100000"/>
              </a:lnSpc>
              <a:spcBef>
                <a:spcPts val="5"/>
              </a:spcBef>
            </a:pPr>
            <a:r>
              <a:rPr sz="1800" spc="-15" dirty="0">
                <a:latin typeface="Calibri"/>
                <a:cs typeface="Calibri"/>
              </a:rPr>
              <a:t>data</a:t>
            </a:r>
            <a:endParaRPr sz="1800">
              <a:latin typeface="Calibri"/>
              <a:cs typeface="Calibri"/>
            </a:endParaRPr>
          </a:p>
        </p:txBody>
      </p:sp>
      <p:sp>
        <p:nvSpPr>
          <p:cNvPr id="29" name="object 29"/>
          <p:cNvSpPr/>
          <p:nvPr/>
        </p:nvSpPr>
        <p:spPr>
          <a:xfrm>
            <a:off x="5356859" y="5669279"/>
            <a:ext cx="685800" cy="380999"/>
          </a:xfrm>
          <a:prstGeom prst="rect">
            <a:avLst/>
          </a:prstGeom>
          <a:blipFill>
            <a:blip r:embed="rId15" cstate="print"/>
            <a:stretch>
              <a:fillRect/>
            </a:stretch>
          </a:blipFill>
        </p:spPr>
        <p:txBody>
          <a:bodyPr wrap="square" lIns="0" tIns="0" rIns="0" bIns="0" rtlCol="0"/>
          <a:lstStyle/>
          <a:p>
            <a:endParaRPr/>
          </a:p>
        </p:txBody>
      </p:sp>
      <p:sp>
        <p:nvSpPr>
          <p:cNvPr id="30" name="object 30"/>
          <p:cNvSpPr/>
          <p:nvPr/>
        </p:nvSpPr>
        <p:spPr>
          <a:xfrm>
            <a:off x="5356859" y="5669279"/>
            <a:ext cx="685800" cy="381000"/>
          </a:xfrm>
          <a:custGeom>
            <a:avLst/>
            <a:gdLst/>
            <a:ahLst/>
            <a:cxnLst/>
            <a:rect l="l" t="t" r="r" b="b"/>
            <a:pathLst>
              <a:path w="685800" h="381000">
                <a:moveTo>
                  <a:pt x="0" y="95250"/>
                </a:moveTo>
                <a:lnTo>
                  <a:pt x="495300" y="95250"/>
                </a:lnTo>
                <a:lnTo>
                  <a:pt x="495300" y="0"/>
                </a:lnTo>
                <a:lnTo>
                  <a:pt x="685800" y="190500"/>
                </a:lnTo>
                <a:lnTo>
                  <a:pt x="495300" y="381000"/>
                </a:lnTo>
                <a:lnTo>
                  <a:pt x="495300" y="285750"/>
                </a:lnTo>
                <a:lnTo>
                  <a:pt x="0" y="285750"/>
                </a:lnTo>
                <a:lnTo>
                  <a:pt x="0" y="95250"/>
                </a:lnTo>
                <a:close/>
              </a:path>
            </a:pathLst>
          </a:custGeom>
          <a:ln w="6096">
            <a:solidFill>
              <a:srgbClr val="F79546"/>
            </a:solidFill>
          </a:ln>
        </p:spPr>
        <p:txBody>
          <a:bodyPr wrap="square" lIns="0" tIns="0" rIns="0" bIns="0" rtlCol="0"/>
          <a:lstStyle/>
          <a:p>
            <a:endParaRPr/>
          </a:p>
        </p:txBody>
      </p:sp>
      <p:sp>
        <p:nvSpPr>
          <p:cNvPr id="31" name="object 31"/>
          <p:cNvSpPr/>
          <p:nvPr/>
        </p:nvSpPr>
        <p:spPr>
          <a:xfrm>
            <a:off x="7805928" y="5733288"/>
            <a:ext cx="929640" cy="252984"/>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6195059" y="5451347"/>
            <a:ext cx="1330451" cy="838200"/>
          </a:xfrm>
          <a:prstGeom prst="rect">
            <a:avLst/>
          </a:prstGeom>
          <a:blipFill>
            <a:blip r:embed="rId17" cstate="print"/>
            <a:stretch>
              <a:fillRect/>
            </a:stretch>
          </a:blipFill>
        </p:spPr>
        <p:txBody>
          <a:bodyPr wrap="square" lIns="0" tIns="0" rIns="0" bIns="0" rtlCol="0"/>
          <a:lstStyle/>
          <a:p>
            <a:endParaRPr/>
          </a:p>
        </p:txBody>
      </p:sp>
      <p:sp>
        <p:nvSpPr>
          <p:cNvPr id="33" name="object 33"/>
          <p:cNvSpPr/>
          <p:nvPr/>
        </p:nvSpPr>
        <p:spPr>
          <a:xfrm>
            <a:off x="6195059" y="5451347"/>
            <a:ext cx="1330960" cy="838200"/>
          </a:xfrm>
          <a:custGeom>
            <a:avLst/>
            <a:gdLst/>
            <a:ahLst/>
            <a:cxnLst/>
            <a:rect l="l" t="t" r="r" b="b"/>
            <a:pathLst>
              <a:path w="1330959" h="838200">
                <a:moveTo>
                  <a:pt x="0" y="139699"/>
                </a:moveTo>
                <a:lnTo>
                  <a:pt x="7116" y="95520"/>
                </a:lnTo>
                <a:lnTo>
                  <a:pt x="26936" y="57168"/>
                </a:lnTo>
                <a:lnTo>
                  <a:pt x="57168" y="26936"/>
                </a:lnTo>
                <a:lnTo>
                  <a:pt x="95520" y="7116"/>
                </a:lnTo>
                <a:lnTo>
                  <a:pt x="139700" y="0"/>
                </a:lnTo>
                <a:lnTo>
                  <a:pt x="1190751" y="0"/>
                </a:lnTo>
                <a:lnTo>
                  <a:pt x="1234931" y="7116"/>
                </a:lnTo>
                <a:lnTo>
                  <a:pt x="1273283" y="26936"/>
                </a:lnTo>
                <a:lnTo>
                  <a:pt x="1303515" y="57168"/>
                </a:lnTo>
                <a:lnTo>
                  <a:pt x="1323335" y="95520"/>
                </a:lnTo>
                <a:lnTo>
                  <a:pt x="1330451" y="139699"/>
                </a:lnTo>
                <a:lnTo>
                  <a:pt x="1330451" y="698499"/>
                </a:lnTo>
                <a:lnTo>
                  <a:pt x="1323335" y="742655"/>
                </a:lnTo>
                <a:lnTo>
                  <a:pt x="1303515" y="781004"/>
                </a:lnTo>
                <a:lnTo>
                  <a:pt x="1273283" y="811245"/>
                </a:lnTo>
                <a:lnTo>
                  <a:pt x="1234931" y="831077"/>
                </a:lnTo>
                <a:lnTo>
                  <a:pt x="1190751" y="838200"/>
                </a:lnTo>
                <a:lnTo>
                  <a:pt x="139700" y="838200"/>
                </a:lnTo>
                <a:lnTo>
                  <a:pt x="95520" y="831077"/>
                </a:lnTo>
                <a:lnTo>
                  <a:pt x="57168" y="811245"/>
                </a:lnTo>
                <a:lnTo>
                  <a:pt x="26936" y="781004"/>
                </a:lnTo>
                <a:lnTo>
                  <a:pt x="7116" y="742655"/>
                </a:lnTo>
                <a:lnTo>
                  <a:pt x="0" y="698499"/>
                </a:lnTo>
                <a:lnTo>
                  <a:pt x="0" y="139699"/>
                </a:lnTo>
                <a:close/>
              </a:path>
            </a:pathLst>
          </a:custGeom>
          <a:ln w="6096">
            <a:solidFill>
              <a:srgbClr val="9BBA58"/>
            </a:solidFill>
          </a:ln>
        </p:spPr>
        <p:txBody>
          <a:bodyPr wrap="square" lIns="0" tIns="0" rIns="0" bIns="0" rtlCol="0"/>
          <a:lstStyle/>
          <a:p>
            <a:endParaRPr/>
          </a:p>
        </p:txBody>
      </p:sp>
      <p:sp>
        <p:nvSpPr>
          <p:cNvPr id="34" name="object 34"/>
          <p:cNvSpPr txBox="1"/>
          <p:nvPr/>
        </p:nvSpPr>
        <p:spPr>
          <a:xfrm>
            <a:off x="6344539" y="5569407"/>
            <a:ext cx="1029969" cy="574040"/>
          </a:xfrm>
          <a:prstGeom prst="rect">
            <a:avLst/>
          </a:prstGeom>
        </p:spPr>
        <p:txBody>
          <a:bodyPr vert="horz" wrap="square" lIns="0" tIns="12700" rIns="0" bIns="0" rtlCol="0">
            <a:spAutoFit/>
          </a:bodyPr>
          <a:lstStyle/>
          <a:p>
            <a:pPr marL="137160" marR="5080" indent="-125095">
              <a:lnSpc>
                <a:spcPct val="100000"/>
              </a:lnSpc>
              <a:spcBef>
                <a:spcPts val="100"/>
              </a:spcBef>
            </a:pPr>
            <a:r>
              <a:rPr sz="1800" spc="-5" dirty="0">
                <a:latin typeface="Calibri"/>
                <a:cs typeface="Calibri"/>
              </a:rPr>
              <a:t>s</a:t>
            </a:r>
            <a:r>
              <a:rPr sz="1800" spc="5" dirty="0">
                <a:latin typeface="Calibri"/>
                <a:cs typeface="Calibri"/>
              </a:rPr>
              <a:t>u</a:t>
            </a:r>
            <a:r>
              <a:rPr sz="1800" spc="-5" dirty="0">
                <a:latin typeface="Calibri"/>
                <a:cs typeface="Calibri"/>
              </a:rPr>
              <a:t>p</a:t>
            </a:r>
            <a:r>
              <a:rPr sz="1800" dirty="0">
                <a:latin typeface="Calibri"/>
                <a:cs typeface="Calibri"/>
              </a:rPr>
              <a:t>e</a:t>
            </a:r>
            <a:r>
              <a:rPr sz="1800" spc="5" dirty="0">
                <a:latin typeface="Calibri"/>
                <a:cs typeface="Calibri"/>
              </a:rPr>
              <a:t>r</a:t>
            </a:r>
            <a:r>
              <a:rPr sz="1800" dirty="0">
                <a:latin typeface="Calibri"/>
                <a:cs typeface="Calibri"/>
              </a:rPr>
              <a:t>vised  </a:t>
            </a:r>
            <a:r>
              <a:rPr sz="1800" spc="-5" dirty="0">
                <a:latin typeface="Calibri"/>
                <a:cs typeface="Calibri"/>
              </a:rPr>
              <a:t>learning</a:t>
            </a:r>
            <a:endParaRPr sz="1800">
              <a:latin typeface="Calibri"/>
              <a:cs typeface="Calibri"/>
            </a:endParaRPr>
          </a:p>
        </p:txBody>
      </p:sp>
      <p:sp>
        <p:nvSpPr>
          <p:cNvPr id="35" name="object 35"/>
          <p:cNvSpPr/>
          <p:nvPr/>
        </p:nvSpPr>
        <p:spPr>
          <a:xfrm>
            <a:off x="632459" y="1539239"/>
            <a:ext cx="1417319" cy="190500"/>
          </a:xfrm>
          <a:prstGeom prst="rect">
            <a:avLst/>
          </a:prstGeom>
          <a:blipFill>
            <a:blip r:embed="rId18" cstate="print"/>
            <a:stretch>
              <a:fillRect/>
            </a:stretch>
          </a:blipFill>
        </p:spPr>
        <p:txBody>
          <a:bodyPr wrap="square" lIns="0" tIns="0" rIns="0" bIns="0" rtlCol="0"/>
          <a:lstStyle/>
          <a:p>
            <a:endParaRPr/>
          </a:p>
        </p:txBody>
      </p:sp>
      <p:sp>
        <p:nvSpPr>
          <p:cNvPr id="36" name="object 36"/>
          <p:cNvSpPr/>
          <p:nvPr/>
        </p:nvSpPr>
        <p:spPr>
          <a:xfrm>
            <a:off x="632459" y="2513076"/>
            <a:ext cx="1912619" cy="149351"/>
          </a:xfrm>
          <a:prstGeom prst="rect">
            <a:avLst/>
          </a:prstGeom>
          <a:blipFill>
            <a:blip r:embed="rId19" cstate="print"/>
            <a:stretch>
              <a:fillRect/>
            </a:stretch>
          </a:blipFill>
        </p:spPr>
        <p:txBody>
          <a:bodyPr wrap="square" lIns="0" tIns="0" rIns="0" bIns="0" rtlCol="0"/>
          <a:lstStyle/>
          <a:p>
            <a:endParaRPr/>
          </a:p>
        </p:txBody>
      </p:sp>
      <p:sp>
        <p:nvSpPr>
          <p:cNvPr id="37" name="object 37"/>
          <p:cNvSpPr/>
          <p:nvPr/>
        </p:nvSpPr>
        <p:spPr>
          <a:xfrm>
            <a:off x="2839211" y="2279904"/>
            <a:ext cx="4079747" cy="630936"/>
          </a:xfrm>
          <a:prstGeom prst="rect">
            <a:avLst/>
          </a:prstGeom>
          <a:blipFill>
            <a:blip r:embed="rId20"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7968615" cy="697230"/>
          </a:xfrm>
          <a:prstGeom prst="rect">
            <a:avLst/>
          </a:prstGeom>
        </p:spPr>
        <p:txBody>
          <a:bodyPr vert="horz" wrap="square" lIns="0" tIns="13335" rIns="0" bIns="0" rtlCol="0">
            <a:spAutoFit/>
          </a:bodyPr>
          <a:lstStyle/>
          <a:p>
            <a:pPr marL="12700">
              <a:lnSpc>
                <a:spcPct val="100000"/>
              </a:lnSpc>
              <a:spcBef>
                <a:spcPts val="105"/>
              </a:spcBef>
            </a:pPr>
            <a:r>
              <a:rPr dirty="0"/>
              <a:t>Comparison </a:t>
            </a:r>
            <a:r>
              <a:rPr spc="-30" dirty="0"/>
              <a:t>to </a:t>
            </a:r>
            <a:r>
              <a:rPr spc="-10" dirty="0"/>
              <a:t>maximum</a:t>
            </a:r>
            <a:r>
              <a:rPr spc="-35" dirty="0"/>
              <a:t> </a:t>
            </a:r>
            <a:r>
              <a:rPr spc="-20" dirty="0"/>
              <a:t>likelihood</a:t>
            </a:r>
          </a:p>
        </p:txBody>
      </p:sp>
      <p:sp>
        <p:nvSpPr>
          <p:cNvPr id="3" name="object 3"/>
          <p:cNvSpPr/>
          <p:nvPr/>
        </p:nvSpPr>
        <p:spPr>
          <a:xfrm>
            <a:off x="2267711" y="1307591"/>
            <a:ext cx="5486399" cy="630936"/>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632459" y="1539239"/>
            <a:ext cx="1417319" cy="190500"/>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632459" y="2513076"/>
            <a:ext cx="1912619" cy="149351"/>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2839211" y="2279904"/>
            <a:ext cx="4079747" cy="630936"/>
          </a:xfrm>
          <a:prstGeom prst="rect">
            <a:avLst/>
          </a:prstGeom>
          <a:blipFill>
            <a:blip r:embed="rId6" cstate="print"/>
            <a:stretch>
              <a:fillRect/>
            </a:stretch>
          </a:blipFill>
        </p:spPr>
        <p:txBody>
          <a:bodyPr wrap="square" lIns="0" tIns="0" rIns="0" bIns="0" rtlCol="0"/>
          <a:lstStyle/>
          <a:p>
            <a:endParaRPr/>
          </a:p>
        </p:txBody>
      </p:sp>
      <p:sp>
        <p:nvSpPr>
          <p:cNvPr id="38" name="object 5">
            <a:extLst>
              <a:ext uri="{FF2B5EF4-FFF2-40B4-BE49-F238E27FC236}">
                <a16:creationId xmlns:a16="http://schemas.microsoft.com/office/drawing/2014/main" id="{84D98E2B-0B8C-4FB6-B044-78F97CC9D329}"/>
              </a:ext>
            </a:extLst>
          </p:cNvPr>
          <p:cNvSpPr/>
          <p:nvPr/>
        </p:nvSpPr>
        <p:spPr>
          <a:xfrm>
            <a:off x="7543800" y="3515867"/>
            <a:ext cx="3657600" cy="1717548"/>
          </a:xfrm>
          <a:prstGeom prst="rect">
            <a:avLst/>
          </a:prstGeom>
          <a:blipFill>
            <a:blip r:embed="rId7" cstate="print"/>
            <a:stretch>
              <a:fillRect/>
            </a:stretch>
          </a:blipFill>
        </p:spPr>
        <p:txBody>
          <a:bodyPr wrap="square" lIns="0" tIns="0" rIns="0" bIns="0" rtlCol="0"/>
          <a:lstStyle/>
          <a:p>
            <a:endParaRPr/>
          </a:p>
        </p:txBody>
      </p:sp>
      <p:sp>
        <p:nvSpPr>
          <p:cNvPr id="39" name="object 12">
            <a:extLst>
              <a:ext uri="{FF2B5EF4-FFF2-40B4-BE49-F238E27FC236}">
                <a16:creationId xmlns:a16="http://schemas.microsoft.com/office/drawing/2014/main" id="{73DA963A-EE15-43DA-B501-0F794842BA18}"/>
              </a:ext>
            </a:extLst>
          </p:cNvPr>
          <p:cNvSpPr txBox="1"/>
          <p:nvPr/>
        </p:nvSpPr>
        <p:spPr>
          <a:xfrm>
            <a:off x="403656" y="3632928"/>
            <a:ext cx="6005195" cy="1657985"/>
          </a:xfrm>
          <a:prstGeom prst="rect">
            <a:avLst/>
          </a:prstGeom>
        </p:spPr>
        <p:txBody>
          <a:bodyPr vert="horz" wrap="square" lIns="0" tIns="12700" rIns="0" bIns="0" rtlCol="0">
            <a:spAutoFit/>
          </a:bodyPr>
          <a:lstStyle/>
          <a:p>
            <a:pPr marL="12700" marR="2279650">
              <a:lnSpc>
                <a:spcPct val="148700"/>
              </a:lnSpc>
              <a:spcBef>
                <a:spcPts val="100"/>
              </a:spcBef>
            </a:pPr>
            <a:r>
              <a:rPr sz="2400" spc="-10" dirty="0">
                <a:latin typeface="Calibri"/>
                <a:cs typeface="Calibri"/>
              </a:rPr>
              <a:t>good </a:t>
            </a:r>
            <a:r>
              <a:rPr sz="2400" spc="-15" dirty="0">
                <a:latin typeface="Calibri"/>
                <a:cs typeface="Calibri"/>
              </a:rPr>
              <a:t>stuff </a:t>
            </a:r>
            <a:r>
              <a:rPr sz="2400" dirty="0">
                <a:latin typeface="Calibri"/>
                <a:cs typeface="Calibri"/>
              </a:rPr>
              <a:t>is made </a:t>
            </a:r>
            <a:r>
              <a:rPr sz="2400" spc="-10" dirty="0">
                <a:latin typeface="Calibri"/>
                <a:cs typeface="Calibri"/>
              </a:rPr>
              <a:t>more </a:t>
            </a:r>
            <a:r>
              <a:rPr sz="2400" spc="-15" dirty="0">
                <a:latin typeface="Calibri"/>
                <a:cs typeface="Calibri"/>
              </a:rPr>
              <a:t>likely  </a:t>
            </a:r>
            <a:r>
              <a:rPr sz="2400" spc="-5" dirty="0">
                <a:latin typeface="Calibri"/>
                <a:cs typeface="Calibri"/>
              </a:rPr>
              <a:t>bad </a:t>
            </a:r>
            <a:r>
              <a:rPr sz="2400" spc="-15" dirty="0">
                <a:latin typeface="Calibri"/>
                <a:cs typeface="Calibri"/>
              </a:rPr>
              <a:t>stuff </a:t>
            </a:r>
            <a:r>
              <a:rPr sz="2400" dirty="0">
                <a:latin typeface="Calibri"/>
                <a:cs typeface="Calibri"/>
              </a:rPr>
              <a:t>is made less</a:t>
            </a:r>
            <a:r>
              <a:rPr sz="2400" spc="-35" dirty="0">
                <a:latin typeface="Calibri"/>
                <a:cs typeface="Calibri"/>
              </a:rPr>
              <a:t> </a:t>
            </a:r>
            <a:r>
              <a:rPr sz="2400" spc="-15" dirty="0">
                <a:latin typeface="Calibri"/>
                <a:cs typeface="Calibri"/>
              </a:rPr>
              <a:t>likely</a:t>
            </a:r>
            <a:endParaRPr sz="2400" dirty="0">
              <a:latin typeface="Calibri"/>
              <a:cs typeface="Calibri"/>
            </a:endParaRPr>
          </a:p>
          <a:p>
            <a:pPr marL="12700">
              <a:lnSpc>
                <a:spcPct val="100000"/>
              </a:lnSpc>
              <a:spcBef>
                <a:spcPts val="1405"/>
              </a:spcBef>
            </a:pPr>
            <a:r>
              <a:rPr sz="2400" spc="-5" dirty="0">
                <a:latin typeface="Calibri"/>
                <a:cs typeface="Calibri"/>
              </a:rPr>
              <a:t>simply </a:t>
            </a:r>
            <a:r>
              <a:rPr sz="2400" spc="-15" dirty="0">
                <a:latin typeface="Calibri"/>
                <a:cs typeface="Calibri"/>
              </a:rPr>
              <a:t>formalizes </a:t>
            </a:r>
            <a:r>
              <a:rPr sz="2400" dirty="0">
                <a:latin typeface="Calibri"/>
                <a:cs typeface="Calibri"/>
              </a:rPr>
              <a:t>the </a:t>
            </a:r>
            <a:r>
              <a:rPr sz="2400" spc="-10" dirty="0">
                <a:latin typeface="Calibri"/>
                <a:cs typeface="Calibri"/>
              </a:rPr>
              <a:t>notion </a:t>
            </a:r>
            <a:r>
              <a:rPr sz="2400" spc="-5" dirty="0">
                <a:latin typeface="Calibri"/>
                <a:cs typeface="Calibri"/>
              </a:rPr>
              <a:t>of “trial </a:t>
            </a:r>
            <a:r>
              <a:rPr sz="2400" dirty="0">
                <a:latin typeface="Calibri"/>
                <a:cs typeface="Calibri"/>
              </a:rPr>
              <a:t>and</a:t>
            </a:r>
            <a:r>
              <a:rPr sz="2400" spc="-40" dirty="0">
                <a:latin typeface="Calibri"/>
                <a:cs typeface="Calibri"/>
              </a:rPr>
              <a:t> </a:t>
            </a:r>
            <a:r>
              <a:rPr sz="2400" spc="5" dirty="0">
                <a:latin typeface="Calibri"/>
                <a:cs typeface="Calibri"/>
              </a:rPr>
              <a:t>error”!</a:t>
            </a:r>
            <a:endParaRPr sz="2400" dirty="0">
              <a:latin typeface="Calibri"/>
              <a:cs typeface="Calibri"/>
            </a:endParaRPr>
          </a:p>
        </p:txBody>
      </p:sp>
    </p:spTree>
    <p:extLst>
      <p:ext uri="{BB962C8B-B14F-4D97-AF65-F5344CB8AC3E}">
        <p14:creationId xmlns:p14="http://schemas.microsoft.com/office/powerpoint/2010/main" val="8195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441190" cy="697230"/>
          </a:xfrm>
          <a:prstGeom prst="rect">
            <a:avLst/>
          </a:prstGeom>
        </p:spPr>
        <p:txBody>
          <a:bodyPr vert="horz" wrap="square" lIns="0" tIns="13335" rIns="0" bIns="0" rtlCol="0">
            <a:spAutoFit/>
          </a:bodyPr>
          <a:lstStyle/>
          <a:p>
            <a:pPr marL="12700">
              <a:lnSpc>
                <a:spcPct val="100000"/>
              </a:lnSpc>
              <a:spcBef>
                <a:spcPts val="105"/>
              </a:spcBef>
            </a:pPr>
            <a:r>
              <a:rPr spc="-15" dirty="0"/>
              <a:t>Partial</a:t>
            </a:r>
            <a:r>
              <a:rPr spc="-45" dirty="0"/>
              <a:t> </a:t>
            </a:r>
            <a:r>
              <a:rPr spc="-5" dirty="0"/>
              <a:t>observability</a:t>
            </a:r>
          </a:p>
        </p:txBody>
      </p:sp>
      <p:sp>
        <p:nvSpPr>
          <p:cNvPr id="3" name="object 3"/>
          <p:cNvSpPr/>
          <p:nvPr/>
        </p:nvSpPr>
        <p:spPr>
          <a:xfrm>
            <a:off x="2801111" y="2871216"/>
            <a:ext cx="205739" cy="1539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243059" y="2872739"/>
            <a:ext cx="201168" cy="1539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00700" y="2801111"/>
            <a:ext cx="960120" cy="25298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247900" y="1531619"/>
            <a:ext cx="1237488" cy="123748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962400" y="1531619"/>
            <a:ext cx="4191000" cy="123748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456676" y="1591055"/>
            <a:ext cx="1639824" cy="114147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9065894" y="2332618"/>
            <a:ext cx="706120" cy="364988"/>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9065894" y="2332618"/>
            <a:ext cx="706120" cy="365125"/>
          </a:xfrm>
          <a:custGeom>
            <a:avLst/>
            <a:gdLst/>
            <a:ahLst/>
            <a:cxnLst/>
            <a:rect l="l" t="t" r="r" b="b"/>
            <a:pathLst>
              <a:path w="706120" h="365125">
                <a:moveTo>
                  <a:pt x="0" y="244465"/>
                </a:moveTo>
                <a:lnTo>
                  <a:pt x="138683" y="77968"/>
                </a:lnTo>
                <a:lnTo>
                  <a:pt x="174876" y="43457"/>
                </a:lnTo>
                <a:lnTo>
                  <a:pt x="216592" y="18847"/>
                </a:lnTo>
                <a:lnTo>
                  <a:pt x="261998" y="4306"/>
                </a:lnTo>
                <a:lnTo>
                  <a:pt x="309260" y="0"/>
                </a:lnTo>
                <a:lnTo>
                  <a:pt x="356548" y="6094"/>
                </a:lnTo>
                <a:lnTo>
                  <a:pt x="402027" y="22757"/>
                </a:lnTo>
                <a:lnTo>
                  <a:pt x="443864" y="50155"/>
                </a:lnTo>
                <a:lnTo>
                  <a:pt x="650621" y="222240"/>
                </a:lnTo>
                <a:lnTo>
                  <a:pt x="690245" y="174742"/>
                </a:lnTo>
                <a:lnTo>
                  <a:pt x="706120" y="349113"/>
                </a:lnTo>
                <a:lnTo>
                  <a:pt x="531749" y="364988"/>
                </a:lnTo>
                <a:lnTo>
                  <a:pt x="571373" y="317490"/>
                </a:lnTo>
                <a:lnTo>
                  <a:pt x="364616" y="145278"/>
                </a:lnTo>
                <a:lnTo>
                  <a:pt x="332122" y="127712"/>
                </a:lnTo>
                <a:lnTo>
                  <a:pt x="296687" y="124101"/>
                </a:lnTo>
                <a:lnTo>
                  <a:pt x="262514" y="134062"/>
                </a:lnTo>
                <a:lnTo>
                  <a:pt x="233806" y="157216"/>
                </a:lnTo>
                <a:lnTo>
                  <a:pt x="95123" y="323713"/>
                </a:lnTo>
                <a:lnTo>
                  <a:pt x="0" y="244465"/>
                </a:lnTo>
              </a:path>
            </a:pathLst>
          </a:custGeom>
          <a:ln w="6350">
            <a:solidFill>
              <a:srgbClr val="9BBA58"/>
            </a:solidFill>
          </a:ln>
        </p:spPr>
        <p:txBody>
          <a:bodyPr wrap="square" lIns="0" tIns="0" rIns="0" bIns="0" rtlCol="0"/>
          <a:lstStyle/>
          <a:p>
            <a:endParaRPr/>
          </a:p>
        </p:txBody>
      </p:sp>
      <p:sp>
        <p:nvSpPr>
          <p:cNvPr id="11" name="object 11"/>
          <p:cNvSpPr/>
          <p:nvPr/>
        </p:nvSpPr>
        <p:spPr>
          <a:xfrm>
            <a:off x="8915527" y="1964308"/>
            <a:ext cx="310334" cy="593851"/>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8915527" y="1964308"/>
            <a:ext cx="310515" cy="594360"/>
          </a:xfrm>
          <a:custGeom>
            <a:avLst/>
            <a:gdLst/>
            <a:ahLst/>
            <a:cxnLst/>
            <a:rect l="l" t="t" r="r" b="b"/>
            <a:pathLst>
              <a:path w="310515" h="594360">
                <a:moveTo>
                  <a:pt x="120903" y="593851"/>
                </a:moveTo>
                <a:lnTo>
                  <a:pt x="263398" y="422655"/>
                </a:lnTo>
                <a:lnTo>
                  <a:pt x="289027" y="383528"/>
                </a:lnTo>
                <a:lnTo>
                  <a:pt x="304623" y="340985"/>
                </a:lnTo>
                <a:lnTo>
                  <a:pt x="310334" y="296746"/>
                </a:lnTo>
                <a:lnTo>
                  <a:pt x="306312" y="252526"/>
                </a:lnTo>
                <a:lnTo>
                  <a:pt x="292709" y="210043"/>
                </a:lnTo>
                <a:lnTo>
                  <a:pt x="269676" y="171016"/>
                </a:lnTo>
                <a:lnTo>
                  <a:pt x="237363" y="137160"/>
                </a:lnTo>
                <a:lnTo>
                  <a:pt x="126111" y="44450"/>
                </a:lnTo>
                <a:lnTo>
                  <a:pt x="163195" y="0"/>
                </a:lnTo>
                <a:lnTo>
                  <a:pt x="0" y="14858"/>
                </a:lnTo>
                <a:lnTo>
                  <a:pt x="14858" y="178053"/>
                </a:lnTo>
                <a:lnTo>
                  <a:pt x="51943" y="133476"/>
                </a:lnTo>
                <a:lnTo>
                  <a:pt x="163195" y="226187"/>
                </a:lnTo>
                <a:lnTo>
                  <a:pt x="184854" y="253085"/>
                </a:lnTo>
                <a:lnTo>
                  <a:pt x="194167" y="285067"/>
                </a:lnTo>
                <a:lnTo>
                  <a:pt x="190787" y="318216"/>
                </a:lnTo>
                <a:lnTo>
                  <a:pt x="174371" y="348614"/>
                </a:lnTo>
                <a:lnTo>
                  <a:pt x="31876" y="519683"/>
                </a:lnTo>
                <a:lnTo>
                  <a:pt x="120903" y="593851"/>
                </a:lnTo>
              </a:path>
            </a:pathLst>
          </a:custGeom>
          <a:ln w="6350">
            <a:solidFill>
              <a:srgbClr val="9BBA58"/>
            </a:solidFill>
          </a:ln>
        </p:spPr>
        <p:txBody>
          <a:bodyPr wrap="square" lIns="0" tIns="0" rIns="0" bIns="0" rtlCol="0"/>
          <a:lstStyle/>
          <a:p>
            <a:endParaRPr/>
          </a:p>
        </p:txBody>
      </p:sp>
      <p:sp>
        <p:nvSpPr>
          <p:cNvPr id="13" name="object 13"/>
          <p:cNvSpPr/>
          <p:nvPr/>
        </p:nvSpPr>
        <p:spPr>
          <a:xfrm>
            <a:off x="1943100" y="1531619"/>
            <a:ext cx="1831848" cy="126187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8342376" y="1531619"/>
            <a:ext cx="1830324" cy="1261872"/>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9275953" y="2110358"/>
            <a:ext cx="575182" cy="480313"/>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9275953" y="2110358"/>
            <a:ext cx="575310" cy="480695"/>
          </a:xfrm>
          <a:custGeom>
            <a:avLst/>
            <a:gdLst/>
            <a:ahLst/>
            <a:cxnLst/>
            <a:rect l="l" t="t" r="r" b="b"/>
            <a:pathLst>
              <a:path w="575309" h="480694">
                <a:moveTo>
                  <a:pt x="0" y="480060"/>
                </a:moveTo>
                <a:lnTo>
                  <a:pt x="253" y="269748"/>
                </a:lnTo>
                <a:lnTo>
                  <a:pt x="5866" y="221556"/>
                </a:lnTo>
                <a:lnTo>
                  <a:pt x="21749" y="177321"/>
                </a:lnTo>
                <a:lnTo>
                  <a:pt x="46633" y="138309"/>
                </a:lnTo>
                <a:lnTo>
                  <a:pt x="79251" y="105786"/>
                </a:lnTo>
                <a:lnTo>
                  <a:pt x="118334" y="81019"/>
                </a:lnTo>
                <a:lnTo>
                  <a:pt x="162613" y="65274"/>
                </a:lnTo>
                <a:lnTo>
                  <a:pt x="210820" y="59816"/>
                </a:lnTo>
                <a:lnTo>
                  <a:pt x="455041" y="60070"/>
                </a:lnTo>
                <a:lnTo>
                  <a:pt x="455168" y="0"/>
                </a:lnTo>
                <a:lnTo>
                  <a:pt x="575182" y="120395"/>
                </a:lnTo>
                <a:lnTo>
                  <a:pt x="454787" y="240411"/>
                </a:lnTo>
                <a:lnTo>
                  <a:pt x="454914" y="180339"/>
                </a:lnTo>
                <a:lnTo>
                  <a:pt x="210693" y="179958"/>
                </a:lnTo>
                <a:lnTo>
                  <a:pt x="146923" y="206263"/>
                </a:lnTo>
                <a:lnTo>
                  <a:pt x="120396" y="270001"/>
                </a:lnTo>
                <a:lnTo>
                  <a:pt x="120142" y="480313"/>
                </a:lnTo>
                <a:lnTo>
                  <a:pt x="0" y="480060"/>
                </a:lnTo>
              </a:path>
            </a:pathLst>
          </a:custGeom>
          <a:ln w="6349">
            <a:solidFill>
              <a:srgbClr val="9BBA58"/>
            </a:solidFill>
          </a:ln>
        </p:spPr>
        <p:txBody>
          <a:bodyPr wrap="square" lIns="0" tIns="0" rIns="0" bIns="0" rtlCol="0"/>
          <a:lstStyle/>
          <a:p>
            <a:endParaRPr/>
          </a:p>
        </p:txBody>
      </p:sp>
      <p:sp>
        <p:nvSpPr>
          <p:cNvPr id="17" name="object 17"/>
          <p:cNvSpPr/>
          <p:nvPr/>
        </p:nvSpPr>
        <p:spPr>
          <a:xfrm>
            <a:off x="8680831" y="2110739"/>
            <a:ext cx="560704" cy="481330"/>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8680831" y="2110739"/>
            <a:ext cx="560705" cy="481330"/>
          </a:xfrm>
          <a:custGeom>
            <a:avLst/>
            <a:gdLst/>
            <a:ahLst/>
            <a:cxnLst/>
            <a:rect l="l" t="t" r="r" b="b"/>
            <a:pathLst>
              <a:path w="560704" h="481330">
                <a:moveTo>
                  <a:pt x="560324" y="481330"/>
                </a:moveTo>
                <a:lnTo>
                  <a:pt x="560704" y="271018"/>
                </a:lnTo>
                <a:lnTo>
                  <a:pt x="555200" y="222771"/>
                </a:lnTo>
                <a:lnTo>
                  <a:pt x="539421" y="178476"/>
                </a:lnTo>
                <a:lnTo>
                  <a:pt x="514631" y="139396"/>
                </a:lnTo>
                <a:lnTo>
                  <a:pt x="482095" y="106791"/>
                </a:lnTo>
                <a:lnTo>
                  <a:pt x="443076" y="81924"/>
                </a:lnTo>
                <a:lnTo>
                  <a:pt x="398838" y="66057"/>
                </a:lnTo>
                <a:lnTo>
                  <a:pt x="350647" y="60451"/>
                </a:lnTo>
                <a:lnTo>
                  <a:pt x="120269" y="60071"/>
                </a:lnTo>
                <a:lnTo>
                  <a:pt x="120396" y="0"/>
                </a:lnTo>
                <a:lnTo>
                  <a:pt x="0" y="120014"/>
                </a:lnTo>
                <a:lnTo>
                  <a:pt x="120015" y="240411"/>
                </a:lnTo>
                <a:lnTo>
                  <a:pt x="120142" y="180212"/>
                </a:lnTo>
                <a:lnTo>
                  <a:pt x="350393" y="180594"/>
                </a:lnTo>
                <a:lnTo>
                  <a:pt x="385482" y="187702"/>
                </a:lnTo>
                <a:lnTo>
                  <a:pt x="414131" y="207073"/>
                </a:lnTo>
                <a:lnTo>
                  <a:pt x="433421" y="235779"/>
                </a:lnTo>
                <a:lnTo>
                  <a:pt x="440436" y="270890"/>
                </a:lnTo>
                <a:lnTo>
                  <a:pt x="440182" y="481202"/>
                </a:lnTo>
                <a:lnTo>
                  <a:pt x="560324" y="481330"/>
                </a:lnTo>
              </a:path>
            </a:pathLst>
          </a:custGeom>
          <a:ln w="6350">
            <a:solidFill>
              <a:srgbClr val="9BBA58"/>
            </a:solidFill>
          </a:ln>
        </p:spPr>
        <p:txBody>
          <a:bodyPr wrap="square" lIns="0" tIns="0" rIns="0" bIns="0" rtlCol="0"/>
          <a:lstStyle/>
          <a:p>
            <a:endParaRPr/>
          </a:p>
        </p:txBody>
      </p:sp>
      <p:sp>
        <p:nvSpPr>
          <p:cNvPr id="19" name="object 19"/>
          <p:cNvSpPr/>
          <p:nvPr/>
        </p:nvSpPr>
        <p:spPr>
          <a:xfrm>
            <a:off x="1943100" y="3564635"/>
            <a:ext cx="5978652" cy="685800"/>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1943100" y="4741164"/>
            <a:ext cx="3767328" cy="210312"/>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1943100" y="5239511"/>
            <a:ext cx="7379208" cy="208787"/>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8952865" cy="697230"/>
          </a:xfrm>
          <a:prstGeom prst="rect">
            <a:avLst/>
          </a:prstGeom>
        </p:spPr>
        <p:txBody>
          <a:bodyPr vert="horz" wrap="square" lIns="0" tIns="13335" rIns="0" bIns="0" rtlCol="0">
            <a:spAutoFit/>
          </a:bodyPr>
          <a:lstStyle/>
          <a:p>
            <a:pPr marL="12700">
              <a:lnSpc>
                <a:spcPct val="100000"/>
              </a:lnSpc>
              <a:spcBef>
                <a:spcPts val="105"/>
              </a:spcBef>
            </a:pPr>
            <a:r>
              <a:rPr spc="-15" dirty="0"/>
              <a:t>What </a:t>
            </a:r>
            <a:r>
              <a:rPr dirty="0"/>
              <a:t>is </a:t>
            </a:r>
            <a:r>
              <a:rPr spc="-20" dirty="0"/>
              <a:t>wrong </a:t>
            </a:r>
            <a:r>
              <a:rPr spc="-5" dirty="0"/>
              <a:t>with </a:t>
            </a:r>
            <a:r>
              <a:rPr dirty="0"/>
              <a:t>the policy</a:t>
            </a:r>
            <a:r>
              <a:rPr spc="40" dirty="0"/>
              <a:t> </a:t>
            </a:r>
            <a:r>
              <a:rPr spc="-15" dirty="0"/>
              <a:t>gradient?</a:t>
            </a:r>
          </a:p>
        </p:txBody>
      </p:sp>
      <p:sp>
        <p:nvSpPr>
          <p:cNvPr id="3" name="object 3"/>
          <p:cNvSpPr/>
          <p:nvPr/>
        </p:nvSpPr>
        <p:spPr>
          <a:xfrm>
            <a:off x="1066800" y="2971800"/>
            <a:ext cx="3285744" cy="664463"/>
          </a:xfrm>
          <a:prstGeom prst="rect">
            <a:avLst/>
          </a:prstGeom>
          <a:blipFill>
            <a:blip r:embed="rId2" cstate="print"/>
            <a:stretch>
              <a:fillRect/>
            </a:stretch>
          </a:blipFill>
        </p:spPr>
        <p:txBody>
          <a:bodyPr wrap="square" lIns="0" tIns="0" rIns="0" bIns="0" rtlCol="0"/>
          <a:lstStyle/>
          <a:p>
            <a:endParaRPr/>
          </a:p>
        </p:txBody>
      </p:sp>
      <p:pic>
        <p:nvPicPr>
          <p:cNvPr id="25" name="Picture 24">
            <a:extLst>
              <a:ext uri="{FF2B5EF4-FFF2-40B4-BE49-F238E27FC236}">
                <a16:creationId xmlns:a16="http://schemas.microsoft.com/office/drawing/2014/main" id="{EB9A529A-87C5-457F-BB8A-535ADA289729}"/>
              </a:ext>
            </a:extLst>
          </p:cNvPr>
          <p:cNvPicPr>
            <a:picLocks noChangeAspect="1"/>
          </p:cNvPicPr>
          <p:nvPr/>
        </p:nvPicPr>
        <p:blipFill>
          <a:blip r:embed="rId3"/>
          <a:stretch>
            <a:fillRect/>
          </a:stretch>
        </p:blipFill>
        <p:spPr>
          <a:xfrm>
            <a:off x="4680786" y="1828800"/>
            <a:ext cx="6451341" cy="276687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8952865" cy="697230"/>
          </a:xfrm>
          <a:prstGeom prst="rect">
            <a:avLst/>
          </a:prstGeom>
        </p:spPr>
        <p:txBody>
          <a:bodyPr vert="horz" wrap="square" lIns="0" tIns="13335" rIns="0" bIns="0" rtlCol="0">
            <a:spAutoFit/>
          </a:bodyPr>
          <a:lstStyle/>
          <a:p>
            <a:pPr marL="12700">
              <a:lnSpc>
                <a:spcPct val="100000"/>
              </a:lnSpc>
              <a:spcBef>
                <a:spcPts val="105"/>
              </a:spcBef>
            </a:pPr>
            <a:r>
              <a:rPr spc="-15" dirty="0"/>
              <a:t>What </a:t>
            </a:r>
            <a:r>
              <a:rPr dirty="0"/>
              <a:t>is </a:t>
            </a:r>
            <a:r>
              <a:rPr spc="-20" dirty="0"/>
              <a:t>wrong </a:t>
            </a:r>
            <a:r>
              <a:rPr spc="-5" dirty="0"/>
              <a:t>with </a:t>
            </a:r>
            <a:r>
              <a:rPr dirty="0"/>
              <a:t>the policy</a:t>
            </a:r>
            <a:r>
              <a:rPr spc="40" dirty="0"/>
              <a:t> </a:t>
            </a:r>
            <a:r>
              <a:rPr spc="-15" dirty="0"/>
              <a:t>gradient?</a:t>
            </a:r>
          </a:p>
        </p:txBody>
      </p:sp>
      <p:sp>
        <p:nvSpPr>
          <p:cNvPr id="3" name="object 3"/>
          <p:cNvSpPr/>
          <p:nvPr/>
        </p:nvSpPr>
        <p:spPr>
          <a:xfrm>
            <a:off x="1066800" y="2971800"/>
            <a:ext cx="3285744" cy="664463"/>
          </a:xfrm>
          <a:prstGeom prst="rect">
            <a:avLst/>
          </a:prstGeom>
          <a:blipFill>
            <a:blip r:embed="rId2" cstate="print"/>
            <a:stretch>
              <a:fillRect/>
            </a:stretch>
          </a:blipFill>
        </p:spPr>
        <p:txBody>
          <a:bodyPr wrap="square" lIns="0" tIns="0" rIns="0" bIns="0" rtlCol="0"/>
          <a:lstStyle/>
          <a:p>
            <a:endParaRPr/>
          </a:p>
        </p:txBody>
      </p:sp>
      <p:pic>
        <p:nvPicPr>
          <p:cNvPr id="25" name="Picture 24">
            <a:extLst>
              <a:ext uri="{FF2B5EF4-FFF2-40B4-BE49-F238E27FC236}">
                <a16:creationId xmlns:a16="http://schemas.microsoft.com/office/drawing/2014/main" id="{5E44AD69-6B03-41C3-8C51-318AD8B77EC6}"/>
              </a:ext>
            </a:extLst>
          </p:cNvPr>
          <p:cNvPicPr>
            <a:picLocks noChangeAspect="1"/>
          </p:cNvPicPr>
          <p:nvPr/>
        </p:nvPicPr>
        <p:blipFill>
          <a:blip r:embed="rId3"/>
          <a:stretch>
            <a:fillRect/>
          </a:stretch>
        </p:blipFill>
        <p:spPr>
          <a:xfrm>
            <a:off x="4724399" y="2004842"/>
            <a:ext cx="6785519" cy="2414758"/>
          </a:xfrm>
          <a:prstGeom prst="rect">
            <a:avLst/>
          </a:prstGeom>
        </p:spPr>
      </p:pic>
    </p:spTree>
    <p:extLst>
      <p:ext uri="{BB962C8B-B14F-4D97-AF65-F5344CB8AC3E}">
        <p14:creationId xmlns:p14="http://schemas.microsoft.com/office/powerpoint/2010/main" val="2677272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8952865" cy="697230"/>
          </a:xfrm>
          <a:prstGeom prst="rect">
            <a:avLst/>
          </a:prstGeom>
        </p:spPr>
        <p:txBody>
          <a:bodyPr vert="horz" wrap="square" lIns="0" tIns="13335" rIns="0" bIns="0" rtlCol="0">
            <a:spAutoFit/>
          </a:bodyPr>
          <a:lstStyle/>
          <a:p>
            <a:pPr marL="12700">
              <a:lnSpc>
                <a:spcPct val="100000"/>
              </a:lnSpc>
              <a:spcBef>
                <a:spcPts val="105"/>
              </a:spcBef>
            </a:pPr>
            <a:r>
              <a:rPr spc="-15" dirty="0"/>
              <a:t>What </a:t>
            </a:r>
            <a:r>
              <a:rPr dirty="0"/>
              <a:t>is </a:t>
            </a:r>
            <a:r>
              <a:rPr spc="-20" dirty="0"/>
              <a:t>wrong </a:t>
            </a:r>
            <a:r>
              <a:rPr spc="-5" dirty="0"/>
              <a:t>with </a:t>
            </a:r>
            <a:r>
              <a:rPr dirty="0"/>
              <a:t>the policy</a:t>
            </a:r>
            <a:r>
              <a:rPr spc="40" dirty="0"/>
              <a:t> </a:t>
            </a:r>
            <a:r>
              <a:rPr spc="-15" dirty="0"/>
              <a:t>gradient?</a:t>
            </a:r>
          </a:p>
        </p:txBody>
      </p:sp>
      <p:sp>
        <p:nvSpPr>
          <p:cNvPr id="3" name="object 3"/>
          <p:cNvSpPr/>
          <p:nvPr/>
        </p:nvSpPr>
        <p:spPr>
          <a:xfrm>
            <a:off x="1066800" y="2971800"/>
            <a:ext cx="3285744" cy="664463"/>
          </a:xfrm>
          <a:prstGeom prst="rect">
            <a:avLst/>
          </a:prstGeom>
          <a:blipFill>
            <a:blip r:embed="rId2" cstate="print"/>
            <a:stretch>
              <a:fillRect/>
            </a:stretch>
          </a:blipFill>
        </p:spPr>
        <p:txBody>
          <a:bodyPr wrap="square" lIns="0" tIns="0" rIns="0" bIns="0" rtlCol="0"/>
          <a:lstStyle/>
          <a:p>
            <a:endParaRPr/>
          </a:p>
        </p:txBody>
      </p:sp>
      <p:pic>
        <p:nvPicPr>
          <p:cNvPr id="4" name="Picture 3">
            <a:extLst>
              <a:ext uri="{FF2B5EF4-FFF2-40B4-BE49-F238E27FC236}">
                <a16:creationId xmlns:a16="http://schemas.microsoft.com/office/drawing/2014/main" id="{E9983677-8670-4DA2-BD49-7E1EEF2BAC5B}"/>
              </a:ext>
            </a:extLst>
          </p:cNvPr>
          <p:cNvPicPr>
            <a:picLocks noChangeAspect="1"/>
          </p:cNvPicPr>
          <p:nvPr/>
        </p:nvPicPr>
        <p:blipFill>
          <a:blip r:embed="rId3"/>
          <a:stretch>
            <a:fillRect/>
          </a:stretch>
        </p:blipFill>
        <p:spPr>
          <a:xfrm>
            <a:off x="4800600" y="2133600"/>
            <a:ext cx="6574872" cy="2133600"/>
          </a:xfrm>
          <a:prstGeom prst="rect">
            <a:avLst/>
          </a:prstGeom>
        </p:spPr>
      </p:pic>
    </p:spTree>
    <p:extLst>
      <p:ext uri="{BB962C8B-B14F-4D97-AF65-F5344CB8AC3E}">
        <p14:creationId xmlns:p14="http://schemas.microsoft.com/office/powerpoint/2010/main" val="1390195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095750" cy="697230"/>
          </a:xfrm>
          <a:prstGeom prst="rect">
            <a:avLst/>
          </a:prstGeom>
        </p:spPr>
        <p:txBody>
          <a:bodyPr vert="horz" wrap="square" lIns="0" tIns="13335" rIns="0" bIns="0" rtlCol="0">
            <a:spAutoFit/>
          </a:bodyPr>
          <a:lstStyle/>
          <a:p>
            <a:pPr marL="12700">
              <a:lnSpc>
                <a:spcPct val="100000"/>
              </a:lnSpc>
              <a:spcBef>
                <a:spcPts val="105"/>
              </a:spcBef>
            </a:pPr>
            <a:r>
              <a:rPr spc="-15" dirty="0"/>
              <a:t>Reducing</a:t>
            </a:r>
            <a:r>
              <a:rPr spc="-60" dirty="0"/>
              <a:t> </a:t>
            </a:r>
            <a:r>
              <a:rPr spc="-10" dirty="0"/>
              <a:t>variance</a:t>
            </a:r>
          </a:p>
        </p:txBody>
      </p:sp>
      <p:sp>
        <p:nvSpPr>
          <p:cNvPr id="3" name="object 3"/>
          <p:cNvSpPr/>
          <p:nvPr/>
        </p:nvSpPr>
        <p:spPr>
          <a:xfrm>
            <a:off x="513587" y="1472183"/>
            <a:ext cx="5951220" cy="68427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13587" y="2601467"/>
            <a:ext cx="6992111" cy="219455"/>
          </a:xfrm>
          <a:prstGeom prst="rect">
            <a:avLst/>
          </a:prstGeom>
          <a:blipFill>
            <a:blip r:embed="rId4" cstate="print"/>
            <a:stretch>
              <a:fillRect/>
            </a:stretch>
          </a:blipFill>
        </p:spPr>
        <p:txBody>
          <a:bodyPr wrap="square" lIns="0" tIns="0" rIns="0" bIns="0" rtlCol="0"/>
          <a:lstStyle/>
          <a:p>
            <a:endParaRPr/>
          </a:p>
        </p:txBody>
      </p:sp>
      <p:pic>
        <p:nvPicPr>
          <p:cNvPr id="12" name="Picture 11">
            <a:extLst>
              <a:ext uri="{FF2B5EF4-FFF2-40B4-BE49-F238E27FC236}">
                <a16:creationId xmlns:a16="http://schemas.microsoft.com/office/drawing/2014/main" id="{0CA1EAF1-56ED-4096-8D79-D1D8BE2ED63C}"/>
              </a:ext>
            </a:extLst>
          </p:cNvPr>
          <p:cNvPicPr>
            <a:picLocks noChangeAspect="1"/>
          </p:cNvPicPr>
          <p:nvPr/>
        </p:nvPicPr>
        <p:blipFill>
          <a:blip r:embed="rId5"/>
          <a:stretch>
            <a:fillRect/>
          </a:stretch>
        </p:blipFill>
        <p:spPr>
          <a:xfrm>
            <a:off x="417511" y="3124200"/>
            <a:ext cx="6852558" cy="1219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916939" y="1647850"/>
            <a:ext cx="7586345" cy="3882390"/>
          </a:xfrm>
          <a:prstGeom prst="rect">
            <a:avLst/>
          </a:prstGeom>
        </p:spPr>
        <p:txBody>
          <a:bodyPr vert="horz" wrap="square" lIns="0" tIns="97790" rIns="0" bIns="0" rtlCol="0">
            <a:spAutoFit/>
          </a:bodyPr>
          <a:lstStyle/>
          <a:p>
            <a:pPr marL="527685" indent="-515620">
              <a:lnSpc>
                <a:spcPct val="100000"/>
              </a:lnSpc>
              <a:spcBef>
                <a:spcPts val="770"/>
              </a:spcBef>
              <a:buAutoNum type="arabicPeriod"/>
              <a:tabLst>
                <a:tab pos="527685" algn="l"/>
                <a:tab pos="528320" algn="l"/>
              </a:tabLst>
            </a:pPr>
            <a:r>
              <a:rPr sz="2800" spc="-10" dirty="0">
                <a:latin typeface="Calibri"/>
                <a:cs typeface="Calibri"/>
              </a:rPr>
              <a:t>The policy </a:t>
            </a:r>
            <a:r>
              <a:rPr sz="2800" spc="-15" dirty="0">
                <a:latin typeface="Calibri"/>
                <a:cs typeface="Calibri"/>
              </a:rPr>
              <a:t>gradient</a:t>
            </a:r>
            <a:r>
              <a:rPr sz="2800" spc="40" dirty="0">
                <a:latin typeface="Calibri"/>
                <a:cs typeface="Calibri"/>
              </a:rPr>
              <a:t> </a:t>
            </a:r>
            <a:r>
              <a:rPr sz="2800" spc="-10" dirty="0">
                <a:latin typeface="Calibri"/>
                <a:cs typeface="Calibri"/>
              </a:rPr>
              <a:t>algorithm</a:t>
            </a:r>
            <a:endParaRPr sz="2800">
              <a:latin typeface="Calibri"/>
              <a:cs typeface="Calibri"/>
            </a:endParaRPr>
          </a:p>
          <a:p>
            <a:pPr marL="527685" indent="-515620">
              <a:lnSpc>
                <a:spcPct val="100000"/>
              </a:lnSpc>
              <a:spcBef>
                <a:spcPts val="675"/>
              </a:spcBef>
              <a:buAutoNum type="arabicPeriod"/>
              <a:tabLst>
                <a:tab pos="527685" algn="l"/>
                <a:tab pos="528320" algn="l"/>
              </a:tabLst>
            </a:pPr>
            <a:r>
              <a:rPr sz="2800" spc="-10" dirty="0">
                <a:latin typeface="Calibri"/>
                <a:cs typeface="Calibri"/>
              </a:rPr>
              <a:t>What does </a:t>
            </a:r>
            <a:r>
              <a:rPr sz="2800" spc="-5" dirty="0">
                <a:latin typeface="Calibri"/>
                <a:cs typeface="Calibri"/>
              </a:rPr>
              <a:t>the policy </a:t>
            </a:r>
            <a:r>
              <a:rPr sz="2800" spc="-15" dirty="0">
                <a:latin typeface="Calibri"/>
                <a:cs typeface="Calibri"/>
              </a:rPr>
              <a:t>gradient</a:t>
            </a:r>
            <a:r>
              <a:rPr sz="2800" spc="5" dirty="0">
                <a:latin typeface="Calibri"/>
                <a:cs typeface="Calibri"/>
              </a:rPr>
              <a:t> </a:t>
            </a:r>
            <a:r>
              <a:rPr sz="2800" spc="-10" dirty="0">
                <a:latin typeface="Calibri"/>
                <a:cs typeface="Calibri"/>
              </a:rPr>
              <a:t>do?</a:t>
            </a:r>
            <a:endParaRPr sz="2800">
              <a:latin typeface="Calibri"/>
              <a:cs typeface="Calibri"/>
            </a:endParaRPr>
          </a:p>
          <a:p>
            <a:pPr marL="527685" indent="-515620">
              <a:lnSpc>
                <a:spcPct val="100000"/>
              </a:lnSpc>
              <a:spcBef>
                <a:spcPts val="660"/>
              </a:spcBef>
              <a:buAutoNum type="arabicPeriod"/>
              <a:tabLst>
                <a:tab pos="527685" algn="l"/>
                <a:tab pos="528320" algn="l"/>
              </a:tabLst>
            </a:pPr>
            <a:r>
              <a:rPr sz="2800" spc="-5" dirty="0">
                <a:latin typeface="Calibri"/>
                <a:cs typeface="Calibri"/>
              </a:rPr>
              <a:t>Basic </a:t>
            </a:r>
            <a:r>
              <a:rPr sz="2800" spc="-10" dirty="0">
                <a:latin typeface="Calibri"/>
                <a:cs typeface="Calibri"/>
              </a:rPr>
              <a:t>variance reduction:</a:t>
            </a:r>
            <a:r>
              <a:rPr sz="2800" spc="40" dirty="0">
                <a:latin typeface="Calibri"/>
                <a:cs typeface="Calibri"/>
              </a:rPr>
              <a:t> </a:t>
            </a:r>
            <a:r>
              <a:rPr sz="2800" spc="-10" dirty="0">
                <a:latin typeface="Calibri"/>
                <a:cs typeface="Calibri"/>
              </a:rPr>
              <a:t>causality</a:t>
            </a:r>
            <a:endParaRPr sz="2800">
              <a:latin typeface="Calibri"/>
              <a:cs typeface="Calibri"/>
            </a:endParaRPr>
          </a:p>
          <a:p>
            <a:pPr marL="527685" indent="-515620">
              <a:lnSpc>
                <a:spcPct val="100000"/>
              </a:lnSpc>
              <a:spcBef>
                <a:spcPts val="660"/>
              </a:spcBef>
              <a:buAutoNum type="arabicPeriod"/>
              <a:tabLst>
                <a:tab pos="527685" algn="l"/>
                <a:tab pos="528320" algn="l"/>
              </a:tabLst>
            </a:pPr>
            <a:r>
              <a:rPr sz="2800" spc="-5" dirty="0">
                <a:latin typeface="Calibri"/>
                <a:cs typeface="Calibri"/>
              </a:rPr>
              <a:t>Basic </a:t>
            </a:r>
            <a:r>
              <a:rPr sz="2800" spc="-10" dirty="0">
                <a:latin typeface="Calibri"/>
                <a:cs typeface="Calibri"/>
              </a:rPr>
              <a:t>variance reduction:</a:t>
            </a:r>
            <a:r>
              <a:rPr sz="2800" spc="30" dirty="0">
                <a:latin typeface="Calibri"/>
                <a:cs typeface="Calibri"/>
              </a:rPr>
              <a:t> </a:t>
            </a:r>
            <a:r>
              <a:rPr sz="2800" spc="-10" dirty="0">
                <a:latin typeface="Calibri"/>
                <a:cs typeface="Calibri"/>
              </a:rPr>
              <a:t>baselines</a:t>
            </a:r>
            <a:endParaRPr sz="2800">
              <a:latin typeface="Calibri"/>
              <a:cs typeface="Calibri"/>
            </a:endParaRPr>
          </a:p>
          <a:p>
            <a:pPr marL="527685" indent="-515620">
              <a:lnSpc>
                <a:spcPct val="100000"/>
              </a:lnSpc>
              <a:spcBef>
                <a:spcPts val="670"/>
              </a:spcBef>
              <a:buAutoNum type="arabicPeriod"/>
              <a:tabLst>
                <a:tab pos="527685" algn="l"/>
                <a:tab pos="528320" algn="l"/>
              </a:tabLst>
            </a:pPr>
            <a:r>
              <a:rPr sz="2800" spc="-20" dirty="0">
                <a:latin typeface="Calibri"/>
                <a:cs typeface="Calibri"/>
              </a:rPr>
              <a:t>Policy </a:t>
            </a:r>
            <a:r>
              <a:rPr sz="2800" spc="-15" dirty="0">
                <a:latin typeface="Calibri"/>
                <a:cs typeface="Calibri"/>
              </a:rPr>
              <a:t>gradient</a:t>
            </a:r>
            <a:r>
              <a:rPr sz="2800" spc="45" dirty="0">
                <a:latin typeface="Calibri"/>
                <a:cs typeface="Calibri"/>
              </a:rPr>
              <a:t> </a:t>
            </a:r>
            <a:r>
              <a:rPr sz="2800" spc="-20" dirty="0">
                <a:latin typeface="Calibri"/>
                <a:cs typeface="Calibri"/>
              </a:rPr>
              <a:t>examples</a:t>
            </a:r>
            <a:endParaRPr sz="2800">
              <a:latin typeface="Calibri"/>
              <a:cs typeface="Calibri"/>
            </a:endParaRPr>
          </a:p>
          <a:p>
            <a:pPr marL="241300" indent="-228600">
              <a:lnSpc>
                <a:spcPct val="100000"/>
              </a:lnSpc>
              <a:spcBef>
                <a:spcPts val="660"/>
              </a:spcBef>
              <a:buFont typeface="Arial"/>
              <a:buChar char="•"/>
              <a:tabLst>
                <a:tab pos="241300" algn="l"/>
              </a:tabLst>
            </a:pPr>
            <a:r>
              <a:rPr sz="2800" dirty="0">
                <a:latin typeface="Calibri"/>
                <a:cs typeface="Calibri"/>
              </a:rPr>
              <a:t>Goals:</a:t>
            </a:r>
            <a:endParaRPr sz="2800">
              <a:latin typeface="Calibri"/>
              <a:cs typeface="Calibri"/>
            </a:endParaRPr>
          </a:p>
          <a:p>
            <a:pPr marL="698500" lvl="1" indent="-229235">
              <a:lnSpc>
                <a:spcPct val="100000"/>
              </a:lnSpc>
              <a:spcBef>
                <a:spcPts val="250"/>
              </a:spcBef>
              <a:buFont typeface="Arial"/>
              <a:buChar char="•"/>
              <a:tabLst>
                <a:tab pos="699135" algn="l"/>
              </a:tabLst>
            </a:pPr>
            <a:r>
              <a:rPr sz="2400" spc="-10" dirty="0">
                <a:latin typeface="Calibri"/>
                <a:cs typeface="Calibri"/>
              </a:rPr>
              <a:t>Understand </a:t>
            </a:r>
            <a:r>
              <a:rPr sz="2400" spc="-5" dirty="0">
                <a:latin typeface="Calibri"/>
                <a:cs typeface="Calibri"/>
              </a:rPr>
              <a:t>policy </a:t>
            </a:r>
            <a:r>
              <a:rPr sz="2400" spc="-10" dirty="0">
                <a:latin typeface="Calibri"/>
                <a:cs typeface="Calibri"/>
              </a:rPr>
              <a:t>gradient </a:t>
            </a:r>
            <a:r>
              <a:rPr sz="2400" spc="-15" dirty="0">
                <a:latin typeface="Calibri"/>
                <a:cs typeface="Calibri"/>
              </a:rPr>
              <a:t>reinforcement</a:t>
            </a:r>
            <a:r>
              <a:rPr sz="2400" spc="-50" dirty="0">
                <a:latin typeface="Calibri"/>
                <a:cs typeface="Calibri"/>
              </a:rPr>
              <a:t> </a:t>
            </a:r>
            <a:r>
              <a:rPr sz="2400" dirty="0">
                <a:latin typeface="Calibri"/>
                <a:cs typeface="Calibri"/>
              </a:rPr>
              <a:t>learning</a:t>
            </a:r>
            <a:endParaRPr sz="2400">
              <a:latin typeface="Calibri"/>
              <a:cs typeface="Calibri"/>
            </a:endParaRPr>
          </a:p>
          <a:p>
            <a:pPr marL="698500" lvl="1" indent="-229235">
              <a:lnSpc>
                <a:spcPct val="100000"/>
              </a:lnSpc>
              <a:spcBef>
                <a:spcPts val="204"/>
              </a:spcBef>
              <a:buFont typeface="Arial"/>
              <a:buChar char="•"/>
              <a:tabLst>
                <a:tab pos="699135" algn="l"/>
              </a:tabLst>
            </a:pPr>
            <a:r>
              <a:rPr sz="2400" spc="-10" dirty="0">
                <a:latin typeface="Calibri"/>
                <a:cs typeface="Calibri"/>
              </a:rPr>
              <a:t>Understand practical considerations </a:t>
            </a:r>
            <a:r>
              <a:rPr sz="2400" spc="-20" dirty="0">
                <a:latin typeface="Calibri"/>
                <a:cs typeface="Calibri"/>
              </a:rPr>
              <a:t>for </a:t>
            </a:r>
            <a:r>
              <a:rPr sz="2400" spc="-5" dirty="0">
                <a:latin typeface="Calibri"/>
                <a:cs typeface="Calibri"/>
              </a:rPr>
              <a:t>policy</a:t>
            </a:r>
            <a:r>
              <a:rPr sz="2400" spc="-30" dirty="0">
                <a:latin typeface="Calibri"/>
                <a:cs typeface="Calibri"/>
              </a:rPr>
              <a:t> </a:t>
            </a:r>
            <a:r>
              <a:rPr sz="2400" spc="-10" dirty="0">
                <a:latin typeface="Calibri"/>
                <a:cs typeface="Calibri"/>
              </a:rPr>
              <a:t>gradients</a:t>
            </a:r>
            <a:endParaRPr sz="2400">
              <a:latin typeface="Calibri"/>
              <a:cs typeface="Calibri"/>
            </a:endParaRPr>
          </a:p>
        </p:txBody>
      </p:sp>
      <p:sp>
        <p:nvSpPr>
          <p:cNvPr id="5" name="Title 4">
            <a:extLst>
              <a:ext uri="{FF2B5EF4-FFF2-40B4-BE49-F238E27FC236}">
                <a16:creationId xmlns:a16="http://schemas.microsoft.com/office/drawing/2014/main" id="{7B19783D-7CF8-45BD-83C1-0F0E349791DC}"/>
              </a:ext>
            </a:extLst>
          </p:cNvPr>
          <p:cNvSpPr>
            <a:spLocks noGrp="1"/>
          </p:cNvSpPr>
          <p:nvPr>
            <p:ph type="title"/>
          </p:nvPr>
        </p:nvSpPr>
        <p:spPr/>
        <p:txBody>
          <a:bodyPr/>
          <a:lstStyle/>
          <a:p>
            <a:r>
              <a:rPr lang="en-US" dirty="0"/>
              <a:t>Policy Gradient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095750" cy="697230"/>
          </a:xfrm>
          <a:prstGeom prst="rect">
            <a:avLst/>
          </a:prstGeom>
        </p:spPr>
        <p:txBody>
          <a:bodyPr vert="horz" wrap="square" lIns="0" tIns="13335" rIns="0" bIns="0" rtlCol="0">
            <a:spAutoFit/>
          </a:bodyPr>
          <a:lstStyle/>
          <a:p>
            <a:pPr marL="12700">
              <a:lnSpc>
                <a:spcPct val="100000"/>
              </a:lnSpc>
              <a:spcBef>
                <a:spcPts val="105"/>
              </a:spcBef>
            </a:pPr>
            <a:r>
              <a:rPr spc="-15" dirty="0"/>
              <a:t>Reducing</a:t>
            </a:r>
            <a:r>
              <a:rPr spc="-60" dirty="0"/>
              <a:t> </a:t>
            </a:r>
            <a:r>
              <a:rPr spc="-10" dirty="0"/>
              <a:t>variance</a:t>
            </a:r>
          </a:p>
        </p:txBody>
      </p:sp>
      <p:sp>
        <p:nvSpPr>
          <p:cNvPr id="3" name="object 3"/>
          <p:cNvSpPr/>
          <p:nvPr/>
        </p:nvSpPr>
        <p:spPr>
          <a:xfrm>
            <a:off x="513587" y="1472183"/>
            <a:ext cx="5951220" cy="6842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13587" y="2601467"/>
            <a:ext cx="6992111" cy="219455"/>
          </a:xfrm>
          <a:prstGeom prst="rect">
            <a:avLst/>
          </a:prstGeom>
          <a:blipFill>
            <a:blip r:embed="rId3" cstate="print"/>
            <a:stretch>
              <a:fillRect/>
            </a:stretch>
          </a:blipFill>
        </p:spPr>
        <p:txBody>
          <a:bodyPr wrap="square" lIns="0" tIns="0" rIns="0" bIns="0" rtlCol="0"/>
          <a:lstStyle/>
          <a:p>
            <a:endParaRPr/>
          </a:p>
        </p:txBody>
      </p:sp>
      <p:pic>
        <p:nvPicPr>
          <p:cNvPr id="12" name="Picture 11">
            <a:extLst>
              <a:ext uri="{FF2B5EF4-FFF2-40B4-BE49-F238E27FC236}">
                <a16:creationId xmlns:a16="http://schemas.microsoft.com/office/drawing/2014/main" id="{4A974CE2-DD9C-4626-9E46-D02EF6E02C86}"/>
              </a:ext>
            </a:extLst>
          </p:cNvPr>
          <p:cNvPicPr>
            <a:picLocks noChangeAspect="1"/>
          </p:cNvPicPr>
          <p:nvPr/>
        </p:nvPicPr>
        <p:blipFill>
          <a:blip r:embed="rId4"/>
          <a:stretch>
            <a:fillRect/>
          </a:stretch>
        </p:blipFill>
        <p:spPr>
          <a:xfrm>
            <a:off x="527442" y="3102651"/>
            <a:ext cx="7868413" cy="1615162"/>
          </a:xfrm>
          <a:prstGeom prst="rect">
            <a:avLst/>
          </a:prstGeom>
        </p:spPr>
      </p:pic>
    </p:spTree>
    <p:extLst>
      <p:ext uri="{BB962C8B-B14F-4D97-AF65-F5344CB8AC3E}">
        <p14:creationId xmlns:p14="http://schemas.microsoft.com/office/powerpoint/2010/main" val="1608715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095750" cy="697230"/>
          </a:xfrm>
          <a:prstGeom prst="rect">
            <a:avLst/>
          </a:prstGeom>
        </p:spPr>
        <p:txBody>
          <a:bodyPr vert="horz" wrap="square" lIns="0" tIns="13335" rIns="0" bIns="0" rtlCol="0">
            <a:spAutoFit/>
          </a:bodyPr>
          <a:lstStyle/>
          <a:p>
            <a:pPr marL="12700">
              <a:lnSpc>
                <a:spcPct val="100000"/>
              </a:lnSpc>
              <a:spcBef>
                <a:spcPts val="105"/>
              </a:spcBef>
            </a:pPr>
            <a:r>
              <a:rPr spc="-15" dirty="0"/>
              <a:t>Reducing</a:t>
            </a:r>
            <a:r>
              <a:rPr spc="-60" dirty="0"/>
              <a:t> </a:t>
            </a:r>
            <a:r>
              <a:rPr spc="-10" dirty="0"/>
              <a:t>variance</a:t>
            </a:r>
          </a:p>
        </p:txBody>
      </p:sp>
      <p:sp>
        <p:nvSpPr>
          <p:cNvPr id="3" name="object 3"/>
          <p:cNvSpPr/>
          <p:nvPr/>
        </p:nvSpPr>
        <p:spPr>
          <a:xfrm>
            <a:off x="513587" y="1472183"/>
            <a:ext cx="5951220" cy="6842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13587" y="2601467"/>
            <a:ext cx="6992111" cy="219455"/>
          </a:xfrm>
          <a:prstGeom prst="rect">
            <a:avLst/>
          </a:prstGeom>
          <a:blipFill>
            <a:blip r:embed="rId3" cstate="print"/>
            <a:stretch>
              <a:fillRect/>
            </a:stretch>
          </a:blipFill>
        </p:spPr>
        <p:txBody>
          <a:bodyPr wrap="square" lIns="0" tIns="0" rIns="0" bIns="0" rtlCol="0"/>
          <a:lstStyle/>
          <a:p>
            <a:endParaRPr/>
          </a:p>
        </p:txBody>
      </p:sp>
      <p:pic>
        <p:nvPicPr>
          <p:cNvPr id="5" name="Picture 4">
            <a:extLst>
              <a:ext uri="{FF2B5EF4-FFF2-40B4-BE49-F238E27FC236}">
                <a16:creationId xmlns:a16="http://schemas.microsoft.com/office/drawing/2014/main" id="{12D8154C-0DC7-4C61-A565-1DBCD41568E9}"/>
              </a:ext>
            </a:extLst>
          </p:cNvPr>
          <p:cNvPicPr>
            <a:picLocks noChangeAspect="1"/>
          </p:cNvPicPr>
          <p:nvPr/>
        </p:nvPicPr>
        <p:blipFill>
          <a:blip r:embed="rId4"/>
          <a:stretch>
            <a:fillRect/>
          </a:stretch>
        </p:blipFill>
        <p:spPr>
          <a:xfrm>
            <a:off x="472023" y="3124200"/>
            <a:ext cx="7969406" cy="3124200"/>
          </a:xfrm>
          <a:prstGeom prst="rect">
            <a:avLst/>
          </a:prstGeom>
        </p:spPr>
      </p:pic>
    </p:spTree>
    <p:extLst>
      <p:ext uri="{BB962C8B-B14F-4D97-AF65-F5344CB8AC3E}">
        <p14:creationId xmlns:p14="http://schemas.microsoft.com/office/powerpoint/2010/main" val="1335783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095750" cy="697230"/>
          </a:xfrm>
          <a:prstGeom prst="rect">
            <a:avLst/>
          </a:prstGeom>
        </p:spPr>
        <p:txBody>
          <a:bodyPr vert="horz" wrap="square" lIns="0" tIns="13335" rIns="0" bIns="0" rtlCol="0">
            <a:spAutoFit/>
          </a:bodyPr>
          <a:lstStyle/>
          <a:p>
            <a:pPr marL="12700">
              <a:lnSpc>
                <a:spcPct val="100000"/>
              </a:lnSpc>
              <a:spcBef>
                <a:spcPts val="105"/>
              </a:spcBef>
            </a:pPr>
            <a:r>
              <a:rPr spc="-15" dirty="0"/>
              <a:t>Reducing</a:t>
            </a:r>
            <a:r>
              <a:rPr spc="-60" dirty="0"/>
              <a:t> </a:t>
            </a:r>
            <a:r>
              <a:rPr spc="-10" dirty="0"/>
              <a:t>variance</a:t>
            </a:r>
          </a:p>
        </p:txBody>
      </p:sp>
      <p:sp>
        <p:nvSpPr>
          <p:cNvPr id="3" name="object 3"/>
          <p:cNvSpPr/>
          <p:nvPr/>
        </p:nvSpPr>
        <p:spPr>
          <a:xfrm>
            <a:off x="513587" y="1472183"/>
            <a:ext cx="5951220" cy="6842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13587" y="2601467"/>
            <a:ext cx="6992111" cy="219455"/>
          </a:xfrm>
          <a:prstGeom prst="rect">
            <a:avLst/>
          </a:prstGeom>
          <a:blipFill>
            <a:blip r:embed="rId3" cstate="print"/>
            <a:stretch>
              <a:fillRect/>
            </a:stretch>
          </a:blipFill>
        </p:spPr>
        <p:txBody>
          <a:bodyPr wrap="square" lIns="0" tIns="0" rIns="0" bIns="0" rtlCol="0"/>
          <a:lstStyle/>
          <a:p>
            <a:endParaRPr/>
          </a:p>
        </p:txBody>
      </p:sp>
      <p:pic>
        <p:nvPicPr>
          <p:cNvPr id="12" name="Picture 11">
            <a:extLst>
              <a:ext uri="{FF2B5EF4-FFF2-40B4-BE49-F238E27FC236}">
                <a16:creationId xmlns:a16="http://schemas.microsoft.com/office/drawing/2014/main" id="{97544D91-3AB2-48C3-B77C-35148E68FF37}"/>
              </a:ext>
            </a:extLst>
          </p:cNvPr>
          <p:cNvPicPr>
            <a:picLocks noChangeAspect="1"/>
          </p:cNvPicPr>
          <p:nvPr/>
        </p:nvPicPr>
        <p:blipFill>
          <a:blip r:embed="rId4"/>
          <a:stretch>
            <a:fillRect/>
          </a:stretch>
        </p:blipFill>
        <p:spPr>
          <a:xfrm>
            <a:off x="403657" y="3357858"/>
            <a:ext cx="7521144" cy="1643538"/>
          </a:xfrm>
          <a:prstGeom prst="rect">
            <a:avLst/>
          </a:prstGeom>
        </p:spPr>
      </p:pic>
    </p:spTree>
    <p:extLst>
      <p:ext uri="{BB962C8B-B14F-4D97-AF65-F5344CB8AC3E}">
        <p14:creationId xmlns:p14="http://schemas.microsoft.com/office/powerpoint/2010/main" val="702204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3656" y="300685"/>
            <a:ext cx="2110740" cy="697230"/>
          </a:xfrm>
          <a:prstGeom prst="rect">
            <a:avLst/>
          </a:prstGeom>
        </p:spPr>
        <p:txBody>
          <a:bodyPr vert="horz" wrap="square" lIns="0" tIns="13335" rIns="0" bIns="0" rtlCol="0">
            <a:spAutoFit/>
          </a:bodyPr>
          <a:lstStyle/>
          <a:p>
            <a:pPr marL="12700">
              <a:lnSpc>
                <a:spcPct val="100000"/>
              </a:lnSpc>
              <a:spcBef>
                <a:spcPts val="105"/>
              </a:spcBef>
            </a:pPr>
            <a:r>
              <a:rPr spc="-5" dirty="0"/>
              <a:t>Baselines</a:t>
            </a:r>
          </a:p>
        </p:txBody>
      </p:sp>
      <p:sp>
        <p:nvSpPr>
          <p:cNvPr id="4" name="object 4"/>
          <p:cNvSpPr/>
          <p:nvPr/>
        </p:nvSpPr>
        <p:spPr>
          <a:xfrm>
            <a:off x="7583423" y="1735835"/>
            <a:ext cx="3657600" cy="17175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183496" y="2442591"/>
            <a:ext cx="228600" cy="12204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180321" y="2439416"/>
            <a:ext cx="234950" cy="12839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9471025" y="2709036"/>
            <a:ext cx="187198" cy="18719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9471025" y="2709036"/>
            <a:ext cx="187325" cy="187325"/>
          </a:xfrm>
          <a:custGeom>
            <a:avLst/>
            <a:gdLst/>
            <a:ahLst/>
            <a:cxnLst/>
            <a:rect l="l" t="t" r="r" b="b"/>
            <a:pathLst>
              <a:path w="187325" h="187325">
                <a:moveTo>
                  <a:pt x="0" y="28828"/>
                </a:moveTo>
                <a:lnTo>
                  <a:pt x="28828" y="0"/>
                </a:lnTo>
                <a:lnTo>
                  <a:pt x="93599" y="64770"/>
                </a:lnTo>
                <a:lnTo>
                  <a:pt x="158369" y="0"/>
                </a:lnTo>
                <a:lnTo>
                  <a:pt x="187198" y="28828"/>
                </a:lnTo>
                <a:lnTo>
                  <a:pt x="122427" y="93599"/>
                </a:lnTo>
                <a:lnTo>
                  <a:pt x="187198" y="158368"/>
                </a:lnTo>
                <a:lnTo>
                  <a:pt x="158369" y="187198"/>
                </a:lnTo>
                <a:lnTo>
                  <a:pt x="93599" y="122427"/>
                </a:lnTo>
                <a:lnTo>
                  <a:pt x="28828" y="187198"/>
                </a:lnTo>
                <a:lnTo>
                  <a:pt x="0" y="158368"/>
                </a:lnTo>
                <a:lnTo>
                  <a:pt x="64770" y="93599"/>
                </a:lnTo>
                <a:lnTo>
                  <a:pt x="0" y="28828"/>
                </a:lnTo>
                <a:close/>
              </a:path>
            </a:pathLst>
          </a:custGeom>
          <a:ln w="6096">
            <a:solidFill>
              <a:srgbClr val="EC7C30"/>
            </a:solidFill>
          </a:ln>
        </p:spPr>
        <p:txBody>
          <a:bodyPr wrap="square" lIns="0" tIns="0" rIns="0" bIns="0" rtlCol="0"/>
          <a:lstStyle/>
          <a:p>
            <a:endParaRPr/>
          </a:p>
        </p:txBody>
      </p:sp>
      <p:sp>
        <p:nvSpPr>
          <p:cNvPr id="9" name="object 9"/>
          <p:cNvSpPr/>
          <p:nvPr/>
        </p:nvSpPr>
        <p:spPr>
          <a:xfrm>
            <a:off x="9335896" y="2594991"/>
            <a:ext cx="228600" cy="12204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9335896" y="2594991"/>
            <a:ext cx="228600" cy="122555"/>
          </a:xfrm>
          <a:custGeom>
            <a:avLst/>
            <a:gdLst/>
            <a:ahLst/>
            <a:cxnLst/>
            <a:rect l="l" t="t" r="r" b="b"/>
            <a:pathLst>
              <a:path w="228600" h="122555">
                <a:moveTo>
                  <a:pt x="79248" y="122047"/>
                </a:moveTo>
                <a:lnTo>
                  <a:pt x="0" y="25019"/>
                </a:lnTo>
                <a:lnTo>
                  <a:pt x="49529" y="19558"/>
                </a:lnTo>
                <a:lnTo>
                  <a:pt x="85217" y="63246"/>
                </a:lnTo>
                <a:lnTo>
                  <a:pt x="152400" y="8255"/>
                </a:lnTo>
                <a:lnTo>
                  <a:pt x="228600" y="0"/>
                </a:lnTo>
                <a:lnTo>
                  <a:pt x="79248" y="122047"/>
                </a:lnTo>
                <a:close/>
              </a:path>
            </a:pathLst>
          </a:custGeom>
          <a:ln w="6350">
            <a:solidFill>
              <a:srgbClr val="FFC000"/>
            </a:solidFill>
          </a:ln>
        </p:spPr>
        <p:txBody>
          <a:bodyPr wrap="square" lIns="0" tIns="0" rIns="0" bIns="0" rtlCol="0"/>
          <a:lstStyle/>
          <a:p>
            <a:endParaRPr/>
          </a:p>
        </p:txBody>
      </p:sp>
      <p:sp>
        <p:nvSpPr>
          <p:cNvPr id="11" name="object 11"/>
          <p:cNvSpPr/>
          <p:nvPr/>
        </p:nvSpPr>
        <p:spPr>
          <a:xfrm>
            <a:off x="569976" y="1662683"/>
            <a:ext cx="3285744" cy="664463"/>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76" y="1662683"/>
            <a:ext cx="3784091" cy="66446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03656" y="300685"/>
            <a:ext cx="2110740" cy="697230"/>
          </a:xfrm>
          <a:prstGeom prst="rect">
            <a:avLst/>
          </a:prstGeom>
        </p:spPr>
        <p:txBody>
          <a:bodyPr vert="horz" wrap="square" lIns="0" tIns="13335" rIns="0" bIns="0" rtlCol="0">
            <a:spAutoFit/>
          </a:bodyPr>
          <a:lstStyle/>
          <a:p>
            <a:pPr marL="12700">
              <a:lnSpc>
                <a:spcPct val="100000"/>
              </a:lnSpc>
              <a:spcBef>
                <a:spcPts val="105"/>
              </a:spcBef>
            </a:pPr>
            <a:r>
              <a:rPr spc="-5" dirty="0"/>
              <a:t>Baselines</a:t>
            </a:r>
          </a:p>
        </p:txBody>
      </p:sp>
      <p:sp>
        <p:nvSpPr>
          <p:cNvPr id="4" name="object 4"/>
          <p:cNvSpPr/>
          <p:nvPr/>
        </p:nvSpPr>
        <p:spPr>
          <a:xfrm>
            <a:off x="7583423" y="1735835"/>
            <a:ext cx="3657600" cy="17175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183496" y="2442591"/>
            <a:ext cx="228600" cy="12204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9180321" y="2439416"/>
            <a:ext cx="234950" cy="12839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9471025" y="2709036"/>
            <a:ext cx="187198" cy="18719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9471025" y="2709036"/>
            <a:ext cx="187325" cy="187325"/>
          </a:xfrm>
          <a:custGeom>
            <a:avLst/>
            <a:gdLst/>
            <a:ahLst/>
            <a:cxnLst/>
            <a:rect l="l" t="t" r="r" b="b"/>
            <a:pathLst>
              <a:path w="187325" h="187325">
                <a:moveTo>
                  <a:pt x="0" y="28828"/>
                </a:moveTo>
                <a:lnTo>
                  <a:pt x="28828" y="0"/>
                </a:lnTo>
                <a:lnTo>
                  <a:pt x="93599" y="64770"/>
                </a:lnTo>
                <a:lnTo>
                  <a:pt x="158369" y="0"/>
                </a:lnTo>
                <a:lnTo>
                  <a:pt x="187198" y="28828"/>
                </a:lnTo>
                <a:lnTo>
                  <a:pt x="122427" y="93599"/>
                </a:lnTo>
                <a:lnTo>
                  <a:pt x="187198" y="158368"/>
                </a:lnTo>
                <a:lnTo>
                  <a:pt x="158369" y="187198"/>
                </a:lnTo>
                <a:lnTo>
                  <a:pt x="93599" y="122427"/>
                </a:lnTo>
                <a:lnTo>
                  <a:pt x="28828" y="187198"/>
                </a:lnTo>
                <a:lnTo>
                  <a:pt x="0" y="158368"/>
                </a:lnTo>
                <a:lnTo>
                  <a:pt x="64770" y="93599"/>
                </a:lnTo>
                <a:lnTo>
                  <a:pt x="0" y="28828"/>
                </a:lnTo>
                <a:close/>
              </a:path>
            </a:pathLst>
          </a:custGeom>
          <a:ln w="6096">
            <a:solidFill>
              <a:srgbClr val="EC7C30"/>
            </a:solidFill>
          </a:ln>
        </p:spPr>
        <p:txBody>
          <a:bodyPr wrap="square" lIns="0" tIns="0" rIns="0" bIns="0" rtlCol="0"/>
          <a:lstStyle/>
          <a:p>
            <a:endParaRPr/>
          </a:p>
        </p:txBody>
      </p:sp>
      <p:sp>
        <p:nvSpPr>
          <p:cNvPr id="9" name="object 9"/>
          <p:cNvSpPr/>
          <p:nvPr/>
        </p:nvSpPr>
        <p:spPr>
          <a:xfrm>
            <a:off x="9335896" y="2594991"/>
            <a:ext cx="228600" cy="122047"/>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9335896" y="2594991"/>
            <a:ext cx="228600" cy="122555"/>
          </a:xfrm>
          <a:custGeom>
            <a:avLst/>
            <a:gdLst/>
            <a:ahLst/>
            <a:cxnLst/>
            <a:rect l="l" t="t" r="r" b="b"/>
            <a:pathLst>
              <a:path w="228600" h="122555">
                <a:moveTo>
                  <a:pt x="79248" y="122047"/>
                </a:moveTo>
                <a:lnTo>
                  <a:pt x="0" y="25019"/>
                </a:lnTo>
                <a:lnTo>
                  <a:pt x="49529" y="19558"/>
                </a:lnTo>
                <a:lnTo>
                  <a:pt x="85217" y="63246"/>
                </a:lnTo>
                <a:lnTo>
                  <a:pt x="152400" y="8255"/>
                </a:lnTo>
                <a:lnTo>
                  <a:pt x="228600" y="0"/>
                </a:lnTo>
                <a:lnTo>
                  <a:pt x="79248" y="122047"/>
                </a:lnTo>
                <a:close/>
              </a:path>
            </a:pathLst>
          </a:custGeom>
          <a:ln w="6350">
            <a:solidFill>
              <a:srgbClr val="FFC000"/>
            </a:solidFill>
          </a:ln>
        </p:spPr>
        <p:txBody>
          <a:bodyPr wrap="square" lIns="0" tIns="0" rIns="0" bIns="0" rtlCol="0"/>
          <a:lstStyle/>
          <a:p>
            <a:endParaRPr/>
          </a:p>
        </p:txBody>
      </p:sp>
      <p:sp>
        <p:nvSpPr>
          <p:cNvPr id="12" name="object 12"/>
          <p:cNvSpPr/>
          <p:nvPr/>
        </p:nvSpPr>
        <p:spPr>
          <a:xfrm>
            <a:off x="569976" y="2522220"/>
            <a:ext cx="1450848" cy="664463"/>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2701544" y="2636901"/>
            <a:ext cx="41789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but… </a:t>
            </a:r>
            <a:r>
              <a:rPr sz="2400" spc="-15" dirty="0">
                <a:latin typeface="Calibri"/>
                <a:cs typeface="Calibri"/>
              </a:rPr>
              <a:t>are we </a:t>
            </a:r>
            <a:r>
              <a:rPr sz="2400" i="1" spc="-5" dirty="0">
                <a:latin typeface="Calibri"/>
                <a:cs typeface="Calibri"/>
              </a:rPr>
              <a:t>allowed </a:t>
            </a:r>
            <a:r>
              <a:rPr sz="2400" spc="-15" dirty="0">
                <a:latin typeface="Calibri"/>
                <a:cs typeface="Calibri"/>
              </a:rPr>
              <a:t>to </a:t>
            </a:r>
            <a:r>
              <a:rPr sz="2400" spc="-5" dirty="0">
                <a:latin typeface="Calibri"/>
                <a:cs typeface="Calibri"/>
              </a:rPr>
              <a:t>do</a:t>
            </a:r>
            <a:r>
              <a:rPr sz="2400" spc="-35" dirty="0">
                <a:latin typeface="Calibri"/>
                <a:cs typeface="Calibri"/>
              </a:rPr>
              <a:t> </a:t>
            </a:r>
            <a:r>
              <a:rPr sz="2400" spc="-5" dirty="0">
                <a:latin typeface="Calibri"/>
                <a:cs typeface="Calibri"/>
              </a:rPr>
              <a:t>that??</a:t>
            </a:r>
            <a:endParaRPr sz="2400">
              <a:latin typeface="Calibri"/>
              <a:cs typeface="Calibri"/>
            </a:endParaRPr>
          </a:p>
        </p:txBody>
      </p:sp>
    </p:spTree>
    <p:extLst>
      <p:ext uri="{BB962C8B-B14F-4D97-AF65-F5344CB8AC3E}">
        <p14:creationId xmlns:p14="http://schemas.microsoft.com/office/powerpoint/2010/main" val="151483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976" y="1662683"/>
            <a:ext cx="3784091" cy="66446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03656" y="300685"/>
            <a:ext cx="2110740" cy="697230"/>
          </a:xfrm>
          <a:prstGeom prst="rect">
            <a:avLst/>
          </a:prstGeom>
        </p:spPr>
        <p:txBody>
          <a:bodyPr vert="horz" wrap="square" lIns="0" tIns="13335" rIns="0" bIns="0" rtlCol="0">
            <a:spAutoFit/>
          </a:bodyPr>
          <a:lstStyle/>
          <a:p>
            <a:pPr marL="12700">
              <a:lnSpc>
                <a:spcPct val="100000"/>
              </a:lnSpc>
              <a:spcBef>
                <a:spcPts val="105"/>
              </a:spcBef>
            </a:pPr>
            <a:r>
              <a:rPr spc="-5" dirty="0"/>
              <a:t>Baselines</a:t>
            </a:r>
          </a:p>
        </p:txBody>
      </p:sp>
      <p:sp>
        <p:nvSpPr>
          <p:cNvPr id="4" name="object 4"/>
          <p:cNvSpPr/>
          <p:nvPr/>
        </p:nvSpPr>
        <p:spPr>
          <a:xfrm>
            <a:off x="7583423" y="1735835"/>
            <a:ext cx="3657600" cy="17175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183496" y="2442591"/>
            <a:ext cx="228600" cy="12204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9180321" y="2439416"/>
            <a:ext cx="234950" cy="12839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9471025" y="2709036"/>
            <a:ext cx="187198" cy="18719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9471025" y="2709036"/>
            <a:ext cx="187325" cy="187325"/>
          </a:xfrm>
          <a:custGeom>
            <a:avLst/>
            <a:gdLst/>
            <a:ahLst/>
            <a:cxnLst/>
            <a:rect l="l" t="t" r="r" b="b"/>
            <a:pathLst>
              <a:path w="187325" h="187325">
                <a:moveTo>
                  <a:pt x="0" y="28828"/>
                </a:moveTo>
                <a:lnTo>
                  <a:pt x="28828" y="0"/>
                </a:lnTo>
                <a:lnTo>
                  <a:pt x="93599" y="64770"/>
                </a:lnTo>
                <a:lnTo>
                  <a:pt x="158369" y="0"/>
                </a:lnTo>
                <a:lnTo>
                  <a:pt x="187198" y="28828"/>
                </a:lnTo>
                <a:lnTo>
                  <a:pt x="122427" y="93599"/>
                </a:lnTo>
                <a:lnTo>
                  <a:pt x="187198" y="158368"/>
                </a:lnTo>
                <a:lnTo>
                  <a:pt x="158369" y="187198"/>
                </a:lnTo>
                <a:lnTo>
                  <a:pt x="93599" y="122427"/>
                </a:lnTo>
                <a:lnTo>
                  <a:pt x="28828" y="187198"/>
                </a:lnTo>
                <a:lnTo>
                  <a:pt x="0" y="158368"/>
                </a:lnTo>
                <a:lnTo>
                  <a:pt x="64770" y="93599"/>
                </a:lnTo>
                <a:lnTo>
                  <a:pt x="0" y="28828"/>
                </a:lnTo>
                <a:close/>
              </a:path>
            </a:pathLst>
          </a:custGeom>
          <a:ln w="6096">
            <a:solidFill>
              <a:srgbClr val="EC7C30"/>
            </a:solidFill>
          </a:ln>
        </p:spPr>
        <p:txBody>
          <a:bodyPr wrap="square" lIns="0" tIns="0" rIns="0" bIns="0" rtlCol="0"/>
          <a:lstStyle/>
          <a:p>
            <a:endParaRPr/>
          </a:p>
        </p:txBody>
      </p:sp>
      <p:sp>
        <p:nvSpPr>
          <p:cNvPr id="9" name="object 9"/>
          <p:cNvSpPr/>
          <p:nvPr/>
        </p:nvSpPr>
        <p:spPr>
          <a:xfrm>
            <a:off x="9335896" y="2594991"/>
            <a:ext cx="228600" cy="122047"/>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9335896" y="2594991"/>
            <a:ext cx="228600" cy="122555"/>
          </a:xfrm>
          <a:custGeom>
            <a:avLst/>
            <a:gdLst/>
            <a:ahLst/>
            <a:cxnLst/>
            <a:rect l="l" t="t" r="r" b="b"/>
            <a:pathLst>
              <a:path w="228600" h="122555">
                <a:moveTo>
                  <a:pt x="79248" y="122047"/>
                </a:moveTo>
                <a:lnTo>
                  <a:pt x="0" y="25019"/>
                </a:lnTo>
                <a:lnTo>
                  <a:pt x="49529" y="19558"/>
                </a:lnTo>
                <a:lnTo>
                  <a:pt x="85217" y="63246"/>
                </a:lnTo>
                <a:lnTo>
                  <a:pt x="152400" y="8255"/>
                </a:lnTo>
                <a:lnTo>
                  <a:pt x="228600" y="0"/>
                </a:lnTo>
                <a:lnTo>
                  <a:pt x="79248" y="122047"/>
                </a:lnTo>
                <a:close/>
              </a:path>
            </a:pathLst>
          </a:custGeom>
          <a:ln w="6350">
            <a:solidFill>
              <a:srgbClr val="FFC000"/>
            </a:solidFill>
          </a:ln>
        </p:spPr>
        <p:txBody>
          <a:bodyPr wrap="square" lIns="0" tIns="0" rIns="0" bIns="0" rtlCol="0"/>
          <a:lstStyle/>
          <a:p>
            <a:endParaRPr/>
          </a:p>
        </p:txBody>
      </p:sp>
      <p:sp>
        <p:nvSpPr>
          <p:cNvPr id="12" name="object 12"/>
          <p:cNvSpPr/>
          <p:nvPr/>
        </p:nvSpPr>
        <p:spPr>
          <a:xfrm>
            <a:off x="569976" y="2522220"/>
            <a:ext cx="1450848" cy="664463"/>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2701544" y="2636901"/>
            <a:ext cx="41789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but… </a:t>
            </a:r>
            <a:r>
              <a:rPr sz="2400" spc="-15" dirty="0">
                <a:latin typeface="Calibri"/>
                <a:cs typeface="Calibri"/>
              </a:rPr>
              <a:t>are we </a:t>
            </a:r>
            <a:r>
              <a:rPr sz="2400" i="1" spc="-5" dirty="0">
                <a:latin typeface="Calibri"/>
                <a:cs typeface="Calibri"/>
              </a:rPr>
              <a:t>allowed </a:t>
            </a:r>
            <a:r>
              <a:rPr sz="2400" spc="-15" dirty="0">
                <a:latin typeface="Calibri"/>
                <a:cs typeface="Calibri"/>
              </a:rPr>
              <a:t>to </a:t>
            </a:r>
            <a:r>
              <a:rPr sz="2400" spc="-5" dirty="0">
                <a:latin typeface="Calibri"/>
                <a:cs typeface="Calibri"/>
              </a:rPr>
              <a:t>do</a:t>
            </a:r>
            <a:r>
              <a:rPr sz="2400" spc="-35" dirty="0">
                <a:latin typeface="Calibri"/>
                <a:cs typeface="Calibri"/>
              </a:rPr>
              <a:t> </a:t>
            </a:r>
            <a:r>
              <a:rPr sz="2400" spc="-5" dirty="0">
                <a:latin typeface="Calibri"/>
                <a:cs typeface="Calibri"/>
              </a:rPr>
              <a:t>that??</a:t>
            </a:r>
            <a:endParaRPr sz="2400">
              <a:latin typeface="Calibri"/>
              <a:cs typeface="Calibri"/>
            </a:endParaRPr>
          </a:p>
        </p:txBody>
      </p:sp>
      <p:sp>
        <p:nvSpPr>
          <p:cNvPr id="14" name="object 14"/>
          <p:cNvSpPr/>
          <p:nvPr/>
        </p:nvSpPr>
        <p:spPr>
          <a:xfrm>
            <a:off x="569976" y="3989832"/>
            <a:ext cx="1569720" cy="228600"/>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2250948" y="3851147"/>
            <a:ext cx="2604516" cy="505968"/>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4966715" y="3851147"/>
            <a:ext cx="1697736" cy="505968"/>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6775704" y="3851147"/>
            <a:ext cx="1696211" cy="505968"/>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8583168" y="4006596"/>
            <a:ext cx="717803" cy="195071"/>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9416816" y="4006596"/>
            <a:ext cx="330687" cy="156971"/>
          </a:xfrm>
          <a:prstGeom prst="rect">
            <a:avLst/>
          </a:prstGeom>
          <a:blipFill>
            <a:blip r:embed="rId14" cstate="print"/>
            <a:stretch>
              <a:fillRect/>
            </a:stretch>
          </a:blipFill>
        </p:spPr>
        <p:txBody>
          <a:bodyPr wrap="square" lIns="0" tIns="0" rIns="0" bIns="0" rtlCol="0"/>
          <a:lstStyle/>
          <a:p>
            <a:endParaRPr/>
          </a:p>
        </p:txBody>
      </p:sp>
      <p:sp>
        <p:nvSpPr>
          <p:cNvPr id="20" name="object 20"/>
          <p:cNvSpPr txBox="1"/>
          <p:nvPr/>
        </p:nvSpPr>
        <p:spPr>
          <a:xfrm>
            <a:off x="648106" y="4831460"/>
            <a:ext cx="7457440" cy="106299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subtracting </a:t>
            </a:r>
            <a:r>
              <a:rPr sz="2400" dirty="0">
                <a:latin typeface="Calibri"/>
                <a:cs typeface="Calibri"/>
              </a:rPr>
              <a:t>a </a:t>
            </a:r>
            <a:r>
              <a:rPr sz="2400" spc="-5" dirty="0">
                <a:latin typeface="Calibri"/>
                <a:cs typeface="Calibri"/>
              </a:rPr>
              <a:t>baseline </a:t>
            </a:r>
            <a:r>
              <a:rPr sz="2400" dirty="0">
                <a:latin typeface="Calibri"/>
                <a:cs typeface="Calibri"/>
              </a:rPr>
              <a:t>is </a:t>
            </a:r>
            <a:r>
              <a:rPr sz="2400" i="1" spc="-5" dirty="0">
                <a:latin typeface="Calibri"/>
                <a:cs typeface="Calibri"/>
              </a:rPr>
              <a:t>unbiased </a:t>
            </a:r>
            <a:r>
              <a:rPr sz="2400" dirty="0">
                <a:latin typeface="Calibri"/>
                <a:cs typeface="Calibri"/>
              </a:rPr>
              <a:t>in</a:t>
            </a:r>
            <a:r>
              <a:rPr sz="2400" spc="-10" dirty="0">
                <a:latin typeface="Calibri"/>
                <a:cs typeface="Calibri"/>
              </a:rPr>
              <a:t> expectation!</a:t>
            </a:r>
            <a:endParaRPr sz="2400">
              <a:latin typeface="Calibri"/>
              <a:cs typeface="Calibri"/>
            </a:endParaRPr>
          </a:p>
          <a:p>
            <a:pPr>
              <a:lnSpc>
                <a:spcPct val="100000"/>
              </a:lnSpc>
              <a:spcBef>
                <a:spcPts val="25"/>
              </a:spcBef>
            </a:pPr>
            <a:endParaRPr sz="1950">
              <a:latin typeface="Calibri"/>
              <a:cs typeface="Calibri"/>
            </a:endParaRPr>
          </a:p>
          <a:p>
            <a:pPr marL="12700">
              <a:lnSpc>
                <a:spcPct val="100000"/>
              </a:lnSpc>
              <a:spcBef>
                <a:spcPts val="5"/>
              </a:spcBef>
            </a:pPr>
            <a:r>
              <a:rPr sz="2400" spc="-20" dirty="0">
                <a:latin typeface="Calibri"/>
                <a:cs typeface="Calibri"/>
              </a:rPr>
              <a:t>average reward </a:t>
            </a:r>
            <a:r>
              <a:rPr sz="2400" dirty="0">
                <a:latin typeface="Calibri"/>
                <a:cs typeface="Calibri"/>
              </a:rPr>
              <a:t>is </a:t>
            </a:r>
            <a:r>
              <a:rPr sz="2400" i="1" spc="-5" dirty="0">
                <a:latin typeface="Calibri"/>
                <a:cs typeface="Calibri"/>
              </a:rPr>
              <a:t>not </a:t>
            </a:r>
            <a:r>
              <a:rPr sz="2400" dirty="0">
                <a:latin typeface="Calibri"/>
                <a:cs typeface="Calibri"/>
              </a:rPr>
              <a:t>the </a:t>
            </a:r>
            <a:r>
              <a:rPr sz="2400" spc="-10" dirty="0">
                <a:latin typeface="Calibri"/>
                <a:cs typeface="Calibri"/>
              </a:rPr>
              <a:t>best </a:t>
            </a:r>
            <a:r>
              <a:rPr sz="2400" spc="-5" dirty="0">
                <a:latin typeface="Calibri"/>
                <a:cs typeface="Calibri"/>
              </a:rPr>
              <a:t>baseline, but </a:t>
            </a:r>
            <a:r>
              <a:rPr sz="2400" spc="-20" dirty="0">
                <a:latin typeface="Calibri"/>
                <a:cs typeface="Calibri"/>
              </a:rPr>
              <a:t>it’s </a:t>
            </a:r>
            <a:r>
              <a:rPr sz="2400" spc="-15" dirty="0">
                <a:latin typeface="Calibri"/>
                <a:cs typeface="Calibri"/>
              </a:rPr>
              <a:t>pretty </a:t>
            </a:r>
            <a:r>
              <a:rPr sz="2400" spc="-10" dirty="0">
                <a:latin typeface="Calibri"/>
                <a:cs typeface="Calibri"/>
              </a:rPr>
              <a:t>good!</a:t>
            </a:r>
            <a:endParaRPr sz="2400">
              <a:latin typeface="Calibri"/>
              <a:cs typeface="Calibri"/>
            </a:endParaRPr>
          </a:p>
        </p:txBody>
      </p:sp>
      <p:sp>
        <p:nvSpPr>
          <p:cNvPr id="21" name="object 21"/>
          <p:cNvSpPr/>
          <p:nvPr/>
        </p:nvSpPr>
        <p:spPr>
          <a:xfrm>
            <a:off x="7295388" y="195071"/>
            <a:ext cx="4005071" cy="1086612"/>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7295388" y="195071"/>
            <a:ext cx="4005579" cy="1087120"/>
          </a:xfrm>
          <a:custGeom>
            <a:avLst/>
            <a:gdLst/>
            <a:ahLst/>
            <a:cxnLst/>
            <a:rect l="l" t="t" r="r" b="b"/>
            <a:pathLst>
              <a:path w="4005579" h="1087120">
                <a:moveTo>
                  <a:pt x="0" y="99313"/>
                </a:moveTo>
                <a:lnTo>
                  <a:pt x="7802" y="60650"/>
                </a:lnTo>
                <a:lnTo>
                  <a:pt x="29082" y="29082"/>
                </a:lnTo>
                <a:lnTo>
                  <a:pt x="60650" y="7802"/>
                </a:lnTo>
                <a:lnTo>
                  <a:pt x="99313" y="0"/>
                </a:lnTo>
                <a:lnTo>
                  <a:pt x="3905757" y="0"/>
                </a:lnTo>
                <a:lnTo>
                  <a:pt x="3944421" y="7802"/>
                </a:lnTo>
                <a:lnTo>
                  <a:pt x="3975988" y="29082"/>
                </a:lnTo>
                <a:lnTo>
                  <a:pt x="3997269" y="60650"/>
                </a:lnTo>
                <a:lnTo>
                  <a:pt x="4005071" y="99313"/>
                </a:lnTo>
                <a:lnTo>
                  <a:pt x="4005071" y="987298"/>
                </a:lnTo>
                <a:lnTo>
                  <a:pt x="3997269" y="1025961"/>
                </a:lnTo>
                <a:lnTo>
                  <a:pt x="3975988" y="1057528"/>
                </a:lnTo>
                <a:lnTo>
                  <a:pt x="3944421" y="1078809"/>
                </a:lnTo>
                <a:lnTo>
                  <a:pt x="3905757" y="1086612"/>
                </a:lnTo>
                <a:lnTo>
                  <a:pt x="99313" y="1086612"/>
                </a:lnTo>
                <a:lnTo>
                  <a:pt x="60650" y="1078809"/>
                </a:lnTo>
                <a:lnTo>
                  <a:pt x="29082" y="1057528"/>
                </a:lnTo>
                <a:lnTo>
                  <a:pt x="7802" y="1025961"/>
                </a:lnTo>
                <a:lnTo>
                  <a:pt x="0" y="987298"/>
                </a:lnTo>
                <a:lnTo>
                  <a:pt x="0" y="99313"/>
                </a:lnTo>
                <a:close/>
              </a:path>
            </a:pathLst>
          </a:custGeom>
          <a:ln w="6096">
            <a:solidFill>
              <a:srgbClr val="4AACC5"/>
            </a:solidFill>
          </a:ln>
        </p:spPr>
        <p:txBody>
          <a:bodyPr wrap="square" lIns="0" tIns="0" rIns="0" bIns="0" rtlCol="0"/>
          <a:lstStyle/>
          <a:p>
            <a:endParaRPr/>
          </a:p>
        </p:txBody>
      </p:sp>
      <p:sp>
        <p:nvSpPr>
          <p:cNvPr id="23" name="object 23"/>
          <p:cNvSpPr txBox="1"/>
          <p:nvPr/>
        </p:nvSpPr>
        <p:spPr>
          <a:xfrm>
            <a:off x="7490206" y="269875"/>
            <a:ext cx="199326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 </a:t>
            </a:r>
            <a:r>
              <a:rPr sz="1800" spc="-5" dirty="0">
                <a:latin typeface="Calibri"/>
                <a:cs typeface="Calibri"/>
              </a:rPr>
              <a:t>convenient</a:t>
            </a:r>
            <a:r>
              <a:rPr sz="1800" spc="-40" dirty="0">
                <a:latin typeface="Calibri"/>
                <a:cs typeface="Calibri"/>
              </a:rPr>
              <a:t> </a:t>
            </a:r>
            <a:r>
              <a:rPr sz="1800" spc="-5" dirty="0">
                <a:latin typeface="Calibri"/>
                <a:cs typeface="Calibri"/>
              </a:rPr>
              <a:t>identity</a:t>
            </a:r>
            <a:endParaRPr sz="1800">
              <a:latin typeface="Calibri"/>
              <a:cs typeface="Calibri"/>
            </a:endParaRPr>
          </a:p>
        </p:txBody>
      </p:sp>
      <p:sp>
        <p:nvSpPr>
          <p:cNvPr id="24" name="object 24"/>
          <p:cNvSpPr/>
          <p:nvPr/>
        </p:nvSpPr>
        <p:spPr>
          <a:xfrm>
            <a:off x="7542276" y="789431"/>
            <a:ext cx="1894331" cy="252984"/>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9578340" y="789431"/>
            <a:ext cx="1150620" cy="252984"/>
          </a:xfrm>
          <a:prstGeom prst="rect">
            <a:avLst/>
          </a:prstGeom>
          <a:blipFill>
            <a:blip r:embed="rId1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65838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169410" cy="697230"/>
          </a:xfrm>
          <a:prstGeom prst="rect">
            <a:avLst/>
          </a:prstGeom>
        </p:spPr>
        <p:txBody>
          <a:bodyPr vert="horz" wrap="square" lIns="0" tIns="13335" rIns="0" bIns="0" rtlCol="0">
            <a:spAutoFit/>
          </a:bodyPr>
          <a:lstStyle/>
          <a:p>
            <a:pPr marL="12700">
              <a:lnSpc>
                <a:spcPct val="100000"/>
              </a:lnSpc>
              <a:spcBef>
                <a:spcPts val="105"/>
              </a:spcBef>
            </a:pPr>
            <a:r>
              <a:rPr spc="-10" dirty="0"/>
              <a:t>Analyzing</a:t>
            </a:r>
            <a:r>
              <a:rPr spc="-25" dirty="0"/>
              <a:t> </a:t>
            </a:r>
            <a:r>
              <a:rPr spc="-10" dirty="0"/>
              <a:t>variance</a:t>
            </a:r>
          </a:p>
        </p:txBody>
      </p:sp>
      <p:sp>
        <p:nvSpPr>
          <p:cNvPr id="3" name="object 3"/>
          <p:cNvSpPr/>
          <p:nvPr/>
        </p:nvSpPr>
        <p:spPr>
          <a:xfrm>
            <a:off x="455676" y="1382267"/>
            <a:ext cx="3445764" cy="1737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5676" y="1908048"/>
            <a:ext cx="2395728" cy="2727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55676" y="2503932"/>
            <a:ext cx="4617720" cy="27889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5676" y="3104388"/>
            <a:ext cx="8453628" cy="31242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169410" cy="697230"/>
          </a:xfrm>
          <a:prstGeom prst="rect">
            <a:avLst/>
          </a:prstGeom>
        </p:spPr>
        <p:txBody>
          <a:bodyPr vert="horz" wrap="square" lIns="0" tIns="13335" rIns="0" bIns="0" rtlCol="0">
            <a:spAutoFit/>
          </a:bodyPr>
          <a:lstStyle/>
          <a:p>
            <a:pPr marL="12700">
              <a:lnSpc>
                <a:spcPct val="100000"/>
              </a:lnSpc>
              <a:spcBef>
                <a:spcPts val="105"/>
              </a:spcBef>
            </a:pPr>
            <a:r>
              <a:rPr spc="-10" dirty="0"/>
              <a:t>Analyzing</a:t>
            </a:r>
            <a:r>
              <a:rPr spc="-25" dirty="0"/>
              <a:t> </a:t>
            </a:r>
            <a:r>
              <a:rPr spc="-10" dirty="0"/>
              <a:t>variance</a:t>
            </a:r>
          </a:p>
        </p:txBody>
      </p:sp>
      <p:sp>
        <p:nvSpPr>
          <p:cNvPr id="3" name="object 3"/>
          <p:cNvSpPr/>
          <p:nvPr/>
        </p:nvSpPr>
        <p:spPr>
          <a:xfrm>
            <a:off x="455676" y="1382267"/>
            <a:ext cx="3445764" cy="1737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5676" y="1908048"/>
            <a:ext cx="2395728" cy="2727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55676" y="2503932"/>
            <a:ext cx="4617720" cy="27889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5676" y="3104388"/>
            <a:ext cx="8453628" cy="31242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332982" y="3522979"/>
            <a:ext cx="2430780" cy="135890"/>
          </a:xfrm>
          <a:custGeom>
            <a:avLst/>
            <a:gdLst/>
            <a:ahLst/>
            <a:cxnLst/>
            <a:rect l="l" t="t" r="r" b="b"/>
            <a:pathLst>
              <a:path w="2430779" h="135889">
                <a:moveTo>
                  <a:pt x="2430779" y="0"/>
                </a:moveTo>
                <a:lnTo>
                  <a:pt x="2429889" y="26328"/>
                </a:lnTo>
                <a:lnTo>
                  <a:pt x="2427462" y="47847"/>
                </a:lnTo>
                <a:lnTo>
                  <a:pt x="2423868" y="62364"/>
                </a:lnTo>
                <a:lnTo>
                  <a:pt x="2419476" y="67691"/>
                </a:lnTo>
                <a:lnTo>
                  <a:pt x="1226692" y="67691"/>
                </a:lnTo>
                <a:lnTo>
                  <a:pt x="1222301" y="73017"/>
                </a:lnTo>
                <a:lnTo>
                  <a:pt x="1218707" y="87534"/>
                </a:lnTo>
                <a:lnTo>
                  <a:pt x="1216280" y="109053"/>
                </a:lnTo>
                <a:lnTo>
                  <a:pt x="1215389" y="135382"/>
                </a:lnTo>
                <a:lnTo>
                  <a:pt x="1214499" y="109053"/>
                </a:lnTo>
                <a:lnTo>
                  <a:pt x="1212072" y="87534"/>
                </a:lnTo>
                <a:lnTo>
                  <a:pt x="1208478" y="73017"/>
                </a:lnTo>
                <a:lnTo>
                  <a:pt x="1204087" y="67691"/>
                </a:lnTo>
                <a:lnTo>
                  <a:pt x="11302" y="67691"/>
                </a:lnTo>
                <a:lnTo>
                  <a:pt x="6911" y="62364"/>
                </a:lnTo>
                <a:lnTo>
                  <a:pt x="3317" y="47847"/>
                </a:lnTo>
                <a:lnTo>
                  <a:pt x="890" y="26328"/>
                </a:lnTo>
                <a:lnTo>
                  <a:pt x="0" y="0"/>
                </a:lnTo>
              </a:path>
            </a:pathLst>
          </a:custGeom>
          <a:ln w="19812">
            <a:solidFill>
              <a:srgbClr val="000000"/>
            </a:solidFill>
          </a:ln>
        </p:spPr>
        <p:txBody>
          <a:bodyPr wrap="square" lIns="0" tIns="0" rIns="0" bIns="0" rtlCol="0"/>
          <a:lstStyle/>
          <a:p>
            <a:endParaRPr/>
          </a:p>
        </p:txBody>
      </p:sp>
      <p:sp>
        <p:nvSpPr>
          <p:cNvPr id="8" name="object 8"/>
          <p:cNvSpPr/>
          <p:nvPr/>
        </p:nvSpPr>
        <p:spPr>
          <a:xfrm>
            <a:off x="5295900" y="3855720"/>
            <a:ext cx="4503420" cy="27889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420867" y="4236720"/>
            <a:ext cx="4253484" cy="252983"/>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44418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169410" cy="697230"/>
          </a:xfrm>
          <a:prstGeom prst="rect">
            <a:avLst/>
          </a:prstGeom>
        </p:spPr>
        <p:txBody>
          <a:bodyPr vert="horz" wrap="square" lIns="0" tIns="13335" rIns="0" bIns="0" rtlCol="0">
            <a:spAutoFit/>
          </a:bodyPr>
          <a:lstStyle/>
          <a:p>
            <a:pPr marL="12700">
              <a:lnSpc>
                <a:spcPct val="100000"/>
              </a:lnSpc>
              <a:spcBef>
                <a:spcPts val="105"/>
              </a:spcBef>
            </a:pPr>
            <a:r>
              <a:rPr spc="-10" dirty="0"/>
              <a:t>Analyzing</a:t>
            </a:r>
            <a:r>
              <a:rPr spc="-25" dirty="0"/>
              <a:t> </a:t>
            </a:r>
            <a:r>
              <a:rPr spc="-10" dirty="0"/>
              <a:t>variance</a:t>
            </a:r>
          </a:p>
        </p:txBody>
      </p:sp>
      <p:sp>
        <p:nvSpPr>
          <p:cNvPr id="3" name="object 3"/>
          <p:cNvSpPr/>
          <p:nvPr/>
        </p:nvSpPr>
        <p:spPr>
          <a:xfrm>
            <a:off x="455676" y="1382267"/>
            <a:ext cx="3445764" cy="1737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5676" y="1908048"/>
            <a:ext cx="2395728" cy="2727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55676" y="2503932"/>
            <a:ext cx="4617720" cy="27889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5676" y="3104388"/>
            <a:ext cx="8453628" cy="31242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332982" y="3522979"/>
            <a:ext cx="2430780" cy="135890"/>
          </a:xfrm>
          <a:custGeom>
            <a:avLst/>
            <a:gdLst/>
            <a:ahLst/>
            <a:cxnLst/>
            <a:rect l="l" t="t" r="r" b="b"/>
            <a:pathLst>
              <a:path w="2430779" h="135889">
                <a:moveTo>
                  <a:pt x="2430779" y="0"/>
                </a:moveTo>
                <a:lnTo>
                  <a:pt x="2429889" y="26328"/>
                </a:lnTo>
                <a:lnTo>
                  <a:pt x="2427462" y="47847"/>
                </a:lnTo>
                <a:lnTo>
                  <a:pt x="2423868" y="62364"/>
                </a:lnTo>
                <a:lnTo>
                  <a:pt x="2419476" y="67691"/>
                </a:lnTo>
                <a:lnTo>
                  <a:pt x="1226692" y="67691"/>
                </a:lnTo>
                <a:lnTo>
                  <a:pt x="1222301" y="73017"/>
                </a:lnTo>
                <a:lnTo>
                  <a:pt x="1218707" y="87534"/>
                </a:lnTo>
                <a:lnTo>
                  <a:pt x="1216280" y="109053"/>
                </a:lnTo>
                <a:lnTo>
                  <a:pt x="1215389" y="135382"/>
                </a:lnTo>
                <a:lnTo>
                  <a:pt x="1214499" y="109053"/>
                </a:lnTo>
                <a:lnTo>
                  <a:pt x="1212072" y="87534"/>
                </a:lnTo>
                <a:lnTo>
                  <a:pt x="1208478" y="73017"/>
                </a:lnTo>
                <a:lnTo>
                  <a:pt x="1204087" y="67691"/>
                </a:lnTo>
                <a:lnTo>
                  <a:pt x="11302" y="67691"/>
                </a:lnTo>
                <a:lnTo>
                  <a:pt x="6911" y="62364"/>
                </a:lnTo>
                <a:lnTo>
                  <a:pt x="3317" y="47847"/>
                </a:lnTo>
                <a:lnTo>
                  <a:pt x="890" y="26328"/>
                </a:lnTo>
                <a:lnTo>
                  <a:pt x="0" y="0"/>
                </a:lnTo>
              </a:path>
            </a:pathLst>
          </a:custGeom>
          <a:ln w="19812">
            <a:solidFill>
              <a:srgbClr val="000000"/>
            </a:solidFill>
          </a:ln>
        </p:spPr>
        <p:txBody>
          <a:bodyPr wrap="square" lIns="0" tIns="0" rIns="0" bIns="0" rtlCol="0"/>
          <a:lstStyle/>
          <a:p>
            <a:endParaRPr/>
          </a:p>
        </p:txBody>
      </p:sp>
      <p:sp>
        <p:nvSpPr>
          <p:cNvPr id="8" name="object 8"/>
          <p:cNvSpPr/>
          <p:nvPr/>
        </p:nvSpPr>
        <p:spPr>
          <a:xfrm>
            <a:off x="5295900" y="3855720"/>
            <a:ext cx="4503420" cy="27889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420867" y="4236720"/>
            <a:ext cx="4253484" cy="252983"/>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455676" y="4750308"/>
            <a:ext cx="3272028" cy="52273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855720" y="4733544"/>
            <a:ext cx="5660135" cy="522731"/>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4600194" y="4839461"/>
            <a:ext cx="1382395" cy="351155"/>
          </a:xfrm>
          <a:custGeom>
            <a:avLst/>
            <a:gdLst/>
            <a:ahLst/>
            <a:cxnLst/>
            <a:rect l="l" t="t" r="r" b="b"/>
            <a:pathLst>
              <a:path w="1382395" h="351154">
                <a:moveTo>
                  <a:pt x="0" y="351027"/>
                </a:moveTo>
                <a:lnTo>
                  <a:pt x="1382014" y="0"/>
                </a:lnTo>
              </a:path>
            </a:pathLst>
          </a:custGeom>
          <a:ln w="38100">
            <a:solidFill>
              <a:srgbClr val="FF0000"/>
            </a:solidFill>
          </a:ln>
        </p:spPr>
        <p:txBody>
          <a:bodyPr wrap="square" lIns="0" tIns="0" rIns="0" bIns="0" rtlCol="0"/>
          <a:lstStyle/>
          <a:p>
            <a:endParaRPr/>
          </a:p>
        </p:txBody>
      </p:sp>
      <p:sp>
        <p:nvSpPr>
          <p:cNvPr id="13" name="object 13"/>
          <p:cNvSpPr/>
          <p:nvPr/>
        </p:nvSpPr>
        <p:spPr>
          <a:xfrm>
            <a:off x="3855720" y="5452871"/>
            <a:ext cx="3877055" cy="284988"/>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563880" y="5989320"/>
            <a:ext cx="1845564" cy="61722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2644901" y="6264402"/>
            <a:ext cx="1516380" cy="76200"/>
          </a:xfrm>
          <a:custGeom>
            <a:avLst/>
            <a:gdLst/>
            <a:ahLst/>
            <a:cxnLst/>
            <a:rect l="l" t="t" r="r" b="b"/>
            <a:pathLst>
              <a:path w="1516379" h="76200">
                <a:moveTo>
                  <a:pt x="76200" y="0"/>
                </a:moveTo>
                <a:lnTo>
                  <a:pt x="0" y="38100"/>
                </a:lnTo>
                <a:lnTo>
                  <a:pt x="76200" y="76200"/>
                </a:lnTo>
                <a:lnTo>
                  <a:pt x="76200" y="48006"/>
                </a:lnTo>
                <a:lnTo>
                  <a:pt x="63500" y="48006"/>
                </a:lnTo>
                <a:lnTo>
                  <a:pt x="63500" y="28194"/>
                </a:lnTo>
                <a:lnTo>
                  <a:pt x="76200" y="28194"/>
                </a:lnTo>
                <a:lnTo>
                  <a:pt x="76200" y="0"/>
                </a:lnTo>
                <a:close/>
              </a:path>
              <a:path w="1516379" h="76200">
                <a:moveTo>
                  <a:pt x="76200" y="28194"/>
                </a:moveTo>
                <a:lnTo>
                  <a:pt x="63500" y="28194"/>
                </a:lnTo>
                <a:lnTo>
                  <a:pt x="63500" y="48006"/>
                </a:lnTo>
                <a:lnTo>
                  <a:pt x="76200" y="48006"/>
                </a:lnTo>
                <a:lnTo>
                  <a:pt x="76200" y="28194"/>
                </a:lnTo>
                <a:close/>
              </a:path>
              <a:path w="1516379" h="76200">
                <a:moveTo>
                  <a:pt x="1516380" y="28194"/>
                </a:moveTo>
                <a:lnTo>
                  <a:pt x="76200" y="28194"/>
                </a:lnTo>
                <a:lnTo>
                  <a:pt x="76200" y="48006"/>
                </a:lnTo>
                <a:lnTo>
                  <a:pt x="1516380" y="48006"/>
                </a:lnTo>
                <a:lnTo>
                  <a:pt x="1516380" y="28194"/>
                </a:lnTo>
                <a:close/>
              </a:path>
            </a:pathLst>
          </a:custGeom>
          <a:solidFill>
            <a:srgbClr val="000000"/>
          </a:solidFill>
        </p:spPr>
        <p:txBody>
          <a:bodyPr wrap="square" lIns="0" tIns="0" rIns="0" bIns="0" rtlCol="0"/>
          <a:lstStyle/>
          <a:p>
            <a:endParaRPr/>
          </a:p>
        </p:txBody>
      </p:sp>
      <p:sp>
        <p:nvSpPr>
          <p:cNvPr id="16" name="object 16"/>
          <p:cNvSpPr txBox="1"/>
          <p:nvPr/>
        </p:nvSpPr>
        <p:spPr>
          <a:xfrm>
            <a:off x="4440173" y="5905296"/>
            <a:ext cx="522795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This </a:t>
            </a:r>
            <a:r>
              <a:rPr sz="2400" dirty="0">
                <a:latin typeface="Calibri"/>
                <a:cs typeface="Calibri"/>
              </a:rPr>
              <a:t>is </a:t>
            </a:r>
            <a:r>
              <a:rPr sz="2400" spc="-10" dirty="0">
                <a:latin typeface="Calibri"/>
                <a:cs typeface="Calibri"/>
              </a:rPr>
              <a:t>just expected </a:t>
            </a:r>
            <a:r>
              <a:rPr sz="2400" spc="-20" dirty="0">
                <a:latin typeface="Calibri"/>
                <a:cs typeface="Calibri"/>
              </a:rPr>
              <a:t>reward, </a:t>
            </a:r>
            <a:r>
              <a:rPr sz="2400" spc="-5" dirty="0">
                <a:latin typeface="Calibri"/>
                <a:cs typeface="Calibri"/>
              </a:rPr>
              <a:t>but </a:t>
            </a:r>
            <a:r>
              <a:rPr sz="2400" spc="-10" dirty="0">
                <a:latin typeface="Calibri"/>
                <a:cs typeface="Calibri"/>
              </a:rPr>
              <a:t>weighted  by gradient </a:t>
            </a:r>
            <a:r>
              <a:rPr sz="2400" spc="-5" dirty="0">
                <a:latin typeface="Calibri"/>
                <a:cs typeface="Calibri"/>
              </a:rPr>
              <a:t>magnitudes!</a:t>
            </a:r>
            <a:endParaRPr sz="2400">
              <a:latin typeface="Calibri"/>
              <a:cs typeface="Calibri"/>
            </a:endParaRPr>
          </a:p>
        </p:txBody>
      </p:sp>
    </p:spTree>
    <p:extLst>
      <p:ext uri="{BB962C8B-B14F-4D97-AF65-F5344CB8AC3E}">
        <p14:creationId xmlns:p14="http://schemas.microsoft.com/office/powerpoint/2010/main" val="57600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304531" y="3345179"/>
            <a:ext cx="1416050" cy="634365"/>
          </a:xfrm>
          <a:custGeom>
            <a:avLst/>
            <a:gdLst/>
            <a:ahLst/>
            <a:cxnLst/>
            <a:rect l="l" t="t" r="r" b="b"/>
            <a:pathLst>
              <a:path w="1416050" h="634364">
                <a:moveTo>
                  <a:pt x="1310132" y="0"/>
                </a:moveTo>
                <a:lnTo>
                  <a:pt x="105664" y="0"/>
                </a:lnTo>
                <a:lnTo>
                  <a:pt x="64561" y="8312"/>
                </a:lnTo>
                <a:lnTo>
                  <a:pt x="30972" y="30972"/>
                </a:lnTo>
                <a:lnTo>
                  <a:pt x="8312" y="64561"/>
                </a:lnTo>
                <a:lnTo>
                  <a:pt x="0" y="105664"/>
                </a:lnTo>
                <a:lnTo>
                  <a:pt x="0" y="528320"/>
                </a:lnTo>
                <a:lnTo>
                  <a:pt x="8312" y="569422"/>
                </a:lnTo>
                <a:lnTo>
                  <a:pt x="30972" y="603011"/>
                </a:lnTo>
                <a:lnTo>
                  <a:pt x="64561" y="625671"/>
                </a:lnTo>
                <a:lnTo>
                  <a:pt x="105664" y="633984"/>
                </a:lnTo>
                <a:lnTo>
                  <a:pt x="1310132" y="633984"/>
                </a:lnTo>
                <a:lnTo>
                  <a:pt x="1351234" y="625671"/>
                </a:lnTo>
                <a:lnTo>
                  <a:pt x="1384823" y="603011"/>
                </a:lnTo>
                <a:lnTo>
                  <a:pt x="1407483" y="569422"/>
                </a:lnTo>
                <a:lnTo>
                  <a:pt x="1415796" y="528320"/>
                </a:lnTo>
                <a:lnTo>
                  <a:pt x="1415796" y="105664"/>
                </a:lnTo>
                <a:lnTo>
                  <a:pt x="1407483" y="64561"/>
                </a:lnTo>
                <a:lnTo>
                  <a:pt x="1384823" y="30972"/>
                </a:lnTo>
                <a:lnTo>
                  <a:pt x="1351234" y="8312"/>
                </a:lnTo>
                <a:lnTo>
                  <a:pt x="1310132" y="0"/>
                </a:lnTo>
                <a:close/>
              </a:path>
            </a:pathLst>
          </a:custGeom>
          <a:solidFill>
            <a:srgbClr val="EC7C30"/>
          </a:solidFill>
        </p:spPr>
        <p:txBody>
          <a:bodyPr wrap="square" lIns="0" tIns="0" rIns="0" bIns="0" rtlCol="0"/>
          <a:lstStyle/>
          <a:p>
            <a:endParaRPr/>
          </a:p>
        </p:txBody>
      </p:sp>
      <p:sp>
        <p:nvSpPr>
          <p:cNvPr id="3" name="object 3"/>
          <p:cNvSpPr/>
          <p:nvPr/>
        </p:nvSpPr>
        <p:spPr>
          <a:xfrm>
            <a:off x="7304531" y="3345179"/>
            <a:ext cx="1416050" cy="634365"/>
          </a:xfrm>
          <a:custGeom>
            <a:avLst/>
            <a:gdLst/>
            <a:ahLst/>
            <a:cxnLst/>
            <a:rect l="l" t="t" r="r" b="b"/>
            <a:pathLst>
              <a:path w="1416050" h="634364">
                <a:moveTo>
                  <a:pt x="0" y="105664"/>
                </a:moveTo>
                <a:lnTo>
                  <a:pt x="8312" y="64561"/>
                </a:lnTo>
                <a:lnTo>
                  <a:pt x="30972" y="30972"/>
                </a:lnTo>
                <a:lnTo>
                  <a:pt x="64561" y="8312"/>
                </a:lnTo>
                <a:lnTo>
                  <a:pt x="105664" y="0"/>
                </a:lnTo>
                <a:lnTo>
                  <a:pt x="1310132" y="0"/>
                </a:lnTo>
                <a:lnTo>
                  <a:pt x="1351234" y="8312"/>
                </a:lnTo>
                <a:lnTo>
                  <a:pt x="1384823" y="30972"/>
                </a:lnTo>
                <a:lnTo>
                  <a:pt x="1407483" y="64561"/>
                </a:lnTo>
                <a:lnTo>
                  <a:pt x="1415796" y="105664"/>
                </a:lnTo>
                <a:lnTo>
                  <a:pt x="1415796" y="528320"/>
                </a:lnTo>
                <a:lnTo>
                  <a:pt x="1407483" y="569422"/>
                </a:lnTo>
                <a:lnTo>
                  <a:pt x="1384823" y="603011"/>
                </a:lnTo>
                <a:lnTo>
                  <a:pt x="1351234" y="625671"/>
                </a:lnTo>
                <a:lnTo>
                  <a:pt x="1310132" y="633984"/>
                </a:lnTo>
                <a:lnTo>
                  <a:pt x="105664" y="633984"/>
                </a:lnTo>
                <a:lnTo>
                  <a:pt x="64561" y="625671"/>
                </a:lnTo>
                <a:lnTo>
                  <a:pt x="30972" y="603011"/>
                </a:lnTo>
                <a:lnTo>
                  <a:pt x="8312" y="569422"/>
                </a:lnTo>
                <a:lnTo>
                  <a:pt x="0" y="528320"/>
                </a:lnTo>
                <a:lnTo>
                  <a:pt x="0" y="105664"/>
                </a:lnTo>
                <a:close/>
              </a:path>
            </a:pathLst>
          </a:custGeom>
          <a:ln w="12192">
            <a:solidFill>
              <a:srgbClr val="AD5A20"/>
            </a:solidFill>
          </a:ln>
        </p:spPr>
        <p:txBody>
          <a:bodyPr wrap="square" lIns="0" tIns="0" rIns="0" bIns="0" rtlCol="0"/>
          <a:lstStyle/>
          <a:p>
            <a:endParaRPr/>
          </a:p>
        </p:txBody>
      </p:sp>
      <p:sp>
        <p:nvSpPr>
          <p:cNvPr id="4" name="object 4"/>
          <p:cNvSpPr txBox="1"/>
          <p:nvPr/>
        </p:nvSpPr>
        <p:spPr>
          <a:xfrm>
            <a:off x="7475601" y="3317494"/>
            <a:ext cx="1076325" cy="666750"/>
          </a:xfrm>
          <a:prstGeom prst="rect">
            <a:avLst/>
          </a:prstGeom>
        </p:spPr>
        <p:txBody>
          <a:bodyPr vert="horz" wrap="square" lIns="0" tIns="13335" rIns="0" bIns="0" rtlCol="0">
            <a:spAutoFit/>
          </a:bodyPr>
          <a:lstStyle/>
          <a:p>
            <a:pPr marL="12700" marR="5080" indent="-635" algn="ctr">
              <a:lnSpc>
                <a:spcPct val="100000"/>
              </a:lnSpc>
              <a:spcBef>
                <a:spcPts val="105"/>
              </a:spcBef>
            </a:pPr>
            <a:r>
              <a:rPr sz="1400" spc="-1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run </a:t>
            </a:r>
            <a:r>
              <a:rPr sz="1400" spc="-5" dirty="0">
                <a:solidFill>
                  <a:srgbClr val="FFFFFF"/>
                </a:solidFill>
                <a:latin typeface="Calibri"/>
                <a:cs typeface="Calibri"/>
              </a:rPr>
              <a:t>the</a:t>
            </a:r>
            <a:r>
              <a:rPr sz="1400" spc="-7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5" name="object 5"/>
          <p:cNvSpPr/>
          <p:nvPr/>
        </p:nvSpPr>
        <p:spPr>
          <a:xfrm>
            <a:off x="9934956" y="2543555"/>
            <a:ext cx="1416050" cy="589915"/>
          </a:xfrm>
          <a:custGeom>
            <a:avLst/>
            <a:gdLst/>
            <a:ahLst/>
            <a:cxnLst/>
            <a:rect l="l" t="t" r="r" b="b"/>
            <a:pathLst>
              <a:path w="1416050" h="589914">
                <a:moveTo>
                  <a:pt x="1317498" y="0"/>
                </a:moveTo>
                <a:lnTo>
                  <a:pt x="98298" y="0"/>
                </a:lnTo>
                <a:lnTo>
                  <a:pt x="60061" y="7733"/>
                </a:lnTo>
                <a:lnTo>
                  <a:pt x="28813" y="28813"/>
                </a:lnTo>
                <a:lnTo>
                  <a:pt x="7733" y="60061"/>
                </a:lnTo>
                <a:lnTo>
                  <a:pt x="0" y="98298"/>
                </a:lnTo>
                <a:lnTo>
                  <a:pt x="0" y="491490"/>
                </a:lnTo>
                <a:lnTo>
                  <a:pt x="7733" y="529726"/>
                </a:lnTo>
                <a:lnTo>
                  <a:pt x="28813" y="560974"/>
                </a:lnTo>
                <a:lnTo>
                  <a:pt x="60061" y="582054"/>
                </a:lnTo>
                <a:lnTo>
                  <a:pt x="98298" y="589788"/>
                </a:lnTo>
                <a:lnTo>
                  <a:pt x="1317498" y="589788"/>
                </a:lnTo>
                <a:lnTo>
                  <a:pt x="1355734" y="582054"/>
                </a:lnTo>
                <a:lnTo>
                  <a:pt x="1386982" y="560974"/>
                </a:lnTo>
                <a:lnTo>
                  <a:pt x="1408062" y="529726"/>
                </a:lnTo>
                <a:lnTo>
                  <a:pt x="1415796" y="491490"/>
                </a:lnTo>
                <a:lnTo>
                  <a:pt x="1415796" y="98298"/>
                </a:lnTo>
                <a:lnTo>
                  <a:pt x="1408062" y="60061"/>
                </a:lnTo>
                <a:lnTo>
                  <a:pt x="1386982" y="28813"/>
                </a:lnTo>
                <a:lnTo>
                  <a:pt x="1355734" y="7733"/>
                </a:lnTo>
                <a:lnTo>
                  <a:pt x="1317498" y="0"/>
                </a:lnTo>
                <a:close/>
              </a:path>
            </a:pathLst>
          </a:custGeom>
          <a:solidFill>
            <a:srgbClr val="6FAC46"/>
          </a:solidFill>
        </p:spPr>
        <p:txBody>
          <a:bodyPr wrap="square" lIns="0" tIns="0" rIns="0" bIns="0" rtlCol="0"/>
          <a:lstStyle/>
          <a:p>
            <a:endParaRPr/>
          </a:p>
        </p:txBody>
      </p:sp>
      <p:sp>
        <p:nvSpPr>
          <p:cNvPr id="6" name="object 6"/>
          <p:cNvSpPr/>
          <p:nvPr/>
        </p:nvSpPr>
        <p:spPr>
          <a:xfrm>
            <a:off x="9934956" y="2543555"/>
            <a:ext cx="1416050" cy="589915"/>
          </a:xfrm>
          <a:custGeom>
            <a:avLst/>
            <a:gdLst/>
            <a:ahLst/>
            <a:cxnLst/>
            <a:rect l="l" t="t" r="r" b="b"/>
            <a:pathLst>
              <a:path w="1416050" h="589914">
                <a:moveTo>
                  <a:pt x="0" y="98298"/>
                </a:moveTo>
                <a:lnTo>
                  <a:pt x="7733" y="60061"/>
                </a:lnTo>
                <a:lnTo>
                  <a:pt x="28813" y="28813"/>
                </a:lnTo>
                <a:lnTo>
                  <a:pt x="60061" y="7733"/>
                </a:lnTo>
                <a:lnTo>
                  <a:pt x="98298" y="0"/>
                </a:lnTo>
                <a:lnTo>
                  <a:pt x="1317498" y="0"/>
                </a:lnTo>
                <a:lnTo>
                  <a:pt x="1355734" y="7733"/>
                </a:lnTo>
                <a:lnTo>
                  <a:pt x="1386982" y="28813"/>
                </a:lnTo>
                <a:lnTo>
                  <a:pt x="1408062" y="60061"/>
                </a:lnTo>
                <a:lnTo>
                  <a:pt x="1415796" y="98298"/>
                </a:lnTo>
                <a:lnTo>
                  <a:pt x="1415796" y="491490"/>
                </a:lnTo>
                <a:lnTo>
                  <a:pt x="1408062" y="529726"/>
                </a:lnTo>
                <a:lnTo>
                  <a:pt x="1386982" y="560974"/>
                </a:lnTo>
                <a:lnTo>
                  <a:pt x="1355734" y="582054"/>
                </a:lnTo>
                <a:lnTo>
                  <a:pt x="1317498" y="589788"/>
                </a:lnTo>
                <a:lnTo>
                  <a:pt x="98298" y="589788"/>
                </a:lnTo>
                <a:lnTo>
                  <a:pt x="60061" y="582054"/>
                </a:lnTo>
                <a:lnTo>
                  <a:pt x="28813" y="560974"/>
                </a:lnTo>
                <a:lnTo>
                  <a:pt x="7733" y="529726"/>
                </a:lnTo>
                <a:lnTo>
                  <a:pt x="0" y="491490"/>
                </a:lnTo>
                <a:lnTo>
                  <a:pt x="0" y="98298"/>
                </a:lnTo>
                <a:close/>
              </a:path>
            </a:pathLst>
          </a:custGeom>
          <a:ln w="12192">
            <a:solidFill>
              <a:srgbClr val="507D31"/>
            </a:solidFill>
          </a:ln>
        </p:spPr>
        <p:txBody>
          <a:bodyPr wrap="square" lIns="0" tIns="0" rIns="0" bIns="0" rtlCol="0"/>
          <a:lstStyle/>
          <a:p>
            <a:endParaRPr/>
          </a:p>
        </p:txBody>
      </p:sp>
      <p:sp>
        <p:nvSpPr>
          <p:cNvPr id="7" name="object 7"/>
          <p:cNvSpPr txBox="1"/>
          <p:nvPr/>
        </p:nvSpPr>
        <p:spPr>
          <a:xfrm>
            <a:off x="10067925" y="2600706"/>
            <a:ext cx="1151255" cy="453390"/>
          </a:xfrm>
          <a:prstGeom prst="rect">
            <a:avLst/>
          </a:prstGeom>
        </p:spPr>
        <p:txBody>
          <a:bodyPr vert="horz" wrap="square" lIns="0" tIns="13335" rIns="0" bIns="0" rtlCol="0">
            <a:spAutoFit/>
          </a:bodyPr>
          <a:lstStyle/>
          <a:p>
            <a:pPr marL="12700" marR="5080" indent="77470">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 </a:t>
            </a:r>
            <a:r>
              <a:rPr sz="1400" spc="-10" dirty="0">
                <a:solidFill>
                  <a:srgbClr val="FFFFFF"/>
                </a:solidFill>
                <a:latin typeface="Calibri"/>
                <a:cs typeface="Calibri"/>
              </a:rPr>
              <a:t>to  estimate</a:t>
            </a:r>
            <a:r>
              <a:rPr sz="1400" spc="-35" dirty="0">
                <a:solidFill>
                  <a:srgbClr val="FFFFFF"/>
                </a:solidFill>
                <a:latin typeface="Calibri"/>
                <a:cs typeface="Calibri"/>
              </a:rPr>
              <a:t> </a:t>
            </a:r>
            <a:r>
              <a:rPr sz="1400" spc="-10" dirty="0">
                <a:solidFill>
                  <a:srgbClr val="FFFFFF"/>
                </a:solidFill>
                <a:latin typeface="Calibri"/>
                <a:cs typeface="Calibri"/>
              </a:rPr>
              <a:t>return</a:t>
            </a:r>
            <a:endParaRPr sz="1400">
              <a:latin typeface="Calibri"/>
              <a:cs typeface="Calibri"/>
            </a:endParaRPr>
          </a:p>
        </p:txBody>
      </p:sp>
      <p:sp>
        <p:nvSpPr>
          <p:cNvPr id="8" name="object 8"/>
          <p:cNvSpPr/>
          <p:nvPr/>
        </p:nvSpPr>
        <p:spPr>
          <a:xfrm>
            <a:off x="9934956" y="4189476"/>
            <a:ext cx="1416050" cy="591820"/>
          </a:xfrm>
          <a:custGeom>
            <a:avLst/>
            <a:gdLst/>
            <a:ahLst/>
            <a:cxnLst/>
            <a:rect l="l" t="t" r="r" b="b"/>
            <a:pathLst>
              <a:path w="1416050" h="591820">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4471C4"/>
          </a:solidFill>
        </p:spPr>
        <p:txBody>
          <a:bodyPr wrap="square" lIns="0" tIns="0" rIns="0" bIns="0" rtlCol="0"/>
          <a:lstStyle/>
          <a:p>
            <a:endParaRPr/>
          </a:p>
        </p:txBody>
      </p:sp>
      <p:sp>
        <p:nvSpPr>
          <p:cNvPr id="9" name="object 9"/>
          <p:cNvSpPr/>
          <p:nvPr/>
        </p:nvSpPr>
        <p:spPr>
          <a:xfrm>
            <a:off x="9934956" y="4189476"/>
            <a:ext cx="1416050" cy="591820"/>
          </a:xfrm>
          <a:custGeom>
            <a:avLst/>
            <a:gdLst/>
            <a:ahLst/>
            <a:cxnLst/>
            <a:rect l="l" t="t" r="r" b="b"/>
            <a:pathLst>
              <a:path w="1416050" h="591820">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2E528F"/>
            </a:solidFill>
          </a:ln>
        </p:spPr>
        <p:txBody>
          <a:bodyPr wrap="square" lIns="0" tIns="0" rIns="0" bIns="0" rtlCol="0"/>
          <a:lstStyle/>
          <a:p>
            <a:endParaRPr/>
          </a:p>
        </p:txBody>
      </p:sp>
      <p:sp>
        <p:nvSpPr>
          <p:cNvPr id="10" name="object 10"/>
          <p:cNvSpPr txBox="1"/>
          <p:nvPr/>
        </p:nvSpPr>
        <p:spPr>
          <a:xfrm>
            <a:off x="10192893" y="4247463"/>
            <a:ext cx="902335" cy="454025"/>
          </a:xfrm>
          <a:prstGeom prst="rect">
            <a:avLst/>
          </a:prstGeom>
        </p:spPr>
        <p:txBody>
          <a:bodyPr vert="horz" wrap="square" lIns="0" tIns="13335" rIns="0" bIns="0" rtlCol="0">
            <a:spAutoFit/>
          </a:bodyPr>
          <a:lstStyle/>
          <a:p>
            <a:pPr algn="ctr">
              <a:lnSpc>
                <a:spcPct val="100000"/>
              </a:lnSpc>
              <a:spcBef>
                <a:spcPts val="105"/>
              </a:spcBef>
            </a:pPr>
            <a:r>
              <a:rPr sz="1400" spc="-10" dirty="0">
                <a:solidFill>
                  <a:srgbClr val="FFFFFF"/>
                </a:solidFill>
                <a:latin typeface="Calibri"/>
                <a:cs typeface="Calibri"/>
              </a:rPr>
              <a:t>improve</a:t>
            </a:r>
            <a:r>
              <a:rPr sz="1400" spc="-65" dirty="0">
                <a:solidFill>
                  <a:srgbClr val="FFFFFF"/>
                </a:solidFill>
                <a:latin typeface="Calibri"/>
                <a:cs typeface="Calibri"/>
              </a:rPr>
              <a:t> </a:t>
            </a:r>
            <a:r>
              <a:rPr sz="1400" spc="-5" dirty="0">
                <a:solidFill>
                  <a:srgbClr val="FFFFFF"/>
                </a:solidFill>
                <a:latin typeface="Calibri"/>
                <a:cs typeface="Calibri"/>
              </a:rPr>
              <a:t>the</a:t>
            </a:r>
            <a:endParaRPr sz="1400">
              <a:latin typeface="Calibri"/>
              <a:cs typeface="Calibri"/>
            </a:endParaRPr>
          </a:p>
          <a:p>
            <a:pPr algn="ctr">
              <a:lnSpc>
                <a:spcPct val="100000"/>
              </a:lnSpc>
              <a:spcBef>
                <a:spcPts val="5"/>
              </a:spcBef>
            </a:pPr>
            <a:r>
              <a:rPr sz="1400" spc="-5" dirty="0">
                <a:solidFill>
                  <a:srgbClr val="FFFFFF"/>
                </a:solidFill>
                <a:latin typeface="Calibri"/>
                <a:cs typeface="Calibri"/>
              </a:rPr>
              <a:t>policy</a:t>
            </a:r>
            <a:endParaRPr sz="1400">
              <a:latin typeface="Calibri"/>
              <a:cs typeface="Calibri"/>
            </a:endParaRPr>
          </a:p>
        </p:txBody>
      </p:sp>
      <p:sp>
        <p:nvSpPr>
          <p:cNvPr id="11" name="object 11"/>
          <p:cNvSpPr/>
          <p:nvPr/>
        </p:nvSpPr>
        <p:spPr>
          <a:xfrm>
            <a:off x="8266176" y="2711195"/>
            <a:ext cx="1567180" cy="550545"/>
          </a:xfrm>
          <a:custGeom>
            <a:avLst/>
            <a:gdLst/>
            <a:ahLst/>
            <a:cxnLst/>
            <a:rect l="l" t="t" r="r" b="b"/>
            <a:pathLst>
              <a:path w="1567179" h="550545">
                <a:moveTo>
                  <a:pt x="1429130" y="0"/>
                </a:moveTo>
                <a:lnTo>
                  <a:pt x="1429130" y="68706"/>
                </a:lnTo>
                <a:lnTo>
                  <a:pt x="240665" y="68833"/>
                </a:lnTo>
                <a:lnTo>
                  <a:pt x="192183" y="73721"/>
                </a:lnTo>
                <a:lnTo>
                  <a:pt x="147018" y="87739"/>
                </a:lnTo>
                <a:lnTo>
                  <a:pt x="106139" y="109921"/>
                </a:lnTo>
                <a:lnTo>
                  <a:pt x="70516" y="139303"/>
                </a:lnTo>
                <a:lnTo>
                  <a:pt x="41121" y="174917"/>
                </a:lnTo>
                <a:lnTo>
                  <a:pt x="18923" y="215798"/>
                </a:lnTo>
                <a:lnTo>
                  <a:pt x="4892" y="260981"/>
                </a:lnTo>
                <a:lnTo>
                  <a:pt x="0" y="309499"/>
                </a:lnTo>
                <a:lnTo>
                  <a:pt x="0" y="550163"/>
                </a:lnTo>
                <a:lnTo>
                  <a:pt x="137541" y="550163"/>
                </a:lnTo>
                <a:lnTo>
                  <a:pt x="137541" y="309499"/>
                </a:lnTo>
                <a:lnTo>
                  <a:pt x="145653" y="269309"/>
                </a:lnTo>
                <a:lnTo>
                  <a:pt x="167767" y="236489"/>
                </a:lnTo>
                <a:lnTo>
                  <a:pt x="200548" y="214362"/>
                </a:lnTo>
                <a:lnTo>
                  <a:pt x="240665" y="206248"/>
                </a:lnTo>
                <a:lnTo>
                  <a:pt x="1429130" y="206248"/>
                </a:lnTo>
                <a:lnTo>
                  <a:pt x="1429130" y="275081"/>
                </a:lnTo>
                <a:lnTo>
                  <a:pt x="1566672" y="137540"/>
                </a:lnTo>
                <a:lnTo>
                  <a:pt x="1429130" y="0"/>
                </a:lnTo>
                <a:close/>
              </a:path>
            </a:pathLst>
          </a:custGeom>
          <a:solidFill>
            <a:srgbClr val="4471C4"/>
          </a:solidFill>
        </p:spPr>
        <p:txBody>
          <a:bodyPr wrap="square" lIns="0" tIns="0" rIns="0" bIns="0" rtlCol="0"/>
          <a:lstStyle/>
          <a:p>
            <a:endParaRPr/>
          </a:p>
        </p:txBody>
      </p:sp>
      <p:sp>
        <p:nvSpPr>
          <p:cNvPr id="12" name="object 12"/>
          <p:cNvSpPr/>
          <p:nvPr/>
        </p:nvSpPr>
        <p:spPr>
          <a:xfrm>
            <a:off x="8266176" y="2711195"/>
            <a:ext cx="1567180" cy="550545"/>
          </a:xfrm>
          <a:custGeom>
            <a:avLst/>
            <a:gdLst/>
            <a:ahLst/>
            <a:cxnLst/>
            <a:rect l="l" t="t" r="r" b="b"/>
            <a:pathLst>
              <a:path w="1567179" h="550545">
                <a:moveTo>
                  <a:pt x="0" y="550163"/>
                </a:moveTo>
                <a:lnTo>
                  <a:pt x="0" y="309499"/>
                </a:lnTo>
                <a:lnTo>
                  <a:pt x="4892" y="260981"/>
                </a:lnTo>
                <a:lnTo>
                  <a:pt x="18923" y="215798"/>
                </a:lnTo>
                <a:lnTo>
                  <a:pt x="41121" y="174917"/>
                </a:lnTo>
                <a:lnTo>
                  <a:pt x="70516" y="139303"/>
                </a:lnTo>
                <a:lnTo>
                  <a:pt x="106139" y="109921"/>
                </a:lnTo>
                <a:lnTo>
                  <a:pt x="147018" y="87739"/>
                </a:lnTo>
                <a:lnTo>
                  <a:pt x="192183" y="73721"/>
                </a:lnTo>
                <a:lnTo>
                  <a:pt x="240665" y="68833"/>
                </a:lnTo>
                <a:lnTo>
                  <a:pt x="1429130" y="68706"/>
                </a:lnTo>
                <a:lnTo>
                  <a:pt x="1429130" y="0"/>
                </a:lnTo>
                <a:lnTo>
                  <a:pt x="1566672" y="137540"/>
                </a:lnTo>
                <a:lnTo>
                  <a:pt x="1429130" y="275081"/>
                </a:lnTo>
                <a:lnTo>
                  <a:pt x="1429130" y="206248"/>
                </a:lnTo>
                <a:lnTo>
                  <a:pt x="240665" y="206248"/>
                </a:lnTo>
                <a:lnTo>
                  <a:pt x="200548" y="214362"/>
                </a:lnTo>
                <a:lnTo>
                  <a:pt x="167767" y="236489"/>
                </a:lnTo>
                <a:lnTo>
                  <a:pt x="145653" y="269309"/>
                </a:lnTo>
                <a:lnTo>
                  <a:pt x="137541" y="309499"/>
                </a:lnTo>
                <a:lnTo>
                  <a:pt x="137541" y="550163"/>
                </a:lnTo>
                <a:lnTo>
                  <a:pt x="0" y="550163"/>
                </a:lnTo>
                <a:close/>
              </a:path>
            </a:pathLst>
          </a:custGeom>
          <a:ln w="12192">
            <a:solidFill>
              <a:srgbClr val="2E528F"/>
            </a:solidFill>
          </a:ln>
        </p:spPr>
        <p:txBody>
          <a:bodyPr wrap="square" lIns="0" tIns="0" rIns="0" bIns="0" rtlCol="0"/>
          <a:lstStyle/>
          <a:p>
            <a:endParaRPr/>
          </a:p>
        </p:txBody>
      </p:sp>
      <p:sp>
        <p:nvSpPr>
          <p:cNvPr id="13" name="object 13"/>
          <p:cNvSpPr/>
          <p:nvPr/>
        </p:nvSpPr>
        <p:spPr>
          <a:xfrm>
            <a:off x="8164068" y="4062857"/>
            <a:ext cx="1668780" cy="508000"/>
          </a:xfrm>
          <a:custGeom>
            <a:avLst/>
            <a:gdLst/>
            <a:ahLst/>
            <a:cxnLst/>
            <a:rect l="l" t="t" r="r" b="b"/>
            <a:pathLst>
              <a:path w="1668779" h="508000">
                <a:moveTo>
                  <a:pt x="126873" y="0"/>
                </a:moveTo>
                <a:lnTo>
                  <a:pt x="0" y="126873"/>
                </a:lnTo>
                <a:lnTo>
                  <a:pt x="63500" y="126873"/>
                </a:lnTo>
                <a:lnTo>
                  <a:pt x="63500" y="285496"/>
                </a:lnTo>
                <a:lnTo>
                  <a:pt x="68012" y="330263"/>
                </a:lnTo>
                <a:lnTo>
                  <a:pt x="80952" y="371959"/>
                </a:lnTo>
                <a:lnTo>
                  <a:pt x="101426" y="409690"/>
                </a:lnTo>
                <a:lnTo>
                  <a:pt x="128539" y="442563"/>
                </a:lnTo>
                <a:lnTo>
                  <a:pt x="161397" y="469685"/>
                </a:lnTo>
                <a:lnTo>
                  <a:pt x="199106" y="490164"/>
                </a:lnTo>
                <a:lnTo>
                  <a:pt x="240770" y="503106"/>
                </a:lnTo>
                <a:lnTo>
                  <a:pt x="285496" y="507619"/>
                </a:lnTo>
                <a:lnTo>
                  <a:pt x="1668779" y="507619"/>
                </a:lnTo>
                <a:lnTo>
                  <a:pt x="1668779" y="380746"/>
                </a:lnTo>
                <a:lnTo>
                  <a:pt x="285496" y="380746"/>
                </a:lnTo>
                <a:lnTo>
                  <a:pt x="248451" y="373256"/>
                </a:lnTo>
                <a:lnTo>
                  <a:pt x="218217" y="352837"/>
                </a:lnTo>
                <a:lnTo>
                  <a:pt x="197842" y="322560"/>
                </a:lnTo>
                <a:lnTo>
                  <a:pt x="190373" y="285496"/>
                </a:lnTo>
                <a:lnTo>
                  <a:pt x="190373" y="126873"/>
                </a:lnTo>
                <a:lnTo>
                  <a:pt x="253746" y="126873"/>
                </a:lnTo>
                <a:lnTo>
                  <a:pt x="126873" y="0"/>
                </a:lnTo>
                <a:close/>
              </a:path>
            </a:pathLst>
          </a:custGeom>
          <a:solidFill>
            <a:srgbClr val="4471C4"/>
          </a:solidFill>
        </p:spPr>
        <p:txBody>
          <a:bodyPr wrap="square" lIns="0" tIns="0" rIns="0" bIns="0" rtlCol="0"/>
          <a:lstStyle/>
          <a:p>
            <a:endParaRPr/>
          </a:p>
        </p:txBody>
      </p:sp>
      <p:sp>
        <p:nvSpPr>
          <p:cNvPr id="14" name="object 14"/>
          <p:cNvSpPr/>
          <p:nvPr/>
        </p:nvSpPr>
        <p:spPr>
          <a:xfrm>
            <a:off x="8164068" y="4062857"/>
            <a:ext cx="1668780" cy="508000"/>
          </a:xfrm>
          <a:custGeom>
            <a:avLst/>
            <a:gdLst/>
            <a:ahLst/>
            <a:cxnLst/>
            <a:rect l="l" t="t" r="r" b="b"/>
            <a:pathLst>
              <a:path w="1668779" h="508000">
                <a:moveTo>
                  <a:pt x="1668779" y="507619"/>
                </a:moveTo>
                <a:lnTo>
                  <a:pt x="285496" y="507619"/>
                </a:lnTo>
                <a:lnTo>
                  <a:pt x="240770" y="503106"/>
                </a:lnTo>
                <a:lnTo>
                  <a:pt x="199106" y="490164"/>
                </a:lnTo>
                <a:lnTo>
                  <a:pt x="161397" y="469685"/>
                </a:lnTo>
                <a:lnTo>
                  <a:pt x="128539" y="442563"/>
                </a:lnTo>
                <a:lnTo>
                  <a:pt x="101426" y="409690"/>
                </a:lnTo>
                <a:lnTo>
                  <a:pt x="80952" y="371959"/>
                </a:lnTo>
                <a:lnTo>
                  <a:pt x="68012" y="330263"/>
                </a:lnTo>
                <a:lnTo>
                  <a:pt x="63500" y="285496"/>
                </a:lnTo>
                <a:lnTo>
                  <a:pt x="63500" y="126873"/>
                </a:lnTo>
                <a:lnTo>
                  <a:pt x="0" y="126873"/>
                </a:lnTo>
                <a:lnTo>
                  <a:pt x="126873" y="0"/>
                </a:lnTo>
                <a:lnTo>
                  <a:pt x="253746" y="126873"/>
                </a:lnTo>
                <a:lnTo>
                  <a:pt x="190373" y="126873"/>
                </a:lnTo>
                <a:lnTo>
                  <a:pt x="190373" y="285496"/>
                </a:lnTo>
                <a:lnTo>
                  <a:pt x="197842" y="322560"/>
                </a:lnTo>
                <a:lnTo>
                  <a:pt x="218217" y="352837"/>
                </a:lnTo>
                <a:lnTo>
                  <a:pt x="248451" y="373256"/>
                </a:lnTo>
                <a:lnTo>
                  <a:pt x="285496" y="380746"/>
                </a:lnTo>
                <a:lnTo>
                  <a:pt x="1668779" y="380746"/>
                </a:lnTo>
                <a:lnTo>
                  <a:pt x="1668779" y="507619"/>
                </a:lnTo>
              </a:path>
            </a:pathLst>
          </a:custGeom>
          <a:ln w="12192">
            <a:solidFill>
              <a:srgbClr val="2E528F"/>
            </a:solidFill>
          </a:ln>
        </p:spPr>
        <p:txBody>
          <a:bodyPr wrap="square" lIns="0" tIns="0" rIns="0" bIns="0" rtlCol="0"/>
          <a:lstStyle/>
          <a:p>
            <a:endParaRPr/>
          </a:p>
        </p:txBody>
      </p:sp>
      <p:sp>
        <p:nvSpPr>
          <p:cNvPr id="15" name="object 15"/>
          <p:cNvSpPr/>
          <p:nvPr/>
        </p:nvSpPr>
        <p:spPr>
          <a:xfrm>
            <a:off x="10520171" y="3218688"/>
            <a:ext cx="303530" cy="887094"/>
          </a:xfrm>
          <a:custGeom>
            <a:avLst/>
            <a:gdLst/>
            <a:ahLst/>
            <a:cxnLst/>
            <a:rect l="l" t="t" r="r" b="b"/>
            <a:pathLst>
              <a:path w="303529" h="887095">
                <a:moveTo>
                  <a:pt x="227456" y="0"/>
                </a:moveTo>
                <a:lnTo>
                  <a:pt x="75819" y="0"/>
                </a:lnTo>
                <a:lnTo>
                  <a:pt x="75819" y="735330"/>
                </a:lnTo>
                <a:lnTo>
                  <a:pt x="0" y="735330"/>
                </a:lnTo>
                <a:lnTo>
                  <a:pt x="151637" y="886968"/>
                </a:lnTo>
                <a:lnTo>
                  <a:pt x="303275" y="735330"/>
                </a:lnTo>
                <a:lnTo>
                  <a:pt x="227456" y="735330"/>
                </a:lnTo>
                <a:lnTo>
                  <a:pt x="227456" y="0"/>
                </a:lnTo>
                <a:close/>
              </a:path>
            </a:pathLst>
          </a:custGeom>
          <a:solidFill>
            <a:srgbClr val="4471C4"/>
          </a:solidFill>
        </p:spPr>
        <p:txBody>
          <a:bodyPr wrap="square" lIns="0" tIns="0" rIns="0" bIns="0" rtlCol="0"/>
          <a:lstStyle/>
          <a:p>
            <a:endParaRPr/>
          </a:p>
        </p:txBody>
      </p:sp>
      <p:sp>
        <p:nvSpPr>
          <p:cNvPr id="16" name="object 16"/>
          <p:cNvSpPr/>
          <p:nvPr/>
        </p:nvSpPr>
        <p:spPr>
          <a:xfrm>
            <a:off x="10520171" y="3218688"/>
            <a:ext cx="303530" cy="887094"/>
          </a:xfrm>
          <a:custGeom>
            <a:avLst/>
            <a:gdLst/>
            <a:ahLst/>
            <a:cxnLst/>
            <a:rect l="l" t="t" r="r" b="b"/>
            <a:pathLst>
              <a:path w="303529" h="887095">
                <a:moveTo>
                  <a:pt x="0" y="735330"/>
                </a:moveTo>
                <a:lnTo>
                  <a:pt x="75819" y="735330"/>
                </a:lnTo>
                <a:lnTo>
                  <a:pt x="75819" y="0"/>
                </a:lnTo>
                <a:lnTo>
                  <a:pt x="227456" y="0"/>
                </a:lnTo>
                <a:lnTo>
                  <a:pt x="227456" y="735330"/>
                </a:lnTo>
                <a:lnTo>
                  <a:pt x="303275" y="735330"/>
                </a:lnTo>
                <a:lnTo>
                  <a:pt x="151637" y="886968"/>
                </a:lnTo>
                <a:lnTo>
                  <a:pt x="0" y="735330"/>
                </a:lnTo>
                <a:close/>
              </a:path>
            </a:pathLst>
          </a:custGeom>
          <a:ln w="12192">
            <a:solidFill>
              <a:srgbClr val="2E528F"/>
            </a:solidFill>
          </a:ln>
        </p:spPr>
        <p:txBody>
          <a:bodyPr wrap="square" lIns="0" tIns="0" rIns="0" bIns="0" rtlCol="0"/>
          <a:lstStyle/>
          <a:p>
            <a:endParaRPr/>
          </a:p>
        </p:txBody>
      </p:sp>
      <p:sp>
        <p:nvSpPr>
          <p:cNvPr id="17" name="object 17"/>
          <p:cNvSpPr/>
          <p:nvPr/>
        </p:nvSpPr>
        <p:spPr>
          <a:xfrm>
            <a:off x="9695688" y="4913376"/>
            <a:ext cx="1894331" cy="252984"/>
          </a:xfrm>
          <a:prstGeom prst="rect">
            <a:avLst/>
          </a:prstGeom>
          <a:blipFill>
            <a:blip r:embed="rId2" cstate="print"/>
            <a:stretch>
              <a:fillRect/>
            </a:stretch>
          </a:blipFill>
        </p:spPr>
        <p:txBody>
          <a:bodyPr wrap="square" lIns="0" tIns="0" rIns="0" bIns="0" rtlCol="0"/>
          <a:lstStyle/>
          <a:p>
            <a:endParaRPr/>
          </a:p>
        </p:txBody>
      </p:sp>
      <p:sp>
        <p:nvSpPr>
          <p:cNvPr id="18" name="object 18"/>
          <p:cNvSpPr txBox="1">
            <a:spLocks noGrp="1"/>
          </p:cNvSpPr>
          <p:nvPr>
            <p:ph type="title"/>
          </p:nvPr>
        </p:nvSpPr>
        <p:spPr>
          <a:xfrm>
            <a:off x="916939" y="609676"/>
            <a:ext cx="1617345" cy="697230"/>
          </a:xfrm>
          <a:prstGeom prst="rect">
            <a:avLst/>
          </a:prstGeom>
        </p:spPr>
        <p:txBody>
          <a:bodyPr vert="horz" wrap="square" lIns="0" tIns="13335" rIns="0" bIns="0" rtlCol="0">
            <a:spAutoFit/>
          </a:bodyPr>
          <a:lstStyle/>
          <a:p>
            <a:pPr marL="12700">
              <a:lnSpc>
                <a:spcPct val="100000"/>
              </a:lnSpc>
              <a:spcBef>
                <a:spcPts val="105"/>
              </a:spcBef>
            </a:pPr>
            <a:r>
              <a:rPr spc="-90" dirty="0"/>
              <a:t>R</a:t>
            </a:r>
            <a:r>
              <a:rPr spc="-35" dirty="0"/>
              <a:t>e</a:t>
            </a:r>
            <a:r>
              <a:rPr dirty="0"/>
              <a:t>vi</a:t>
            </a:r>
            <a:r>
              <a:rPr spc="-35" dirty="0"/>
              <a:t>e</a:t>
            </a:r>
            <a:r>
              <a:rPr dirty="0"/>
              <a:t>w</a:t>
            </a:r>
          </a:p>
        </p:txBody>
      </p:sp>
      <p:sp>
        <p:nvSpPr>
          <p:cNvPr id="19" name="object 19"/>
          <p:cNvSpPr txBox="1"/>
          <p:nvPr/>
        </p:nvSpPr>
        <p:spPr>
          <a:xfrm>
            <a:off x="916939" y="1793493"/>
            <a:ext cx="5375275" cy="45212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spc="-5" dirty="0">
                <a:latin typeface="Calibri"/>
                <a:cs typeface="Calibri"/>
              </a:rPr>
              <a:t>The </a:t>
            </a:r>
            <a:r>
              <a:rPr sz="2800" spc="-10" dirty="0">
                <a:latin typeface="Calibri"/>
                <a:cs typeface="Calibri"/>
              </a:rPr>
              <a:t>high variance </a:t>
            </a:r>
            <a:r>
              <a:rPr sz="2800" spc="-5" dirty="0">
                <a:latin typeface="Calibri"/>
                <a:cs typeface="Calibri"/>
              </a:rPr>
              <a:t>of </a:t>
            </a:r>
            <a:r>
              <a:rPr sz="2800" spc="-10" dirty="0">
                <a:latin typeface="Calibri"/>
                <a:cs typeface="Calibri"/>
              </a:rPr>
              <a:t>policy</a:t>
            </a:r>
            <a:r>
              <a:rPr sz="2800" spc="35" dirty="0">
                <a:latin typeface="Calibri"/>
                <a:cs typeface="Calibri"/>
              </a:rPr>
              <a:t> </a:t>
            </a:r>
            <a:r>
              <a:rPr sz="2800" spc="-15" dirty="0">
                <a:latin typeface="Calibri"/>
                <a:cs typeface="Calibri"/>
              </a:rPr>
              <a:t>gradient</a:t>
            </a:r>
            <a:endParaRPr sz="2800">
              <a:latin typeface="Calibri"/>
              <a:cs typeface="Calibri"/>
            </a:endParaRPr>
          </a:p>
        </p:txBody>
      </p:sp>
      <p:sp>
        <p:nvSpPr>
          <p:cNvPr id="20" name="object 20"/>
          <p:cNvSpPr txBox="1"/>
          <p:nvPr/>
        </p:nvSpPr>
        <p:spPr>
          <a:xfrm>
            <a:off x="916939" y="2270406"/>
            <a:ext cx="4371340" cy="2690495"/>
          </a:xfrm>
          <a:prstGeom prst="rect">
            <a:avLst/>
          </a:prstGeom>
        </p:spPr>
        <p:txBody>
          <a:bodyPr vert="horz" wrap="square" lIns="0" tIns="46990" rIns="0" bIns="0" rtlCol="0">
            <a:spAutoFit/>
          </a:bodyPr>
          <a:lstStyle/>
          <a:p>
            <a:pPr marL="241300" indent="-228600">
              <a:lnSpc>
                <a:spcPct val="100000"/>
              </a:lnSpc>
              <a:spcBef>
                <a:spcPts val="370"/>
              </a:spcBef>
              <a:buFont typeface="Arial"/>
              <a:buChar char="•"/>
              <a:tabLst>
                <a:tab pos="241300" algn="l"/>
              </a:tabLst>
            </a:pPr>
            <a:r>
              <a:rPr sz="2800" spc="-10" dirty="0">
                <a:latin typeface="Calibri"/>
                <a:cs typeface="Calibri"/>
              </a:rPr>
              <a:t>Exploiting</a:t>
            </a:r>
            <a:r>
              <a:rPr sz="2800" dirty="0">
                <a:latin typeface="Calibri"/>
                <a:cs typeface="Calibri"/>
              </a:rPr>
              <a:t> </a:t>
            </a:r>
            <a:r>
              <a:rPr sz="2800" spc="-5" dirty="0">
                <a:latin typeface="Calibri"/>
                <a:cs typeface="Calibri"/>
              </a:rPr>
              <a:t>causality</a:t>
            </a:r>
            <a:endParaRPr sz="2800">
              <a:latin typeface="Calibri"/>
              <a:cs typeface="Calibri"/>
            </a:endParaRPr>
          </a:p>
          <a:p>
            <a:pPr marL="698500" lvl="1" indent="-229235">
              <a:lnSpc>
                <a:spcPct val="100000"/>
              </a:lnSpc>
              <a:spcBef>
                <a:spcPts val="235"/>
              </a:spcBef>
              <a:buFont typeface="Arial"/>
              <a:buChar char="•"/>
              <a:tabLst>
                <a:tab pos="699135" algn="l"/>
              </a:tabLst>
            </a:pPr>
            <a:r>
              <a:rPr sz="2400" spc="-10" dirty="0">
                <a:latin typeface="Calibri"/>
                <a:cs typeface="Calibri"/>
              </a:rPr>
              <a:t>Future </a:t>
            </a:r>
            <a:r>
              <a:rPr sz="2400" spc="-5" dirty="0">
                <a:latin typeface="Calibri"/>
                <a:cs typeface="Calibri"/>
              </a:rPr>
              <a:t>doesn’t </a:t>
            </a:r>
            <a:r>
              <a:rPr sz="2400" spc="-20" dirty="0">
                <a:latin typeface="Calibri"/>
                <a:cs typeface="Calibri"/>
              </a:rPr>
              <a:t>affect </a:t>
            </a:r>
            <a:r>
              <a:rPr sz="2400" dirty="0">
                <a:latin typeface="Calibri"/>
                <a:cs typeface="Calibri"/>
              </a:rPr>
              <a:t>the</a:t>
            </a:r>
            <a:r>
              <a:rPr sz="2400" spc="-50" dirty="0">
                <a:latin typeface="Calibri"/>
                <a:cs typeface="Calibri"/>
              </a:rPr>
              <a:t> </a:t>
            </a:r>
            <a:r>
              <a:rPr sz="2400" spc="-10" dirty="0">
                <a:latin typeface="Calibri"/>
                <a:cs typeface="Calibri"/>
              </a:rPr>
              <a:t>past</a:t>
            </a:r>
            <a:endParaRPr sz="2400">
              <a:latin typeface="Calibri"/>
              <a:cs typeface="Calibri"/>
            </a:endParaRPr>
          </a:p>
          <a:p>
            <a:pPr marL="241300" indent="-228600">
              <a:lnSpc>
                <a:spcPct val="100000"/>
              </a:lnSpc>
              <a:spcBef>
                <a:spcPts val="645"/>
              </a:spcBef>
              <a:buFont typeface="Arial"/>
              <a:buChar char="•"/>
              <a:tabLst>
                <a:tab pos="241300" algn="l"/>
              </a:tabLst>
            </a:pPr>
            <a:r>
              <a:rPr sz="2800" spc="-10" dirty="0">
                <a:latin typeface="Calibri"/>
                <a:cs typeface="Calibri"/>
              </a:rPr>
              <a:t>Baselines</a:t>
            </a:r>
            <a:endParaRPr sz="2800">
              <a:latin typeface="Calibri"/>
              <a:cs typeface="Calibri"/>
            </a:endParaRPr>
          </a:p>
          <a:p>
            <a:pPr marL="698500" lvl="1" indent="-229235">
              <a:lnSpc>
                <a:spcPct val="100000"/>
              </a:lnSpc>
              <a:spcBef>
                <a:spcPts val="229"/>
              </a:spcBef>
              <a:buFont typeface="Arial"/>
              <a:buChar char="•"/>
              <a:tabLst>
                <a:tab pos="699135" algn="l"/>
              </a:tabLst>
            </a:pPr>
            <a:r>
              <a:rPr sz="2400" dirty="0">
                <a:latin typeface="Calibri"/>
                <a:cs typeface="Calibri"/>
              </a:rPr>
              <a:t>Unbiased!</a:t>
            </a:r>
            <a:endParaRPr sz="2400">
              <a:latin typeface="Calibri"/>
              <a:cs typeface="Calibri"/>
            </a:endParaRPr>
          </a:p>
          <a:p>
            <a:pPr marL="241300" indent="-228600">
              <a:lnSpc>
                <a:spcPct val="100000"/>
              </a:lnSpc>
              <a:spcBef>
                <a:spcPts val="650"/>
              </a:spcBef>
              <a:buFont typeface="Arial"/>
              <a:buChar char="•"/>
              <a:tabLst>
                <a:tab pos="241300" algn="l"/>
              </a:tabLst>
            </a:pPr>
            <a:r>
              <a:rPr sz="2800" spc="-10" dirty="0">
                <a:latin typeface="Calibri"/>
                <a:cs typeface="Calibri"/>
              </a:rPr>
              <a:t>Analyzing</a:t>
            </a:r>
            <a:r>
              <a:rPr sz="2800" spc="10" dirty="0">
                <a:latin typeface="Calibri"/>
                <a:cs typeface="Calibri"/>
              </a:rPr>
              <a:t> </a:t>
            </a:r>
            <a:r>
              <a:rPr sz="2800" spc="-10" dirty="0">
                <a:latin typeface="Calibri"/>
                <a:cs typeface="Calibri"/>
              </a:rPr>
              <a:t>variance</a:t>
            </a:r>
            <a:endParaRPr sz="2800">
              <a:latin typeface="Calibri"/>
              <a:cs typeface="Calibri"/>
            </a:endParaRPr>
          </a:p>
          <a:p>
            <a:pPr marL="698500" lvl="1" indent="-229235">
              <a:lnSpc>
                <a:spcPct val="100000"/>
              </a:lnSpc>
              <a:spcBef>
                <a:spcPts val="229"/>
              </a:spcBef>
              <a:buFont typeface="Arial"/>
              <a:buChar char="•"/>
              <a:tabLst>
                <a:tab pos="699135" algn="l"/>
              </a:tabLst>
            </a:pPr>
            <a:r>
              <a:rPr sz="2400" spc="-5" dirty="0">
                <a:latin typeface="Calibri"/>
                <a:cs typeface="Calibri"/>
              </a:rPr>
              <a:t>Can </a:t>
            </a:r>
            <a:r>
              <a:rPr sz="2400" spc="-10" dirty="0">
                <a:latin typeface="Calibri"/>
                <a:cs typeface="Calibri"/>
              </a:rPr>
              <a:t>derive </a:t>
            </a:r>
            <a:r>
              <a:rPr sz="2400" spc="-5" dirty="0">
                <a:latin typeface="Calibri"/>
                <a:cs typeface="Calibri"/>
              </a:rPr>
              <a:t>optimal</a:t>
            </a:r>
            <a:r>
              <a:rPr sz="2400" spc="-45" dirty="0">
                <a:latin typeface="Calibri"/>
                <a:cs typeface="Calibri"/>
              </a:rPr>
              <a:t> </a:t>
            </a:r>
            <a:r>
              <a:rPr sz="2400" spc="-5" dirty="0">
                <a:latin typeface="Calibri"/>
                <a:cs typeface="Calibri"/>
              </a:rPr>
              <a:t>baselines</a:t>
            </a:r>
            <a:endParaRPr sz="2400">
              <a:latin typeface="Calibri"/>
              <a:cs typeface="Calibri"/>
            </a:endParaRPr>
          </a:p>
        </p:txBody>
      </p:sp>
      <p:sp>
        <p:nvSpPr>
          <p:cNvPr id="21" name="object 21"/>
          <p:cNvSpPr/>
          <p:nvPr/>
        </p:nvSpPr>
        <p:spPr>
          <a:xfrm>
            <a:off x="9211056" y="1760220"/>
            <a:ext cx="2618231" cy="66293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3656" y="300685"/>
            <a:ext cx="7787640" cy="697230"/>
          </a:xfrm>
          <a:prstGeom prst="rect">
            <a:avLst/>
          </a:prstGeom>
        </p:spPr>
        <p:txBody>
          <a:bodyPr vert="horz" wrap="square" lIns="0" tIns="13335" rIns="0" bIns="0" rtlCol="0">
            <a:spAutoFit/>
          </a:bodyPr>
          <a:lstStyle/>
          <a:p>
            <a:pPr marL="12700">
              <a:lnSpc>
                <a:spcPct val="100000"/>
              </a:lnSpc>
              <a:spcBef>
                <a:spcPts val="105"/>
              </a:spcBef>
            </a:pPr>
            <a:r>
              <a:rPr sz="4400" b="0" spc="-5" dirty="0">
                <a:latin typeface="Calibri Light"/>
                <a:cs typeface="Calibri Light"/>
              </a:rPr>
              <a:t>The </a:t>
            </a:r>
            <a:r>
              <a:rPr sz="4400" b="0" spc="-10" dirty="0">
                <a:latin typeface="Calibri Light"/>
                <a:cs typeface="Calibri Light"/>
              </a:rPr>
              <a:t>goal </a:t>
            </a:r>
            <a:r>
              <a:rPr sz="4400" b="0" dirty="0">
                <a:latin typeface="Calibri Light"/>
                <a:cs typeface="Calibri Light"/>
              </a:rPr>
              <a:t>of </a:t>
            </a:r>
            <a:r>
              <a:rPr sz="4400" b="0" spc="-30" dirty="0">
                <a:latin typeface="Calibri Light"/>
                <a:cs typeface="Calibri Light"/>
              </a:rPr>
              <a:t>reinforcement</a:t>
            </a:r>
            <a:r>
              <a:rPr sz="4400" b="0" spc="-5" dirty="0">
                <a:latin typeface="Calibri Light"/>
                <a:cs typeface="Calibri Light"/>
              </a:rPr>
              <a:t> </a:t>
            </a:r>
            <a:r>
              <a:rPr sz="4400" b="0" dirty="0">
                <a:latin typeface="Calibri Light"/>
                <a:cs typeface="Calibri Light"/>
              </a:rPr>
              <a:t>learning</a:t>
            </a:r>
            <a:endParaRPr sz="4400">
              <a:latin typeface="Calibri Light"/>
              <a:cs typeface="Calibri Light"/>
            </a:endParaRPr>
          </a:p>
        </p:txBody>
      </p:sp>
      <p:sp>
        <p:nvSpPr>
          <p:cNvPr id="3" name="object 3"/>
          <p:cNvSpPr/>
          <p:nvPr/>
        </p:nvSpPr>
        <p:spPr>
          <a:xfrm>
            <a:off x="2610611" y="1546860"/>
            <a:ext cx="4190999" cy="123596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258055" y="2673095"/>
            <a:ext cx="751331" cy="25298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853171" y="1546860"/>
            <a:ext cx="1441703" cy="144322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7193280" y="2107692"/>
            <a:ext cx="134111" cy="11582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919721" y="2109216"/>
            <a:ext cx="214502" cy="11430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387590" y="2109216"/>
            <a:ext cx="281305" cy="114300"/>
          </a:xfrm>
          <a:custGeom>
            <a:avLst/>
            <a:gdLst/>
            <a:ahLst/>
            <a:cxnLst/>
            <a:rect l="l" t="t" r="r" b="b"/>
            <a:pathLst>
              <a:path w="281304" h="114300">
                <a:moveTo>
                  <a:pt x="166496" y="0"/>
                </a:moveTo>
                <a:lnTo>
                  <a:pt x="166496" y="114300"/>
                </a:lnTo>
                <a:lnTo>
                  <a:pt x="242696" y="76200"/>
                </a:lnTo>
                <a:lnTo>
                  <a:pt x="185546" y="76200"/>
                </a:lnTo>
                <a:lnTo>
                  <a:pt x="185546" y="38100"/>
                </a:lnTo>
                <a:lnTo>
                  <a:pt x="242696" y="38100"/>
                </a:lnTo>
                <a:lnTo>
                  <a:pt x="166496" y="0"/>
                </a:lnTo>
                <a:close/>
              </a:path>
              <a:path w="281304" h="114300">
                <a:moveTo>
                  <a:pt x="166496" y="38100"/>
                </a:moveTo>
                <a:lnTo>
                  <a:pt x="0" y="38100"/>
                </a:lnTo>
                <a:lnTo>
                  <a:pt x="0" y="76200"/>
                </a:lnTo>
                <a:lnTo>
                  <a:pt x="166496" y="76200"/>
                </a:lnTo>
                <a:lnTo>
                  <a:pt x="166496" y="38100"/>
                </a:lnTo>
                <a:close/>
              </a:path>
              <a:path w="281304" h="114300">
                <a:moveTo>
                  <a:pt x="242696" y="38100"/>
                </a:moveTo>
                <a:lnTo>
                  <a:pt x="185546" y="38100"/>
                </a:lnTo>
                <a:lnTo>
                  <a:pt x="185546" y="76200"/>
                </a:lnTo>
                <a:lnTo>
                  <a:pt x="242696" y="76200"/>
                </a:lnTo>
                <a:lnTo>
                  <a:pt x="280796" y="57150"/>
                </a:lnTo>
                <a:lnTo>
                  <a:pt x="242696" y="38100"/>
                </a:lnTo>
                <a:close/>
              </a:path>
            </a:pathLst>
          </a:custGeom>
          <a:solidFill>
            <a:srgbClr val="000000"/>
          </a:solidFill>
        </p:spPr>
        <p:txBody>
          <a:bodyPr wrap="square" lIns="0" tIns="0" rIns="0" bIns="0" rtlCol="0"/>
          <a:lstStyle/>
          <a:p>
            <a:endParaRPr/>
          </a:p>
        </p:txBody>
      </p:sp>
      <p:sp>
        <p:nvSpPr>
          <p:cNvPr id="9" name="object 9"/>
          <p:cNvSpPr/>
          <p:nvPr/>
        </p:nvSpPr>
        <p:spPr>
          <a:xfrm>
            <a:off x="1821252" y="2615183"/>
            <a:ext cx="92891" cy="115824"/>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1847595" y="2109470"/>
            <a:ext cx="646430" cy="394970"/>
          </a:xfrm>
          <a:custGeom>
            <a:avLst/>
            <a:gdLst/>
            <a:ahLst/>
            <a:cxnLst/>
            <a:rect l="l" t="t" r="r" b="b"/>
            <a:pathLst>
              <a:path w="646430" h="394969">
                <a:moveTo>
                  <a:pt x="510413" y="37845"/>
                </a:moveTo>
                <a:lnTo>
                  <a:pt x="444119" y="38607"/>
                </a:lnTo>
                <a:lnTo>
                  <a:pt x="380238" y="41401"/>
                </a:lnTo>
                <a:lnTo>
                  <a:pt x="319786" y="47116"/>
                </a:lnTo>
                <a:lnTo>
                  <a:pt x="263525" y="56387"/>
                </a:lnTo>
                <a:lnTo>
                  <a:pt x="212217" y="70230"/>
                </a:lnTo>
                <a:lnTo>
                  <a:pt x="166624" y="89534"/>
                </a:lnTo>
                <a:lnTo>
                  <a:pt x="127889" y="114934"/>
                </a:lnTo>
                <a:lnTo>
                  <a:pt x="96139" y="145414"/>
                </a:lnTo>
                <a:lnTo>
                  <a:pt x="70612" y="180339"/>
                </a:lnTo>
                <a:lnTo>
                  <a:pt x="50292" y="218312"/>
                </a:lnTo>
                <a:lnTo>
                  <a:pt x="34162" y="258571"/>
                </a:lnTo>
                <a:lnTo>
                  <a:pt x="21081" y="300608"/>
                </a:lnTo>
                <a:lnTo>
                  <a:pt x="10033" y="343280"/>
                </a:lnTo>
                <a:lnTo>
                  <a:pt x="0" y="386333"/>
                </a:lnTo>
                <a:lnTo>
                  <a:pt x="37084" y="394969"/>
                </a:lnTo>
                <a:lnTo>
                  <a:pt x="47027" y="352551"/>
                </a:lnTo>
                <a:lnTo>
                  <a:pt x="57785" y="310388"/>
                </a:lnTo>
                <a:lnTo>
                  <a:pt x="63754" y="290575"/>
                </a:lnTo>
                <a:lnTo>
                  <a:pt x="69981" y="271652"/>
                </a:lnTo>
                <a:lnTo>
                  <a:pt x="70231" y="270890"/>
                </a:lnTo>
                <a:lnTo>
                  <a:pt x="77057" y="252729"/>
                </a:lnTo>
                <a:lnTo>
                  <a:pt x="85090" y="233806"/>
                </a:lnTo>
                <a:lnTo>
                  <a:pt x="93348" y="217424"/>
                </a:lnTo>
                <a:lnTo>
                  <a:pt x="93218" y="217424"/>
                </a:lnTo>
                <a:lnTo>
                  <a:pt x="102715" y="201040"/>
                </a:lnTo>
                <a:lnTo>
                  <a:pt x="113142" y="185546"/>
                </a:lnTo>
                <a:lnTo>
                  <a:pt x="124472" y="171068"/>
                </a:lnTo>
                <a:lnTo>
                  <a:pt x="124333" y="171068"/>
                </a:lnTo>
                <a:lnTo>
                  <a:pt x="125476" y="169799"/>
                </a:lnTo>
                <a:lnTo>
                  <a:pt x="137098" y="157606"/>
                </a:lnTo>
                <a:lnTo>
                  <a:pt x="138303" y="156337"/>
                </a:lnTo>
                <a:lnTo>
                  <a:pt x="138469" y="156337"/>
                </a:lnTo>
                <a:lnTo>
                  <a:pt x="151107" y="145160"/>
                </a:lnTo>
                <a:lnTo>
                  <a:pt x="152400" y="144017"/>
                </a:lnTo>
                <a:lnTo>
                  <a:pt x="152581" y="144017"/>
                </a:lnTo>
                <a:lnTo>
                  <a:pt x="166792" y="133730"/>
                </a:lnTo>
                <a:lnTo>
                  <a:pt x="166497" y="133730"/>
                </a:lnTo>
                <a:lnTo>
                  <a:pt x="183663" y="123570"/>
                </a:lnTo>
                <a:lnTo>
                  <a:pt x="185166" y="122681"/>
                </a:lnTo>
                <a:lnTo>
                  <a:pt x="185512" y="122681"/>
                </a:lnTo>
                <a:lnTo>
                  <a:pt x="202880" y="114426"/>
                </a:lnTo>
                <a:lnTo>
                  <a:pt x="204216" y="113791"/>
                </a:lnTo>
                <a:lnTo>
                  <a:pt x="204502" y="113791"/>
                </a:lnTo>
                <a:lnTo>
                  <a:pt x="224033" y="106425"/>
                </a:lnTo>
                <a:lnTo>
                  <a:pt x="223774" y="106425"/>
                </a:lnTo>
                <a:lnTo>
                  <a:pt x="246797" y="99567"/>
                </a:lnTo>
                <a:lnTo>
                  <a:pt x="246634" y="99567"/>
                </a:lnTo>
                <a:lnTo>
                  <a:pt x="247650" y="99313"/>
                </a:lnTo>
                <a:lnTo>
                  <a:pt x="271906" y="93599"/>
                </a:lnTo>
                <a:lnTo>
                  <a:pt x="272357" y="93599"/>
                </a:lnTo>
                <a:lnTo>
                  <a:pt x="297145" y="88900"/>
                </a:lnTo>
                <a:lnTo>
                  <a:pt x="297815" y="88772"/>
                </a:lnTo>
                <a:lnTo>
                  <a:pt x="324866" y="84835"/>
                </a:lnTo>
                <a:lnTo>
                  <a:pt x="325526" y="84835"/>
                </a:lnTo>
                <a:lnTo>
                  <a:pt x="353568" y="81787"/>
                </a:lnTo>
                <a:lnTo>
                  <a:pt x="352933" y="81787"/>
                </a:lnTo>
                <a:lnTo>
                  <a:pt x="383031" y="79375"/>
                </a:lnTo>
                <a:lnTo>
                  <a:pt x="384755" y="79375"/>
                </a:lnTo>
                <a:lnTo>
                  <a:pt x="413766" y="77724"/>
                </a:lnTo>
                <a:lnTo>
                  <a:pt x="413258" y="77724"/>
                </a:lnTo>
                <a:lnTo>
                  <a:pt x="445262" y="76707"/>
                </a:lnTo>
                <a:lnTo>
                  <a:pt x="444881" y="76707"/>
                </a:lnTo>
                <a:lnTo>
                  <a:pt x="477520" y="76072"/>
                </a:lnTo>
                <a:lnTo>
                  <a:pt x="477266" y="76072"/>
                </a:lnTo>
                <a:lnTo>
                  <a:pt x="510121" y="75947"/>
                </a:lnTo>
                <a:lnTo>
                  <a:pt x="531837" y="75945"/>
                </a:lnTo>
                <a:lnTo>
                  <a:pt x="532426" y="38118"/>
                </a:lnTo>
                <a:lnTo>
                  <a:pt x="510413" y="37845"/>
                </a:lnTo>
                <a:close/>
              </a:path>
              <a:path w="646430" h="394969">
                <a:moveTo>
                  <a:pt x="47117" y="352170"/>
                </a:moveTo>
                <a:lnTo>
                  <a:pt x="46990" y="352551"/>
                </a:lnTo>
                <a:lnTo>
                  <a:pt x="47117" y="352170"/>
                </a:lnTo>
                <a:close/>
              </a:path>
              <a:path w="646430" h="394969">
                <a:moveTo>
                  <a:pt x="57883" y="310388"/>
                </a:moveTo>
                <a:lnTo>
                  <a:pt x="57658" y="311150"/>
                </a:lnTo>
                <a:lnTo>
                  <a:pt x="57883" y="310388"/>
                </a:lnTo>
                <a:close/>
              </a:path>
              <a:path w="646430" h="394969">
                <a:moveTo>
                  <a:pt x="63793" y="290575"/>
                </a:moveTo>
                <a:lnTo>
                  <a:pt x="63627" y="291083"/>
                </a:lnTo>
                <a:lnTo>
                  <a:pt x="63793" y="290575"/>
                </a:lnTo>
                <a:close/>
              </a:path>
              <a:path w="646430" h="394969">
                <a:moveTo>
                  <a:pt x="70262" y="270890"/>
                </a:moveTo>
                <a:lnTo>
                  <a:pt x="70015" y="271551"/>
                </a:lnTo>
                <a:lnTo>
                  <a:pt x="70262" y="270890"/>
                </a:lnTo>
                <a:close/>
              </a:path>
              <a:path w="646430" h="394969">
                <a:moveTo>
                  <a:pt x="77343" y="251967"/>
                </a:moveTo>
                <a:lnTo>
                  <a:pt x="76962" y="252729"/>
                </a:lnTo>
                <a:lnTo>
                  <a:pt x="77343" y="251967"/>
                </a:lnTo>
                <a:close/>
              </a:path>
              <a:path w="646430" h="394969">
                <a:moveTo>
                  <a:pt x="85213" y="233806"/>
                </a:moveTo>
                <a:lnTo>
                  <a:pt x="84709" y="234822"/>
                </a:lnTo>
                <a:lnTo>
                  <a:pt x="85213" y="233806"/>
                </a:lnTo>
                <a:close/>
              </a:path>
              <a:path w="646430" h="394969">
                <a:moveTo>
                  <a:pt x="93853" y="216407"/>
                </a:moveTo>
                <a:lnTo>
                  <a:pt x="93218" y="217424"/>
                </a:lnTo>
                <a:lnTo>
                  <a:pt x="93348" y="217424"/>
                </a:lnTo>
                <a:lnTo>
                  <a:pt x="93853" y="216407"/>
                </a:lnTo>
                <a:close/>
              </a:path>
              <a:path w="646430" h="394969">
                <a:moveTo>
                  <a:pt x="103293" y="200043"/>
                </a:moveTo>
                <a:lnTo>
                  <a:pt x="102616" y="201040"/>
                </a:lnTo>
                <a:lnTo>
                  <a:pt x="103293" y="200043"/>
                </a:lnTo>
                <a:close/>
              </a:path>
              <a:path w="646430" h="394969">
                <a:moveTo>
                  <a:pt x="113831" y="184533"/>
                </a:moveTo>
                <a:lnTo>
                  <a:pt x="113030" y="185546"/>
                </a:lnTo>
                <a:lnTo>
                  <a:pt x="113831" y="184533"/>
                </a:lnTo>
                <a:close/>
              </a:path>
              <a:path w="646430" h="394969">
                <a:moveTo>
                  <a:pt x="125476" y="169799"/>
                </a:moveTo>
                <a:lnTo>
                  <a:pt x="124333" y="171068"/>
                </a:lnTo>
                <a:lnTo>
                  <a:pt x="125169" y="170187"/>
                </a:lnTo>
                <a:lnTo>
                  <a:pt x="125476" y="169799"/>
                </a:lnTo>
                <a:close/>
              </a:path>
              <a:path w="646430" h="394969">
                <a:moveTo>
                  <a:pt x="125169" y="170187"/>
                </a:moveTo>
                <a:lnTo>
                  <a:pt x="124333" y="171068"/>
                </a:lnTo>
                <a:lnTo>
                  <a:pt x="124472" y="171068"/>
                </a:lnTo>
                <a:lnTo>
                  <a:pt x="125169" y="170187"/>
                </a:lnTo>
                <a:close/>
              </a:path>
              <a:path w="646430" h="394969">
                <a:moveTo>
                  <a:pt x="125537" y="169799"/>
                </a:moveTo>
                <a:lnTo>
                  <a:pt x="125169" y="170187"/>
                </a:lnTo>
                <a:lnTo>
                  <a:pt x="125537" y="169799"/>
                </a:lnTo>
                <a:close/>
              </a:path>
              <a:path w="646430" h="394969">
                <a:moveTo>
                  <a:pt x="138303" y="156337"/>
                </a:moveTo>
                <a:lnTo>
                  <a:pt x="137033" y="157606"/>
                </a:lnTo>
                <a:lnTo>
                  <a:pt x="137439" y="157247"/>
                </a:lnTo>
                <a:lnTo>
                  <a:pt x="138303" y="156337"/>
                </a:lnTo>
                <a:close/>
              </a:path>
              <a:path w="646430" h="394969">
                <a:moveTo>
                  <a:pt x="137439" y="157247"/>
                </a:moveTo>
                <a:lnTo>
                  <a:pt x="137033" y="157606"/>
                </a:lnTo>
                <a:lnTo>
                  <a:pt x="137439" y="157247"/>
                </a:lnTo>
                <a:close/>
              </a:path>
              <a:path w="646430" h="394969">
                <a:moveTo>
                  <a:pt x="138469" y="156337"/>
                </a:moveTo>
                <a:lnTo>
                  <a:pt x="138303" y="156337"/>
                </a:lnTo>
                <a:lnTo>
                  <a:pt x="137439" y="157247"/>
                </a:lnTo>
                <a:lnTo>
                  <a:pt x="138469" y="156337"/>
                </a:lnTo>
                <a:close/>
              </a:path>
              <a:path w="646430" h="394969">
                <a:moveTo>
                  <a:pt x="152400" y="144017"/>
                </a:moveTo>
                <a:lnTo>
                  <a:pt x="151003" y="145160"/>
                </a:lnTo>
                <a:lnTo>
                  <a:pt x="151578" y="144744"/>
                </a:lnTo>
                <a:lnTo>
                  <a:pt x="152400" y="144017"/>
                </a:lnTo>
                <a:close/>
              </a:path>
              <a:path w="646430" h="394969">
                <a:moveTo>
                  <a:pt x="151578" y="144744"/>
                </a:moveTo>
                <a:lnTo>
                  <a:pt x="151003" y="145160"/>
                </a:lnTo>
                <a:lnTo>
                  <a:pt x="151578" y="144744"/>
                </a:lnTo>
                <a:close/>
              </a:path>
              <a:path w="646430" h="394969">
                <a:moveTo>
                  <a:pt x="152581" y="144017"/>
                </a:moveTo>
                <a:lnTo>
                  <a:pt x="152400" y="144017"/>
                </a:lnTo>
                <a:lnTo>
                  <a:pt x="151578" y="144744"/>
                </a:lnTo>
                <a:lnTo>
                  <a:pt x="152581" y="144017"/>
                </a:lnTo>
                <a:close/>
              </a:path>
              <a:path w="646430" h="394969">
                <a:moveTo>
                  <a:pt x="168021" y="132841"/>
                </a:moveTo>
                <a:lnTo>
                  <a:pt x="166497" y="133730"/>
                </a:lnTo>
                <a:lnTo>
                  <a:pt x="166792" y="133730"/>
                </a:lnTo>
                <a:lnTo>
                  <a:pt x="168021" y="132841"/>
                </a:lnTo>
                <a:close/>
              </a:path>
              <a:path w="646430" h="394969">
                <a:moveTo>
                  <a:pt x="185512" y="122681"/>
                </a:moveTo>
                <a:lnTo>
                  <a:pt x="185166" y="122681"/>
                </a:lnTo>
                <a:lnTo>
                  <a:pt x="183753" y="123518"/>
                </a:lnTo>
                <a:lnTo>
                  <a:pt x="185512" y="122681"/>
                </a:lnTo>
                <a:close/>
              </a:path>
              <a:path w="646430" h="394969">
                <a:moveTo>
                  <a:pt x="204216" y="113791"/>
                </a:moveTo>
                <a:lnTo>
                  <a:pt x="202819" y="114426"/>
                </a:lnTo>
                <a:lnTo>
                  <a:pt x="203147" y="114300"/>
                </a:lnTo>
                <a:lnTo>
                  <a:pt x="204216" y="113791"/>
                </a:lnTo>
                <a:close/>
              </a:path>
              <a:path w="646430" h="394969">
                <a:moveTo>
                  <a:pt x="203114" y="114315"/>
                </a:moveTo>
                <a:lnTo>
                  <a:pt x="202819" y="114426"/>
                </a:lnTo>
                <a:lnTo>
                  <a:pt x="203114" y="114315"/>
                </a:lnTo>
                <a:close/>
              </a:path>
              <a:path w="646430" h="394969">
                <a:moveTo>
                  <a:pt x="204502" y="113791"/>
                </a:moveTo>
                <a:lnTo>
                  <a:pt x="204216" y="113791"/>
                </a:lnTo>
                <a:lnTo>
                  <a:pt x="203114" y="114315"/>
                </a:lnTo>
                <a:lnTo>
                  <a:pt x="204502" y="113791"/>
                </a:lnTo>
                <a:close/>
              </a:path>
              <a:path w="646430" h="394969">
                <a:moveTo>
                  <a:pt x="531833" y="76216"/>
                </a:moveTo>
                <a:lnTo>
                  <a:pt x="531241" y="114300"/>
                </a:lnTo>
                <a:lnTo>
                  <a:pt x="609971" y="76453"/>
                </a:lnTo>
                <a:lnTo>
                  <a:pt x="550926" y="76453"/>
                </a:lnTo>
                <a:lnTo>
                  <a:pt x="531833" y="76216"/>
                </a:lnTo>
                <a:close/>
              </a:path>
              <a:path w="646430" h="394969">
                <a:moveTo>
                  <a:pt x="225009" y="106057"/>
                </a:moveTo>
                <a:lnTo>
                  <a:pt x="223774" y="106425"/>
                </a:lnTo>
                <a:lnTo>
                  <a:pt x="224033" y="106425"/>
                </a:lnTo>
                <a:lnTo>
                  <a:pt x="225009" y="106057"/>
                </a:lnTo>
                <a:close/>
              </a:path>
              <a:path w="646430" h="394969">
                <a:moveTo>
                  <a:pt x="247422" y="99381"/>
                </a:moveTo>
                <a:lnTo>
                  <a:pt x="246634" y="99567"/>
                </a:lnTo>
                <a:lnTo>
                  <a:pt x="246797" y="99567"/>
                </a:lnTo>
                <a:lnTo>
                  <a:pt x="247422" y="99381"/>
                </a:lnTo>
                <a:close/>
              </a:path>
              <a:path w="646430" h="394969">
                <a:moveTo>
                  <a:pt x="247709" y="99313"/>
                </a:moveTo>
                <a:lnTo>
                  <a:pt x="247422" y="99381"/>
                </a:lnTo>
                <a:lnTo>
                  <a:pt x="247709" y="99313"/>
                </a:lnTo>
                <a:close/>
              </a:path>
              <a:path w="646430" h="394969">
                <a:moveTo>
                  <a:pt x="272357" y="93599"/>
                </a:moveTo>
                <a:lnTo>
                  <a:pt x="271906" y="93599"/>
                </a:lnTo>
                <a:lnTo>
                  <a:pt x="271018" y="93852"/>
                </a:lnTo>
                <a:lnTo>
                  <a:pt x="272357" y="93599"/>
                </a:lnTo>
                <a:close/>
              </a:path>
              <a:path w="646430" h="394969">
                <a:moveTo>
                  <a:pt x="297454" y="88841"/>
                </a:moveTo>
                <a:lnTo>
                  <a:pt x="297053" y="88900"/>
                </a:lnTo>
                <a:lnTo>
                  <a:pt x="297454" y="88841"/>
                </a:lnTo>
                <a:close/>
              </a:path>
              <a:path w="646430" h="394969">
                <a:moveTo>
                  <a:pt x="297922" y="88772"/>
                </a:moveTo>
                <a:lnTo>
                  <a:pt x="297454" y="88841"/>
                </a:lnTo>
                <a:lnTo>
                  <a:pt x="297922" y="88772"/>
                </a:lnTo>
                <a:close/>
              </a:path>
              <a:path w="646430" h="394969">
                <a:moveTo>
                  <a:pt x="325526" y="84835"/>
                </a:moveTo>
                <a:lnTo>
                  <a:pt x="324866" y="84835"/>
                </a:lnTo>
                <a:lnTo>
                  <a:pt x="324358" y="84962"/>
                </a:lnTo>
                <a:lnTo>
                  <a:pt x="325526" y="84835"/>
                </a:lnTo>
                <a:close/>
              </a:path>
              <a:path w="646430" h="394969">
                <a:moveTo>
                  <a:pt x="384755" y="79375"/>
                </a:moveTo>
                <a:lnTo>
                  <a:pt x="383031" y="79375"/>
                </a:lnTo>
                <a:lnTo>
                  <a:pt x="382524" y="79501"/>
                </a:lnTo>
                <a:lnTo>
                  <a:pt x="384755" y="79375"/>
                </a:lnTo>
                <a:close/>
              </a:path>
              <a:path w="646430" h="394969">
                <a:moveTo>
                  <a:pt x="532426" y="38118"/>
                </a:moveTo>
                <a:lnTo>
                  <a:pt x="531833" y="76216"/>
                </a:lnTo>
                <a:lnTo>
                  <a:pt x="550926" y="76453"/>
                </a:lnTo>
                <a:lnTo>
                  <a:pt x="551434" y="38353"/>
                </a:lnTo>
                <a:lnTo>
                  <a:pt x="532426" y="38118"/>
                </a:lnTo>
                <a:close/>
              </a:path>
              <a:path w="646430" h="394969">
                <a:moveTo>
                  <a:pt x="533019" y="0"/>
                </a:moveTo>
                <a:lnTo>
                  <a:pt x="532426" y="38118"/>
                </a:lnTo>
                <a:lnTo>
                  <a:pt x="551434" y="38353"/>
                </a:lnTo>
                <a:lnTo>
                  <a:pt x="550926" y="76453"/>
                </a:lnTo>
                <a:lnTo>
                  <a:pt x="609971" y="76453"/>
                </a:lnTo>
                <a:lnTo>
                  <a:pt x="646430" y="58927"/>
                </a:lnTo>
                <a:lnTo>
                  <a:pt x="533019" y="0"/>
                </a:lnTo>
                <a:close/>
              </a:path>
              <a:path w="646430" h="394969">
                <a:moveTo>
                  <a:pt x="531837" y="75945"/>
                </a:moveTo>
                <a:lnTo>
                  <a:pt x="510121" y="75947"/>
                </a:lnTo>
                <a:lnTo>
                  <a:pt x="531833" y="76216"/>
                </a:lnTo>
                <a:lnTo>
                  <a:pt x="531837" y="75945"/>
                </a:lnTo>
                <a:close/>
              </a:path>
            </a:pathLst>
          </a:custGeom>
          <a:solidFill>
            <a:srgbClr val="000000"/>
          </a:solidFill>
        </p:spPr>
        <p:txBody>
          <a:bodyPr wrap="square" lIns="0" tIns="0" rIns="0" bIns="0" rtlCol="0"/>
          <a:lstStyle/>
          <a:p>
            <a:endParaRPr/>
          </a:p>
        </p:txBody>
      </p:sp>
      <p:sp>
        <p:nvSpPr>
          <p:cNvPr id="11" name="object 11"/>
          <p:cNvSpPr/>
          <p:nvPr/>
        </p:nvSpPr>
        <p:spPr>
          <a:xfrm>
            <a:off x="1870964" y="2622295"/>
            <a:ext cx="5859780" cy="730885"/>
          </a:xfrm>
          <a:custGeom>
            <a:avLst/>
            <a:gdLst/>
            <a:ahLst/>
            <a:cxnLst/>
            <a:rect l="l" t="t" r="r" b="b"/>
            <a:pathLst>
              <a:path w="5859780" h="730885">
                <a:moveTo>
                  <a:pt x="29972" y="192150"/>
                </a:moveTo>
                <a:lnTo>
                  <a:pt x="0" y="215518"/>
                </a:lnTo>
                <a:lnTo>
                  <a:pt x="25018" y="247903"/>
                </a:lnTo>
                <a:lnTo>
                  <a:pt x="50927" y="280288"/>
                </a:lnTo>
                <a:lnTo>
                  <a:pt x="78231" y="312546"/>
                </a:lnTo>
                <a:lnTo>
                  <a:pt x="107823" y="344677"/>
                </a:lnTo>
                <a:lnTo>
                  <a:pt x="139954" y="376174"/>
                </a:lnTo>
                <a:lnTo>
                  <a:pt x="175387" y="407162"/>
                </a:lnTo>
                <a:lnTo>
                  <a:pt x="214756" y="437133"/>
                </a:lnTo>
                <a:lnTo>
                  <a:pt x="258572" y="466089"/>
                </a:lnTo>
                <a:lnTo>
                  <a:pt x="307594" y="493902"/>
                </a:lnTo>
                <a:lnTo>
                  <a:pt x="362331" y="520318"/>
                </a:lnTo>
                <a:lnTo>
                  <a:pt x="423291" y="545211"/>
                </a:lnTo>
                <a:lnTo>
                  <a:pt x="491109" y="568451"/>
                </a:lnTo>
                <a:lnTo>
                  <a:pt x="527938" y="579501"/>
                </a:lnTo>
                <a:lnTo>
                  <a:pt x="566674" y="589914"/>
                </a:lnTo>
                <a:lnTo>
                  <a:pt x="607313" y="599948"/>
                </a:lnTo>
                <a:lnTo>
                  <a:pt x="650240" y="609600"/>
                </a:lnTo>
                <a:lnTo>
                  <a:pt x="718693" y="622934"/>
                </a:lnTo>
                <a:lnTo>
                  <a:pt x="767207" y="631189"/>
                </a:lnTo>
                <a:lnTo>
                  <a:pt x="818134" y="638937"/>
                </a:lnTo>
                <a:lnTo>
                  <a:pt x="899413" y="649604"/>
                </a:lnTo>
                <a:lnTo>
                  <a:pt x="1019175" y="663320"/>
                </a:lnTo>
                <a:lnTo>
                  <a:pt x="1150874" y="676275"/>
                </a:lnTo>
                <a:lnTo>
                  <a:pt x="1344029" y="692403"/>
                </a:lnTo>
                <a:lnTo>
                  <a:pt x="1603883" y="709167"/>
                </a:lnTo>
                <a:lnTo>
                  <a:pt x="1854835" y="720725"/>
                </a:lnTo>
                <a:lnTo>
                  <a:pt x="2027936" y="726058"/>
                </a:lnTo>
                <a:lnTo>
                  <a:pt x="2204212" y="729488"/>
                </a:lnTo>
                <a:lnTo>
                  <a:pt x="2382393" y="730503"/>
                </a:lnTo>
                <a:lnTo>
                  <a:pt x="2561082" y="729106"/>
                </a:lnTo>
                <a:lnTo>
                  <a:pt x="2738755" y="724915"/>
                </a:lnTo>
                <a:lnTo>
                  <a:pt x="2914269" y="717930"/>
                </a:lnTo>
                <a:lnTo>
                  <a:pt x="3086227" y="707643"/>
                </a:lnTo>
                <a:lnTo>
                  <a:pt x="3170428" y="701420"/>
                </a:lnTo>
                <a:lnTo>
                  <a:pt x="3253232" y="694181"/>
                </a:lnTo>
                <a:lnTo>
                  <a:pt x="3271011" y="692403"/>
                </a:lnTo>
                <a:lnTo>
                  <a:pt x="2382266" y="692403"/>
                </a:lnTo>
                <a:lnTo>
                  <a:pt x="2204847" y="691388"/>
                </a:lnTo>
                <a:lnTo>
                  <a:pt x="2028698" y="688086"/>
                </a:lnTo>
                <a:lnTo>
                  <a:pt x="2028952" y="688086"/>
                </a:lnTo>
                <a:lnTo>
                  <a:pt x="1856105" y="682625"/>
                </a:lnTo>
                <a:lnTo>
                  <a:pt x="1856359" y="682625"/>
                </a:lnTo>
                <a:lnTo>
                  <a:pt x="1687830" y="675386"/>
                </a:lnTo>
                <a:lnTo>
                  <a:pt x="1605914" y="671067"/>
                </a:lnTo>
                <a:lnTo>
                  <a:pt x="1525651" y="666495"/>
                </a:lnTo>
                <a:lnTo>
                  <a:pt x="1447038" y="661542"/>
                </a:lnTo>
                <a:lnTo>
                  <a:pt x="1370457" y="656208"/>
                </a:lnTo>
                <a:lnTo>
                  <a:pt x="1370584" y="656208"/>
                </a:lnTo>
                <a:lnTo>
                  <a:pt x="1297691" y="650620"/>
                </a:lnTo>
                <a:lnTo>
                  <a:pt x="1296162" y="650620"/>
                </a:lnTo>
                <a:lnTo>
                  <a:pt x="1223899" y="644525"/>
                </a:lnTo>
                <a:lnTo>
                  <a:pt x="1154176" y="638428"/>
                </a:lnTo>
                <a:lnTo>
                  <a:pt x="1154303" y="638428"/>
                </a:lnTo>
                <a:lnTo>
                  <a:pt x="1088561" y="632078"/>
                </a:lnTo>
                <a:lnTo>
                  <a:pt x="1087374" y="632078"/>
                </a:lnTo>
                <a:lnTo>
                  <a:pt x="1023112" y="625475"/>
                </a:lnTo>
                <a:lnTo>
                  <a:pt x="962025" y="618743"/>
                </a:lnTo>
                <a:lnTo>
                  <a:pt x="962279" y="618743"/>
                </a:lnTo>
                <a:lnTo>
                  <a:pt x="903986" y="611758"/>
                </a:lnTo>
                <a:lnTo>
                  <a:pt x="904240" y="611758"/>
                </a:lnTo>
                <a:lnTo>
                  <a:pt x="849376" y="604774"/>
                </a:lnTo>
                <a:lnTo>
                  <a:pt x="849630" y="604774"/>
                </a:lnTo>
                <a:lnTo>
                  <a:pt x="824370" y="601217"/>
                </a:lnTo>
                <a:lnTo>
                  <a:pt x="823594" y="601217"/>
                </a:lnTo>
                <a:lnTo>
                  <a:pt x="798796" y="597534"/>
                </a:lnTo>
                <a:lnTo>
                  <a:pt x="798068" y="597534"/>
                </a:lnTo>
                <a:lnTo>
                  <a:pt x="773176" y="593598"/>
                </a:lnTo>
                <a:lnTo>
                  <a:pt x="773430" y="593598"/>
                </a:lnTo>
                <a:lnTo>
                  <a:pt x="725297" y="585469"/>
                </a:lnTo>
                <a:lnTo>
                  <a:pt x="725551" y="585469"/>
                </a:lnTo>
                <a:lnTo>
                  <a:pt x="702993" y="581278"/>
                </a:lnTo>
                <a:lnTo>
                  <a:pt x="702563" y="581278"/>
                </a:lnTo>
                <a:lnTo>
                  <a:pt x="680585" y="576833"/>
                </a:lnTo>
                <a:lnTo>
                  <a:pt x="679958" y="576833"/>
                </a:lnTo>
                <a:lnTo>
                  <a:pt x="658597" y="572388"/>
                </a:lnTo>
                <a:lnTo>
                  <a:pt x="658368" y="572388"/>
                </a:lnTo>
                <a:lnTo>
                  <a:pt x="616515" y="562990"/>
                </a:lnTo>
                <a:lnTo>
                  <a:pt x="616331" y="562990"/>
                </a:lnTo>
                <a:lnTo>
                  <a:pt x="575944" y="553084"/>
                </a:lnTo>
                <a:lnTo>
                  <a:pt x="576453" y="553084"/>
                </a:lnTo>
                <a:lnTo>
                  <a:pt x="538099" y="542798"/>
                </a:lnTo>
                <a:lnTo>
                  <a:pt x="502285" y="532002"/>
                </a:lnTo>
                <a:lnTo>
                  <a:pt x="468375" y="520953"/>
                </a:lnTo>
                <a:lnTo>
                  <a:pt x="468526" y="520953"/>
                </a:lnTo>
                <a:lnTo>
                  <a:pt x="436372" y="509524"/>
                </a:lnTo>
                <a:lnTo>
                  <a:pt x="436555" y="509524"/>
                </a:lnTo>
                <a:lnTo>
                  <a:pt x="406019" y="497586"/>
                </a:lnTo>
                <a:lnTo>
                  <a:pt x="378164" y="485648"/>
                </a:lnTo>
                <a:lnTo>
                  <a:pt x="350393" y="472948"/>
                </a:lnTo>
                <a:lnTo>
                  <a:pt x="350527" y="472948"/>
                </a:lnTo>
                <a:lnTo>
                  <a:pt x="325744" y="460375"/>
                </a:lnTo>
                <a:lnTo>
                  <a:pt x="300990" y="446913"/>
                </a:lnTo>
                <a:lnTo>
                  <a:pt x="278902" y="433831"/>
                </a:lnTo>
                <a:lnTo>
                  <a:pt x="278765" y="433831"/>
                </a:lnTo>
                <a:lnTo>
                  <a:pt x="257393" y="420242"/>
                </a:lnTo>
                <a:lnTo>
                  <a:pt x="237150" y="406273"/>
                </a:lnTo>
                <a:lnTo>
                  <a:pt x="217297" y="391794"/>
                </a:lnTo>
                <a:lnTo>
                  <a:pt x="217449" y="391794"/>
                </a:lnTo>
                <a:lnTo>
                  <a:pt x="199745" y="377825"/>
                </a:lnTo>
                <a:lnTo>
                  <a:pt x="182589" y="363346"/>
                </a:lnTo>
                <a:lnTo>
                  <a:pt x="166014" y="348361"/>
                </a:lnTo>
                <a:lnTo>
                  <a:pt x="150383" y="333375"/>
                </a:lnTo>
                <a:lnTo>
                  <a:pt x="135000" y="318007"/>
                </a:lnTo>
                <a:lnTo>
                  <a:pt x="120650" y="302767"/>
                </a:lnTo>
                <a:lnTo>
                  <a:pt x="120801" y="302767"/>
                </a:lnTo>
                <a:lnTo>
                  <a:pt x="106806" y="287274"/>
                </a:lnTo>
                <a:lnTo>
                  <a:pt x="80137" y="255904"/>
                </a:lnTo>
                <a:lnTo>
                  <a:pt x="54863" y="224154"/>
                </a:lnTo>
                <a:lnTo>
                  <a:pt x="29972" y="192150"/>
                </a:lnTo>
                <a:close/>
              </a:path>
              <a:path w="5859780" h="730885">
                <a:moveTo>
                  <a:pt x="2382373" y="692403"/>
                </a:moveTo>
                <a:lnTo>
                  <a:pt x="2382520" y="692403"/>
                </a:lnTo>
                <a:lnTo>
                  <a:pt x="2382373" y="692403"/>
                </a:lnTo>
                <a:close/>
              </a:path>
              <a:path w="5859780" h="730885">
                <a:moveTo>
                  <a:pt x="3565525" y="618363"/>
                </a:moveTo>
                <a:lnTo>
                  <a:pt x="3409188" y="639190"/>
                </a:lnTo>
                <a:lnTo>
                  <a:pt x="3409569" y="639190"/>
                </a:lnTo>
                <a:lnTo>
                  <a:pt x="3330321" y="648080"/>
                </a:lnTo>
                <a:lnTo>
                  <a:pt x="3330575" y="648080"/>
                </a:lnTo>
                <a:lnTo>
                  <a:pt x="3249549" y="656208"/>
                </a:lnTo>
                <a:lnTo>
                  <a:pt x="3249803" y="656208"/>
                </a:lnTo>
                <a:lnTo>
                  <a:pt x="3167253" y="663448"/>
                </a:lnTo>
                <a:lnTo>
                  <a:pt x="3167507" y="663448"/>
                </a:lnTo>
                <a:lnTo>
                  <a:pt x="3083433" y="669670"/>
                </a:lnTo>
                <a:lnTo>
                  <a:pt x="3083814" y="669670"/>
                </a:lnTo>
                <a:lnTo>
                  <a:pt x="2912237" y="679830"/>
                </a:lnTo>
                <a:lnTo>
                  <a:pt x="2912618" y="679830"/>
                </a:lnTo>
                <a:lnTo>
                  <a:pt x="2737358" y="686942"/>
                </a:lnTo>
                <a:lnTo>
                  <a:pt x="2737739" y="686942"/>
                </a:lnTo>
                <a:lnTo>
                  <a:pt x="2560320" y="691006"/>
                </a:lnTo>
                <a:lnTo>
                  <a:pt x="2382373" y="692403"/>
                </a:lnTo>
                <a:lnTo>
                  <a:pt x="3271020" y="692403"/>
                </a:lnTo>
                <a:lnTo>
                  <a:pt x="3334512" y="686053"/>
                </a:lnTo>
                <a:lnTo>
                  <a:pt x="3414014" y="677037"/>
                </a:lnTo>
                <a:lnTo>
                  <a:pt x="3570732" y="656081"/>
                </a:lnTo>
                <a:lnTo>
                  <a:pt x="3726815" y="631443"/>
                </a:lnTo>
                <a:lnTo>
                  <a:pt x="3798560" y="618489"/>
                </a:lnTo>
                <a:lnTo>
                  <a:pt x="3565016" y="618489"/>
                </a:lnTo>
                <a:lnTo>
                  <a:pt x="3565525" y="618363"/>
                </a:lnTo>
                <a:close/>
              </a:path>
              <a:path w="5859780" h="730885">
                <a:moveTo>
                  <a:pt x="1296035" y="650493"/>
                </a:moveTo>
                <a:lnTo>
                  <a:pt x="1297691" y="650620"/>
                </a:lnTo>
                <a:lnTo>
                  <a:pt x="1296035" y="650493"/>
                </a:lnTo>
                <a:close/>
              </a:path>
              <a:path w="5859780" h="730885">
                <a:moveTo>
                  <a:pt x="1087247" y="631951"/>
                </a:moveTo>
                <a:lnTo>
                  <a:pt x="1088561" y="632078"/>
                </a:lnTo>
                <a:lnTo>
                  <a:pt x="1087247" y="631951"/>
                </a:lnTo>
                <a:close/>
              </a:path>
              <a:path w="5859780" h="730885">
                <a:moveTo>
                  <a:pt x="3720719" y="593851"/>
                </a:moveTo>
                <a:lnTo>
                  <a:pt x="3565016" y="618489"/>
                </a:lnTo>
                <a:lnTo>
                  <a:pt x="3798560" y="618489"/>
                </a:lnTo>
                <a:lnTo>
                  <a:pt x="3882263" y="603376"/>
                </a:lnTo>
                <a:lnTo>
                  <a:pt x="3928682" y="593978"/>
                </a:lnTo>
                <a:lnTo>
                  <a:pt x="3720211" y="593978"/>
                </a:lnTo>
                <a:lnTo>
                  <a:pt x="3720719" y="593851"/>
                </a:lnTo>
                <a:close/>
              </a:path>
              <a:path w="5859780" h="730885">
                <a:moveTo>
                  <a:pt x="823468" y="601090"/>
                </a:moveTo>
                <a:lnTo>
                  <a:pt x="824370" y="601217"/>
                </a:lnTo>
                <a:lnTo>
                  <a:pt x="823468" y="601090"/>
                </a:lnTo>
                <a:close/>
              </a:path>
              <a:path w="5859780" h="730885">
                <a:moveTo>
                  <a:pt x="797941" y="597407"/>
                </a:moveTo>
                <a:lnTo>
                  <a:pt x="798796" y="597534"/>
                </a:lnTo>
                <a:lnTo>
                  <a:pt x="797941" y="597407"/>
                </a:lnTo>
                <a:close/>
              </a:path>
              <a:path w="5859780" h="730885">
                <a:moveTo>
                  <a:pt x="3875278" y="565912"/>
                </a:moveTo>
                <a:lnTo>
                  <a:pt x="3720211" y="593978"/>
                </a:lnTo>
                <a:lnTo>
                  <a:pt x="3928682" y="593978"/>
                </a:lnTo>
                <a:lnTo>
                  <a:pt x="4037203" y="572007"/>
                </a:lnTo>
                <a:lnTo>
                  <a:pt x="4064163" y="566038"/>
                </a:lnTo>
                <a:lnTo>
                  <a:pt x="3874897" y="566038"/>
                </a:lnTo>
                <a:lnTo>
                  <a:pt x="3875278" y="565912"/>
                </a:lnTo>
                <a:close/>
              </a:path>
              <a:path w="5859780" h="730885">
                <a:moveTo>
                  <a:pt x="702310" y="581151"/>
                </a:moveTo>
                <a:lnTo>
                  <a:pt x="702563" y="581278"/>
                </a:lnTo>
                <a:lnTo>
                  <a:pt x="702993" y="581278"/>
                </a:lnTo>
                <a:lnTo>
                  <a:pt x="702310" y="581151"/>
                </a:lnTo>
                <a:close/>
              </a:path>
              <a:path w="5859780" h="730885">
                <a:moveTo>
                  <a:pt x="679958" y="576706"/>
                </a:moveTo>
                <a:lnTo>
                  <a:pt x="680585" y="576833"/>
                </a:lnTo>
                <a:lnTo>
                  <a:pt x="679958" y="576706"/>
                </a:lnTo>
                <a:close/>
              </a:path>
              <a:path w="5859780" h="730885">
                <a:moveTo>
                  <a:pt x="657987" y="572262"/>
                </a:moveTo>
                <a:lnTo>
                  <a:pt x="658368" y="572388"/>
                </a:lnTo>
                <a:lnTo>
                  <a:pt x="658597" y="572388"/>
                </a:lnTo>
                <a:lnTo>
                  <a:pt x="657987" y="572262"/>
                </a:lnTo>
                <a:close/>
              </a:path>
              <a:path w="5859780" h="730885">
                <a:moveTo>
                  <a:pt x="4183126" y="500633"/>
                </a:moveTo>
                <a:lnTo>
                  <a:pt x="4029075" y="534796"/>
                </a:lnTo>
                <a:lnTo>
                  <a:pt x="4029456" y="534796"/>
                </a:lnTo>
                <a:lnTo>
                  <a:pt x="3874897" y="566038"/>
                </a:lnTo>
                <a:lnTo>
                  <a:pt x="4064163" y="566038"/>
                </a:lnTo>
                <a:lnTo>
                  <a:pt x="4191508" y="537844"/>
                </a:lnTo>
                <a:lnTo>
                  <a:pt x="4345305" y="500761"/>
                </a:lnTo>
                <a:lnTo>
                  <a:pt x="4182745" y="500761"/>
                </a:lnTo>
                <a:lnTo>
                  <a:pt x="4183126" y="500633"/>
                </a:lnTo>
                <a:close/>
              </a:path>
              <a:path w="5859780" h="730885">
                <a:moveTo>
                  <a:pt x="615950" y="562863"/>
                </a:moveTo>
                <a:lnTo>
                  <a:pt x="616331" y="562990"/>
                </a:lnTo>
                <a:lnTo>
                  <a:pt x="616515" y="562990"/>
                </a:lnTo>
                <a:lnTo>
                  <a:pt x="615950" y="562863"/>
                </a:lnTo>
                <a:close/>
              </a:path>
              <a:path w="5859780" h="730885">
                <a:moveTo>
                  <a:pt x="538184" y="542798"/>
                </a:moveTo>
                <a:lnTo>
                  <a:pt x="538607" y="542925"/>
                </a:lnTo>
                <a:lnTo>
                  <a:pt x="538184" y="542798"/>
                </a:lnTo>
                <a:close/>
              </a:path>
              <a:path w="5859780" h="730885">
                <a:moveTo>
                  <a:pt x="502401" y="532002"/>
                </a:moveTo>
                <a:lnTo>
                  <a:pt x="502793" y="532129"/>
                </a:lnTo>
                <a:lnTo>
                  <a:pt x="502401" y="532002"/>
                </a:lnTo>
                <a:close/>
              </a:path>
              <a:path w="5859780" h="730885">
                <a:moveTo>
                  <a:pt x="468526" y="520953"/>
                </a:moveTo>
                <a:lnTo>
                  <a:pt x="468375" y="520953"/>
                </a:lnTo>
                <a:lnTo>
                  <a:pt x="468884" y="521080"/>
                </a:lnTo>
                <a:lnTo>
                  <a:pt x="468526" y="520953"/>
                </a:lnTo>
                <a:close/>
              </a:path>
              <a:path w="5859780" h="730885">
                <a:moveTo>
                  <a:pt x="436555" y="509524"/>
                </a:moveTo>
                <a:lnTo>
                  <a:pt x="436372" y="509524"/>
                </a:lnTo>
                <a:lnTo>
                  <a:pt x="436880" y="509650"/>
                </a:lnTo>
                <a:lnTo>
                  <a:pt x="436555" y="509524"/>
                </a:lnTo>
                <a:close/>
              </a:path>
              <a:path w="5859780" h="730885">
                <a:moveTo>
                  <a:pt x="4489069" y="424433"/>
                </a:moveTo>
                <a:lnTo>
                  <a:pt x="4336034" y="463803"/>
                </a:lnTo>
                <a:lnTo>
                  <a:pt x="4336288" y="463803"/>
                </a:lnTo>
                <a:lnTo>
                  <a:pt x="4182745" y="500761"/>
                </a:lnTo>
                <a:lnTo>
                  <a:pt x="4345305" y="500761"/>
                </a:lnTo>
                <a:lnTo>
                  <a:pt x="4498721" y="461390"/>
                </a:lnTo>
                <a:lnTo>
                  <a:pt x="4633615" y="424561"/>
                </a:lnTo>
                <a:lnTo>
                  <a:pt x="4488815" y="424561"/>
                </a:lnTo>
                <a:lnTo>
                  <a:pt x="4489069" y="424433"/>
                </a:lnTo>
                <a:close/>
              </a:path>
              <a:path w="5859780" h="730885">
                <a:moveTo>
                  <a:pt x="406498" y="497773"/>
                </a:moveTo>
                <a:lnTo>
                  <a:pt x="406654" y="497839"/>
                </a:lnTo>
                <a:lnTo>
                  <a:pt x="406498" y="497773"/>
                </a:lnTo>
                <a:close/>
              </a:path>
              <a:path w="5859780" h="730885">
                <a:moveTo>
                  <a:pt x="406060" y="497586"/>
                </a:moveTo>
                <a:lnTo>
                  <a:pt x="406498" y="497773"/>
                </a:lnTo>
                <a:lnTo>
                  <a:pt x="406060" y="497586"/>
                </a:lnTo>
                <a:close/>
              </a:path>
              <a:path w="5859780" h="730885">
                <a:moveTo>
                  <a:pt x="377571" y="485393"/>
                </a:moveTo>
                <a:lnTo>
                  <a:pt x="378079" y="485648"/>
                </a:lnTo>
                <a:lnTo>
                  <a:pt x="377571" y="485393"/>
                </a:lnTo>
                <a:close/>
              </a:path>
              <a:path w="5859780" h="730885">
                <a:moveTo>
                  <a:pt x="350527" y="472948"/>
                </a:moveTo>
                <a:lnTo>
                  <a:pt x="350393" y="472948"/>
                </a:lnTo>
                <a:lnTo>
                  <a:pt x="351028" y="473201"/>
                </a:lnTo>
                <a:lnTo>
                  <a:pt x="350527" y="472948"/>
                </a:lnTo>
                <a:close/>
              </a:path>
              <a:path w="5859780" h="730885">
                <a:moveTo>
                  <a:pt x="324993" y="459993"/>
                </a:moveTo>
                <a:lnTo>
                  <a:pt x="325628" y="460375"/>
                </a:lnTo>
                <a:lnTo>
                  <a:pt x="324993" y="459993"/>
                </a:lnTo>
                <a:close/>
              </a:path>
              <a:path w="5859780" h="730885">
                <a:moveTo>
                  <a:pt x="301067" y="446913"/>
                </a:moveTo>
                <a:lnTo>
                  <a:pt x="301498" y="447166"/>
                </a:lnTo>
                <a:lnTo>
                  <a:pt x="301067" y="446913"/>
                </a:lnTo>
                <a:close/>
              </a:path>
              <a:path w="5859780" h="730885">
                <a:moveTo>
                  <a:pt x="278256" y="433450"/>
                </a:moveTo>
                <a:lnTo>
                  <a:pt x="278765" y="433831"/>
                </a:lnTo>
                <a:lnTo>
                  <a:pt x="278902" y="433831"/>
                </a:lnTo>
                <a:lnTo>
                  <a:pt x="278256" y="433450"/>
                </a:lnTo>
                <a:close/>
              </a:path>
              <a:path w="5859780" h="730885">
                <a:moveTo>
                  <a:pt x="4641595" y="382904"/>
                </a:moveTo>
                <a:lnTo>
                  <a:pt x="4488815" y="424561"/>
                </a:lnTo>
                <a:lnTo>
                  <a:pt x="4633615" y="424561"/>
                </a:lnTo>
                <a:lnTo>
                  <a:pt x="4651756" y="419607"/>
                </a:lnTo>
                <a:lnTo>
                  <a:pt x="4779453" y="383031"/>
                </a:lnTo>
                <a:lnTo>
                  <a:pt x="4641342" y="383031"/>
                </a:lnTo>
                <a:lnTo>
                  <a:pt x="4641595" y="382904"/>
                </a:lnTo>
                <a:close/>
              </a:path>
              <a:path w="5859780" h="730885">
                <a:moveTo>
                  <a:pt x="256794" y="419862"/>
                </a:moveTo>
                <a:lnTo>
                  <a:pt x="257302" y="420242"/>
                </a:lnTo>
                <a:lnTo>
                  <a:pt x="256794" y="419862"/>
                </a:lnTo>
                <a:close/>
              </a:path>
              <a:path w="5859780" h="730885">
                <a:moveTo>
                  <a:pt x="236600" y="405891"/>
                </a:moveTo>
                <a:lnTo>
                  <a:pt x="237109" y="406273"/>
                </a:lnTo>
                <a:lnTo>
                  <a:pt x="236600" y="405891"/>
                </a:lnTo>
                <a:close/>
              </a:path>
              <a:path w="5859780" h="730885">
                <a:moveTo>
                  <a:pt x="217449" y="391794"/>
                </a:moveTo>
                <a:lnTo>
                  <a:pt x="217297" y="391794"/>
                </a:lnTo>
                <a:lnTo>
                  <a:pt x="217931" y="392175"/>
                </a:lnTo>
                <a:lnTo>
                  <a:pt x="217449" y="391794"/>
                </a:lnTo>
                <a:close/>
              </a:path>
              <a:path w="5859780" h="730885">
                <a:moveTo>
                  <a:pt x="4793615" y="339343"/>
                </a:moveTo>
                <a:lnTo>
                  <a:pt x="4641342" y="383031"/>
                </a:lnTo>
                <a:lnTo>
                  <a:pt x="4779453" y="383031"/>
                </a:lnTo>
                <a:lnTo>
                  <a:pt x="4804283" y="375919"/>
                </a:lnTo>
                <a:lnTo>
                  <a:pt x="4926698" y="339470"/>
                </a:lnTo>
                <a:lnTo>
                  <a:pt x="4793488" y="339470"/>
                </a:lnTo>
                <a:close/>
              </a:path>
              <a:path w="5859780" h="730885">
                <a:moveTo>
                  <a:pt x="199262" y="377443"/>
                </a:moveTo>
                <a:lnTo>
                  <a:pt x="199644" y="377825"/>
                </a:lnTo>
                <a:lnTo>
                  <a:pt x="199262" y="377443"/>
                </a:lnTo>
                <a:close/>
              </a:path>
              <a:path w="5859780" h="730885">
                <a:moveTo>
                  <a:pt x="181991" y="362838"/>
                </a:moveTo>
                <a:lnTo>
                  <a:pt x="182499" y="363346"/>
                </a:lnTo>
                <a:lnTo>
                  <a:pt x="181991" y="362838"/>
                </a:lnTo>
                <a:close/>
              </a:path>
              <a:path w="5859780" h="730885">
                <a:moveTo>
                  <a:pt x="165735" y="348106"/>
                </a:moveTo>
                <a:lnTo>
                  <a:pt x="165988" y="348361"/>
                </a:lnTo>
                <a:lnTo>
                  <a:pt x="165735" y="348106"/>
                </a:lnTo>
                <a:close/>
              </a:path>
              <a:path w="5859780" h="730885">
                <a:moveTo>
                  <a:pt x="5248783" y="199389"/>
                </a:moveTo>
                <a:lnTo>
                  <a:pt x="4945380" y="294131"/>
                </a:lnTo>
                <a:lnTo>
                  <a:pt x="4945634" y="294131"/>
                </a:lnTo>
                <a:lnTo>
                  <a:pt x="4793488" y="339470"/>
                </a:lnTo>
                <a:lnTo>
                  <a:pt x="4926698" y="339470"/>
                </a:lnTo>
                <a:lnTo>
                  <a:pt x="4956556" y="330580"/>
                </a:lnTo>
                <a:lnTo>
                  <a:pt x="5260213" y="235712"/>
                </a:lnTo>
                <a:lnTo>
                  <a:pt x="5371170" y="199516"/>
                </a:lnTo>
                <a:lnTo>
                  <a:pt x="5248529" y="199516"/>
                </a:lnTo>
                <a:lnTo>
                  <a:pt x="5248783" y="199389"/>
                </a:lnTo>
                <a:close/>
              </a:path>
              <a:path w="5859780" h="730885">
                <a:moveTo>
                  <a:pt x="149987" y="332993"/>
                </a:moveTo>
                <a:lnTo>
                  <a:pt x="150368" y="333375"/>
                </a:lnTo>
                <a:lnTo>
                  <a:pt x="149987" y="332993"/>
                </a:lnTo>
                <a:close/>
              </a:path>
              <a:path w="5859780" h="730885">
                <a:moveTo>
                  <a:pt x="135022" y="318007"/>
                </a:moveTo>
                <a:lnTo>
                  <a:pt x="135382" y="318388"/>
                </a:lnTo>
                <a:lnTo>
                  <a:pt x="135022" y="318007"/>
                </a:lnTo>
                <a:close/>
              </a:path>
              <a:path w="5859780" h="730885">
                <a:moveTo>
                  <a:pt x="120801" y="302767"/>
                </a:moveTo>
                <a:lnTo>
                  <a:pt x="120650" y="302767"/>
                </a:lnTo>
                <a:lnTo>
                  <a:pt x="121031" y="303021"/>
                </a:lnTo>
                <a:lnTo>
                  <a:pt x="120801" y="302767"/>
                </a:lnTo>
                <a:close/>
              </a:path>
              <a:path w="5859780" h="730885">
                <a:moveTo>
                  <a:pt x="106863" y="287274"/>
                </a:moveTo>
                <a:lnTo>
                  <a:pt x="107187" y="287654"/>
                </a:lnTo>
                <a:lnTo>
                  <a:pt x="106863" y="287274"/>
                </a:lnTo>
                <a:close/>
              </a:path>
              <a:path w="5859780" h="730885">
                <a:moveTo>
                  <a:pt x="80213" y="255904"/>
                </a:moveTo>
                <a:lnTo>
                  <a:pt x="80518" y="256286"/>
                </a:lnTo>
                <a:lnTo>
                  <a:pt x="80213" y="255904"/>
                </a:lnTo>
                <a:close/>
              </a:path>
              <a:path w="5859780" h="730885">
                <a:moveTo>
                  <a:pt x="54920" y="224154"/>
                </a:moveTo>
                <a:lnTo>
                  <a:pt x="55118" y="224408"/>
                </a:lnTo>
                <a:lnTo>
                  <a:pt x="54920" y="224154"/>
                </a:lnTo>
                <a:close/>
              </a:path>
              <a:path w="5859780" h="730885">
                <a:moveTo>
                  <a:pt x="5745058" y="36116"/>
                </a:moveTo>
                <a:lnTo>
                  <a:pt x="5551043" y="100711"/>
                </a:lnTo>
                <a:lnTo>
                  <a:pt x="5248529" y="199516"/>
                </a:lnTo>
                <a:lnTo>
                  <a:pt x="5371170" y="199516"/>
                </a:lnTo>
                <a:lnTo>
                  <a:pt x="5757076" y="72211"/>
                </a:lnTo>
                <a:lnTo>
                  <a:pt x="5745058" y="36116"/>
                </a:lnTo>
                <a:close/>
              </a:path>
              <a:path w="5859780" h="730885">
                <a:moveTo>
                  <a:pt x="5847444" y="30099"/>
                </a:moveTo>
                <a:lnTo>
                  <a:pt x="5763133" y="30099"/>
                </a:lnTo>
                <a:lnTo>
                  <a:pt x="5775197" y="66166"/>
                </a:lnTo>
                <a:lnTo>
                  <a:pt x="5757076" y="72211"/>
                </a:lnTo>
                <a:lnTo>
                  <a:pt x="5769102" y="108330"/>
                </a:lnTo>
                <a:lnTo>
                  <a:pt x="5847444" y="30099"/>
                </a:lnTo>
                <a:close/>
              </a:path>
              <a:path w="5859780" h="730885">
                <a:moveTo>
                  <a:pt x="5763133" y="30099"/>
                </a:moveTo>
                <a:lnTo>
                  <a:pt x="5745058" y="36116"/>
                </a:lnTo>
                <a:lnTo>
                  <a:pt x="5757076" y="72211"/>
                </a:lnTo>
                <a:lnTo>
                  <a:pt x="5775197" y="66166"/>
                </a:lnTo>
                <a:lnTo>
                  <a:pt x="5763133" y="30099"/>
                </a:lnTo>
                <a:close/>
              </a:path>
              <a:path w="5859780" h="730885">
                <a:moveTo>
                  <a:pt x="5733034" y="0"/>
                </a:moveTo>
                <a:lnTo>
                  <a:pt x="5745058" y="36116"/>
                </a:lnTo>
                <a:lnTo>
                  <a:pt x="5763133" y="30099"/>
                </a:lnTo>
                <a:lnTo>
                  <a:pt x="5847444" y="30099"/>
                </a:lnTo>
                <a:lnTo>
                  <a:pt x="5859526" y="18033"/>
                </a:lnTo>
                <a:lnTo>
                  <a:pt x="5733034" y="0"/>
                </a:lnTo>
                <a:close/>
              </a:path>
            </a:pathLst>
          </a:custGeom>
          <a:solidFill>
            <a:srgbClr val="000000"/>
          </a:solidFill>
        </p:spPr>
        <p:txBody>
          <a:bodyPr wrap="square" lIns="0" tIns="0" rIns="0" bIns="0" rtlCol="0"/>
          <a:lstStyle/>
          <a:p>
            <a:endParaRPr/>
          </a:p>
        </p:txBody>
      </p:sp>
      <p:sp>
        <p:nvSpPr>
          <p:cNvPr id="12" name="object 12"/>
          <p:cNvSpPr/>
          <p:nvPr/>
        </p:nvSpPr>
        <p:spPr>
          <a:xfrm>
            <a:off x="8107680" y="3066288"/>
            <a:ext cx="932687" cy="266700"/>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36294" y="2307844"/>
            <a:ext cx="8835390" cy="1473200"/>
          </a:xfrm>
          <a:custGeom>
            <a:avLst/>
            <a:gdLst/>
            <a:ahLst/>
            <a:cxnLst/>
            <a:rect l="l" t="t" r="r" b="b"/>
            <a:pathLst>
              <a:path w="8835390" h="1473200">
                <a:moveTo>
                  <a:pt x="8001127" y="1435099"/>
                </a:moveTo>
                <a:lnTo>
                  <a:pt x="1414145" y="1435099"/>
                </a:lnTo>
                <a:lnTo>
                  <a:pt x="6647941" y="1473199"/>
                </a:lnTo>
                <a:lnTo>
                  <a:pt x="7173595" y="1473199"/>
                </a:lnTo>
                <a:lnTo>
                  <a:pt x="7237222" y="1460499"/>
                </a:lnTo>
                <a:lnTo>
                  <a:pt x="7568564" y="1460499"/>
                </a:lnTo>
                <a:lnTo>
                  <a:pt x="7700390" y="1447799"/>
                </a:lnTo>
                <a:lnTo>
                  <a:pt x="7945755" y="1447799"/>
                </a:lnTo>
                <a:lnTo>
                  <a:pt x="8001127" y="1435099"/>
                </a:lnTo>
                <a:close/>
              </a:path>
              <a:path w="8835390" h="1473200">
                <a:moveTo>
                  <a:pt x="1415161" y="1396999"/>
                </a:moveTo>
                <a:lnTo>
                  <a:pt x="1036066" y="1396999"/>
                </a:lnTo>
                <a:lnTo>
                  <a:pt x="1079245" y="1409699"/>
                </a:lnTo>
                <a:lnTo>
                  <a:pt x="1123569" y="1409699"/>
                </a:lnTo>
                <a:lnTo>
                  <a:pt x="1169035" y="1422399"/>
                </a:lnTo>
                <a:lnTo>
                  <a:pt x="1263269" y="1422399"/>
                </a:lnTo>
                <a:lnTo>
                  <a:pt x="1312164" y="1435099"/>
                </a:lnTo>
                <a:lnTo>
                  <a:pt x="6646926" y="1435099"/>
                </a:lnTo>
                <a:lnTo>
                  <a:pt x="1415161" y="1396999"/>
                </a:lnTo>
                <a:close/>
              </a:path>
              <a:path w="8835390" h="1473200">
                <a:moveTo>
                  <a:pt x="8187182" y="1422399"/>
                </a:moveTo>
                <a:lnTo>
                  <a:pt x="7236206" y="1422399"/>
                </a:lnTo>
                <a:lnTo>
                  <a:pt x="7172706" y="1435099"/>
                </a:lnTo>
                <a:lnTo>
                  <a:pt x="8146669" y="1435099"/>
                </a:lnTo>
                <a:lnTo>
                  <a:pt x="8187182" y="1422399"/>
                </a:lnTo>
                <a:close/>
              </a:path>
              <a:path w="8835390" h="1473200">
                <a:moveTo>
                  <a:pt x="8343137" y="1409699"/>
                </a:moveTo>
                <a:lnTo>
                  <a:pt x="7698994" y="1409699"/>
                </a:lnTo>
                <a:lnTo>
                  <a:pt x="7567295" y="1422399"/>
                </a:lnTo>
                <a:lnTo>
                  <a:pt x="8315071" y="1422399"/>
                </a:lnTo>
                <a:lnTo>
                  <a:pt x="8343137" y="1409699"/>
                </a:lnTo>
                <a:close/>
              </a:path>
              <a:path w="8835390" h="1473200">
                <a:moveTo>
                  <a:pt x="8560181" y="1396999"/>
                </a:moveTo>
                <a:lnTo>
                  <a:pt x="7999095" y="1396999"/>
                </a:lnTo>
                <a:lnTo>
                  <a:pt x="7943977" y="1409699"/>
                </a:lnTo>
                <a:lnTo>
                  <a:pt x="8542909" y="1409699"/>
                </a:lnTo>
                <a:lnTo>
                  <a:pt x="8560181" y="1396999"/>
                </a:lnTo>
                <a:close/>
              </a:path>
              <a:path w="8835390" h="1473200">
                <a:moveTo>
                  <a:pt x="1266698" y="1384299"/>
                </a:moveTo>
                <a:lnTo>
                  <a:pt x="912749" y="1384299"/>
                </a:lnTo>
                <a:lnTo>
                  <a:pt x="952754" y="1396999"/>
                </a:lnTo>
                <a:lnTo>
                  <a:pt x="1315466" y="1396999"/>
                </a:lnTo>
                <a:lnTo>
                  <a:pt x="1266698" y="1384299"/>
                </a:lnTo>
                <a:close/>
              </a:path>
              <a:path w="8835390" h="1473200">
                <a:moveTo>
                  <a:pt x="8636635" y="1384299"/>
                </a:moveTo>
                <a:lnTo>
                  <a:pt x="8184260" y="1384299"/>
                </a:lnTo>
                <a:lnTo>
                  <a:pt x="8144002" y="1396999"/>
                </a:lnTo>
                <a:lnTo>
                  <a:pt x="8622538" y="1396999"/>
                </a:lnTo>
                <a:lnTo>
                  <a:pt x="8636635" y="1384299"/>
                </a:lnTo>
                <a:close/>
              </a:path>
              <a:path w="8835390" h="1473200">
                <a:moveTo>
                  <a:pt x="1040130" y="1358899"/>
                </a:moveTo>
                <a:lnTo>
                  <a:pt x="728599" y="1358899"/>
                </a:lnTo>
                <a:lnTo>
                  <a:pt x="763397" y="1371599"/>
                </a:lnTo>
                <a:lnTo>
                  <a:pt x="836041" y="1384299"/>
                </a:lnTo>
                <a:lnTo>
                  <a:pt x="1172718" y="1384299"/>
                </a:lnTo>
                <a:lnTo>
                  <a:pt x="1127252" y="1371599"/>
                </a:lnTo>
                <a:lnTo>
                  <a:pt x="1083183" y="1371599"/>
                </a:lnTo>
                <a:lnTo>
                  <a:pt x="1040130" y="1358899"/>
                </a:lnTo>
                <a:close/>
              </a:path>
              <a:path w="8835390" h="1473200">
                <a:moveTo>
                  <a:pt x="8675751" y="1371599"/>
                </a:moveTo>
                <a:lnTo>
                  <a:pt x="8340852" y="1371599"/>
                </a:lnTo>
                <a:lnTo>
                  <a:pt x="8312658" y="1384299"/>
                </a:lnTo>
                <a:lnTo>
                  <a:pt x="8663178" y="1384299"/>
                </a:lnTo>
                <a:lnTo>
                  <a:pt x="8675751" y="1371599"/>
                </a:lnTo>
                <a:close/>
              </a:path>
              <a:path w="8835390" h="1473200">
                <a:moveTo>
                  <a:pt x="8699627" y="1358899"/>
                </a:moveTo>
                <a:lnTo>
                  <a:pt x="8556625" y="1358899"/>
                </a:lnTo>
                <a:lnTo>
                  <a:pt x="8539607" y="1371599"/>
                </a:lnTo>
                <a:lnTo>
                  <a:pt x="8687816" y="1371599"/>
                </a:lnTo>
                <a:lnTo>
                  <a:pt x="8699627" y="1358899"/>
                </a:lnTo>
                <a:close/>
              </a:path>
              <a:path w="8835390" h="1473200">
                <a:moveTo>
                  <a:pt x="917448" y="1346199"/>
                </a:moveTo>
                <a:lnTo>
                  <a:pt x="629919" y="1346199"/>
                </a:lnTo>
                <a:lnTo>
                  <a:pt x="694689" y="1358899"/>
                </a:lnTo>
                <a:lnTo>
                  <a:pt x="957326" y="1358899"/>
                </a:lnTo>
                <a:lnTo>
                  <a:pt x="917448" y="1346199"/>
                </a:lnTo>
                <a:close/>
              </a:path>
              <a:path w="8835390" h="1473200">
                <a:moveTo>
                  <a:pt x="8732139" y="1333499"/>
                </a:moveTo>
                <a:lnTo>
                  <a:pt x="8670416" y="1333499"/>
                </a:lnTo>
                <a:lnTo>
                  <a:pt x="8659367" y="1346199"/>
                </a:lnTo>
                <a:lnTo>
                  <a:pt x="8638794" y="1346199"/>
                </a:lnTo>
                <a:lnTo>
                  <a:pt x="8626221" y="1358899"/>
                </a:lnTo>
                <a:lnTo>
                  <a:pt x="8710803" y="1358899"/>
                </a:lnTo>
                <a:lnTo>
                  <a:pt x="8721598" y="1346199"/>
                </a:lnTo>
                <a:lnTo>
                  <a:pt x="8732139" y="1333499"/>
                </a:lnTo>
                <a:close/>
              </a:path>
              <a:path w="8835390" h="1473200">
                <a:moveTo>
                  <a:pt x="768857" y="1333499"/>
                </a:moveTo>
                <a:lnTo>
                  <a:pt x="569087" y="1333499"/>
                </a:lnTo>
                <a:lnTo>
                  <a:pt x="599058" y="1346199"/>
                </a:lnTo>
                <a:lnTo>
                  <a:pt x="841248" y="1346199"/>
                </a:lnTo>
                <a:lnTo>
                  <a:pt x="768857" y="1333499"/>
                </a:lnTo>
                <a:close/>
              </a:path>
              <a:path w="8835390" h="1473200">
                <a:moveTo>
                  <a:pt x="734313" y="1320799"/>
                </a:moveTo>
                <a:lnTo>
                  <a:pt x="511810" y="1320799"/>
                </a:lnTo>
                <a:lnTo>
                  <a:pt x="539876" y="1333499"/>
                </a:lnTo>
                <a:lnTo>
                  <a:pt x="768985" y="1333499"/>
                </a:lnTo>
                <a:lnTo>
                  <a:pt x="734313" y="1320799"/>
                </a:lnTo>
                <a:close/>
              </a:path>
              <a:path w="8835390" h="1473200">
                <a:moveTo>
                  <a:pt x="8795766" y="266700"/>
                </a:moveTo>
                <a:lnTo>
                  <a:pt x="8757792" y="266700"/>
                </a:lnTo>
                <a:lnTo>
                  <a:pt x="8760079" y="292100"/>
                </a:lnTo>
                <a:lnTo>
                  <a:pt x="8761349" y="330200"/>
                </a:lnTo>
                <a:lnTo>
                  <a:pt x="8761984" y="355600"/>
                </a:lnTo>
                <a:lnTo>
                  <a:pt x="8762491" y="419100"/>
                </a:lnTo>
                <a:lnTo>
                  <a:pt x="8763423" y="457200"/>
                </a:lnTo>
                <a:lnTo>
                  <a:pt x="8764016" y="482600"/>
                </a:lnTo>
                <a:lnTo>
                  <a:pt x="8765921" y="520700"/>
                </a:lnTo>
                <a:lnTo>
                  <a:pt x="8767317" y="533400"/>
                </a:lnTo>
                <a:lnTo>
                  <a:pt x="8768841" y="558800"/>
                </a:lnTo>
                <a:lnTo>
                  <a:pt x="8770620" y="584200"/>
                </a:lnTo>
                <a:lnTo>
                  <a:pt x="8772525" y="596900"/>
                </a:lnTo>
                <a:lnTo>
                  <a:pt x="8779002" y="673100"/>
                </a:lnTo>
                <a:lnTo>
                  <a:pt x="8785733" y="749300"/>
                </a:lnTo>
                <a:lnTo>
                  <a:pt x="8789797" y="800100"/>
                </a:lnTo>
                <a:lnTo>
                  <a:pt x="8793099" y="850900"/>
                </a:lnTo>
                <a:lnTo>
                  <a:pt x="8795512" y="914400"/>
                </a:lnTo>
                <a:lnTo>
                  <a:pt x="8796782" y="965200"/>
                </a:lnTo>
                <a:lnTo>
                  <a:pt x="8796401" y="1016000"/>
                </a:lnTo>
                <a:lnTo>
                  <a:pt x="8794241" y="1066800"/>
                </a:lnTo>
                <a:lnTo>
                  <a:pt x="8790051" y="1117600"/>
                </a:lnTo>
                <a:lnTo>
                  <a:pt x="8787003" y="1130300"/>
                </a:lnTo>
                <a:lnTo>
                  <a:pt x="8783447" y="1155700"/>
                </a:lnTo>
                <a:lnTo>
                  <a:pt x="8779129" y="1181100"/>
                </a:lnTo>
                <a:lnTo>
                  <a:pt x="8779383" y="1181100"/>
                </a:lnTo>
                <a:lnTo>
                  <a:pt x="8774303" y="1193800"/>
                </a:lnTo>
                <a:lnTo>
                  <a:pt x="8774557" y="1193800"/>
                </a:lnTo>
                <a:lnTo>
                  <a:pt x="8768588" y="1219200"/>
                </a:lnTo>
                <a:lnTo>
                  <a:pt x="8768969" y="1219200"/>
                </a:lnTo>
                <a:lnTo>
                  <a:pt x="8762365" y="1231900"/>
                </a:lnTo>
                <a:lnTo>
                  <a:pt x="8762873" y="1231900"/>
                </a:lnTo>
                <a:lnTo>
                  <a:pt x="8755380" y="1244600"/>
                </a:lnTo>
                <a:lnTo>
                  <a:pt x="8756141" y="1244600"/>
                </a:lnTo>
                <a:lnTo>
                  <a:pt x="8747760" y="1257300"/>
                </a:lnTo>
                <a:lnTo>
                  <a:pt x="8748395" y="1257300"/>
                </a:lnTo>
                <a:lnTo>
                  <a:pt x="8739632" y="1270000"/>
                </a:lnTo>
                <a:lnTo>
                  <a:pt x="8740013" y="1270000"/>
                </a:lnTo>
                <a:lnTo>
                  <a:pt x="8731123" y="1282700"/>
                </a:lnTo>
                <a:lnTo>
                  <a:pt x="8731631" y="1282700"/>
                </a:lnTo>
                <a:lnTo>
                  <a:pt x="8722741" y="1295400"/>
                </a:lnTo>
                <a:lnTo>
                  <a:pt x="8723376" y="1295400"/>
                </a:lnTo>
                <a:lnTo>
                  <a:pt x="8714232" y="1308099"/>
                </a:lnTo>
                <a:lnTo>
                  <a:pt x="8706612" y="1308099"/>
                </a:lnTo>
                <a:lnTo>
                  <a:pt x="8696960" y="1320799"/>
                </a:lnTo>
                <a:lnTo>
                  <a:pt x="8688832" y="1320799"/>
                </a:lnTo>
                <a:lnTo>
                  <a:pt x="8678672" y="1333499"/>
                </a:lnTo>
                <a:lnTo>
                  <a:pt x="8742299" y="1333499"/>
                </a:lnTo>
                <a:lnTo>
                  <a:pt x="8752205" y="1320799"/>
                </a:lnTo>
                <a:lnTo>
                  <a:pt x="8761730" y="1308099"/>
                </a:lnTo>
                <a:lnTo>
                  <a:pt x="8780526" y="1282700"/>
                </a:lnTo>
                <a:lnTo>
                  <a:pt x="8789670" y="1257300"/>
                </a:lnTo>
                <a:lnTo>
                  <a:pt x="8797671" y="1244600"/>
                </a:lnTo>
                <a:lnTo>
                  <a:pt x="8804783" y="1231900"/>
                </a:lnTo>
                <a:lnTo>
                  <a:pt x="8811006" y="1206500"/>
                </a:lnTo>
                <a:lnTo>
                  <a:pt x="8816340" y="1181100"/>
                </a:lnTo>
                <a:lnTo>
                  <a:pt x="8820912" y="1168400"/>
                </a:lnTo>
                <a:lnTo>
                  <a:pt x="8827897" y="1117600"/>
                </a:lnTo>
                <a:lnTo>
                  <a:pt x="8832215" y="1066800"/>
                </a:lnTo>
                <a:lnTo>
                  <a:pt x="8834501" y="1016000"/>
                </a:lnTo>
                <a:lnTo>
                  <a:pt x="8834882" y="965200"/>
                </a:lnTo>
                <a:lnTo>
                  <a:pt x="8833612" y="914400"/>
                </a:lnTo>
                <a:lnTo>
                  <a:pt x="8831199" y="850900"/>
                </a:lnTo>
                <a:lnTo>
                  <a:pt x="8827770" y="800100"/>
                </a:lnTo>
                <a:lnTo>
                  <a:pt x="8823706" y="749300"/>
                </a:lnTo>
                <a:lnTo>
                  <a:pt x="8819261" y="698500"/>
                </a:lnTo>
                <a:lnTo>
                  <a:pt x="8816975" y="673100"/>
                </a:lnTo>
                <a:lnTo>
                  <a:pt x="8810498" y="596900"/>
                </a:lnTo>
                <a:lnTo>
                  <a:pt x="8808592" y="571500"/>
                </a:lnTo>
                <a:lnTo>
                  <a:pt x="8806815" y="558800"/>
                </a:lnTo>
                <a:lnTo>
                  <a:pt x="8805291" y="533400"/>
                </a:lnTo>
                <a:lnTo>
                  <a:pt x="8802116" y="482600"/>
                </a:lnTo>
                <a:lnTo>
                  <a:pt x="8801100" y="444500"/>
                </a:lnTo>
                <a:lnTo>
                  <a:pt x="8800084" y="355600"/>
                </a:lnTo>
                <a:lnTo>
                  <a:pt x="8799449" y="317500"/>
                </a:lnTo>
                <a:lnTo>
                  <a:pt x="8798052" y="292100"/>
                </a:lnTo>
                <a:lnTo>
                  <a:pt x="8795766" y="266700"/>
                </a:lnTo>
                <a:close/>
              </a:path>
              <a:path w="8835390" h="1473200">
                <a:moveTo>
                  <a:pt x="636524" y="1308099"/>
                </a:moveTo>
                <a:lnTo>
                  <a:pt x="458216" y="1308099"/>
                </a:lnTo>
                <a:lnTo>
                  <a:pt x="484631" y="1320799"/>
                </a:lnTo>
                <a:lnTo>
                  <a:pt x="668401" y="1320799"/>
                </a:lnTo>
                <a:lnTo>
                  <a:pt x="636524" y="1308099"/>
                </a:lnTo>
                <a:close/>
              </a:path>
              <a:path w="8835390" h="1473200">
                <a:moveTo>
                  <a:pt x="576453" y="1295400"/>
                </a:moveTo>
                <a:lnTo>
                  <a:pt x="408178" y="1295400"/>
                </a:lnTo>
                <a:lnTo>
                  <a:pt x="432816" y="1308099"/>
                </a:lnTo>
                <a:lnTo>
                  <a:pt x="606298" y="1308099"/>
                </a:lnTo>
                <a:lnTo>
                  <a:pt x="576453" y="1295400"/>
                </a:lnTo>
                <a:close/>
              </a:path>
              <a:path w="8835390" h="1473200">
                <a:moveTo>
                  <a:pt x="8714994" y="1295400"/>
                </a:moveTo>
                <a:lnTo>
                  <a:pt x="8705723" y="1308099"/>
                </a:lnTo>
                <a:lnTo>
                  <a:pt x="8714232" y="1308099"/>
                </a:lnTo>
                <a:lnTo>
                  <a:pt x="8714994" y="1295400"/>
                </a:lnTo>
                <a:close/>
              </a:path>
              <a:path w="8835390" h="1473200">
                <a:moveTo>
                  <a:pt x="519938" y="1282700"/>
                </a:moveTo>
                <a:lnTo>
                  <a:pt x="361569" y="1282700"/>
                </a:lnTo>
                <a:lnTo>
                  <a:pt x="384429" y="1295400"/>
                </a:lnTo>
                <a:lnTo>
                  <a:pt x="547878" y="1295400"/>
                </a:lnTo>
                <a:lnTo>
                  <a:pt x="519938" y="1282700"/>
                </a:lnTo>
                <a:close/>
              </a:path>
              <a:path w="8835390" h="1473200">
                <a:moveTo>
                  <a:pt x="418211" y="1257300"/>
                </a:moveTo>
                <a:lnTo>
                  <a:pt x="297688" y="1257300"/>
                </a:lnTo>
                <a:lnTo>
                  <a:pt x="318262" y="1270000"/>
                </a:lnTo>
                <a:lnTo>
                  <a:pt x="339470" y="1282700"/>
                </a:lnTo>
                <a:lnTo>
                  <a:pt x="493268" y="1282700"/>
                </a:lnTo>
                <a:lnTo>
                  <a:pt x="467232" y="1270000"/>
                </a:lnTo>
                <a:lnTo>
                  <a:pt x="442468" y="1270000"/>
                </a:lnTo>
                <a:lnTo>
                  <a:pt x="418211" y="1257300"/>
                </a:lnTo>
                <a:close/>
              </a:path>
              <a:path w="8835390" h="1473200">
                <a:moveTo>
                  <a:pt x="372618" y="1244600"/>
                </a:moveTo>
                <a:lnTo>
                  <a:pt x="259080" y="1244600"/>
                </a:lnTo>
                <a:lnTo>
                  <a:pt x="278003" y="1257300"/>
                </a:lnTo>
                <a:lnTo>
                  <a:pt x="395224" y="1257300"/>
                </a:lnTo>
                <a:lnTo>
                  <a:pt x="372618" y="1244600"/>
                </a:lnTo>
                <a:close/>
              </a:path>
              <a:path w="8835390" h="1473200">
                <a:moveTo>
                  <a:pt x="291719" y="1219200"/>
                </a:moveTo>
                <a:lnTo>
                  <a:pt x="206883" y="1219200"/>
                </a:lnTo>
                <a:lnTo>
                  <a:pt x="223519" y="1231900"/>
                </a:lnTo>
                <a:lnTo>
                  <a:pt x="240919" y="1244600"/>
                </a:lnTo>
                <a:lnTo>
                  <a:pt x="351281" y="1244600"/>
                </a:lnTo>
                <a:lnTo>
                  <a:pt x="330326" y="1231900"/>
                </a:lnTo>
                <a:lnTo>
                  <a:pt x="311023" y="1231900"/>
                </a:lnTo>
                <a:lnTo>
                  <a:pt x="291719" y="1219200"/>
                </a:lnTo>
                <a:close/>
              </a:path>
              <a:path w="8835390" h="1473200">
                <a:moveTo>
                  <a:pt x="239649" y="1193800"/>
                </a:moveTo>
                <a:lnTo>
                  <a:pt x="161162" y="1193800"/>
                </a:lnTo>
                <a:lnTo>
                  <a:pt x="175768" y="1206500"/>
                </a:lnTo>
                <a:lnTo>
                  <a:pt x="191008" y="1219200"/>
                </a:lnTo>
                <a:lnTo>
                  <a:pt x="273812" y="1219200"/>
                </a:lnTo>
                <a:lnTo>
                  <a:pt x="256159" y="1206500"/>
                </a:lnTo>
                <a:lnTo>
                  <a:pt x="256667" y="1206500"/>
                </a:lnTo>
                <a:lnTo>
                  <a:pt x="239649" y="1193800"/>
                </a:lnTo>
                <a:close/>
              </a:path>
              <a:path w="8835390" h="1473200">
                <a:moveTo>
                  <a:pt x="273431" y="1206500"/>
                </a:moveTo>
                <a:lnTo>
                  <a:pt x="273812" y="1219200"/>
                </a:lnTo>
                <a:lnTo>
                  <a:pt x="291973" y="1219200"/>
                </a:lnTo>
                <a:lnTo>
                  <a:pt x="273431" y="1206500"/>
                </a:lnTo>
                <a:close/>
              </a:path>
              <a:path w="8835390" h="1473200">
                <a:moveTo>
                  <a:pt x="168147" y="1155700"/>
                </a:moveTo>
                <a:lnTo>
                  <a:pt x="109855" y="1155700"/>
                </a:lnTo>
                <a:lnTo>
                  <a:pt x="121665" y="1168400"/>
                </a:lnTo>
                <a:lnTo>
                  <a:pt x="134112" y="1181100"/>
                </a:lnTo>
                <a:lnTo>
                  <a:pt x="147319" y="1193800"/>
                </a:lnTo>
                <a:lnTo>
                  <a:pt x="224155" y="1193800"/>
                </a:lnTo>
                <a:lnTo>
                  <a:pt x="208787" y="1181100"/>
                </a:lnTo>
                <a:lnTo>
                  <a:pt x="209296" y="1181100"/>
                </a:lnTo>
                <a:lnTo>
                  <a:pt x="194437" y="1168400"/>
                </a:lnTo>
                <a:lnTo>
                  <a:pt x="181483" y="1168400"/>
                </a:lnTo>
                <a:lnTo>
                  <a:pt x="168147" y="1155700"/>
                </a:lnTo>
                <a:close/>
              </a:path>
              <a:path w="8835390" h="1473200">
                <a:moveTo>
                  <a:pt x="105790" y="1104900"/>
                </a:moveTo>
                <a:lnTo>
                  <a:pt x="60325" y="1104900"/>
                </a:lnTo>
                <a:lnTo>
                  <a:pt x="68961" y="1117600"/>
                </a:lnTo>
                <a:lnTo>
                  <a:pt x="78231" y="1130300"/>
                </a:lnTo>
                <a:lnTo>
                  <a:pt x="88137" y="1143000"/>
                </a:lnTo>
                <a:lnTo>
                  <a:pt x="98552" y="1155700"/>
                </a:lnTo>
                <a:lnTo>
                  <a:pt x="156718" y="1155700"/>
                </a:lnTo>
                <a:lnTo>
                  <a:pt x="144780" y="1143000"/>
                </a:lnTo>
                <a:lnTo>
                  <a:pt x="145287" y="1143000"/>
                </a:lnTo>
                <a:lnTo>
                  <a:pt x="133984" y="1130300"/>
                </a:lnTo>
                <a:lnTo>
                  <a:pt x="124587" y="1130300"/>
                </a:lnTo>
                <a:lnTo>
                  <a:pt x="114681" y="1117600"/>
                </a:lnTo>
                <a:lnTo>
                  <a:pt x="115189" y="1117600"/>
                </a:lnTo>
                <a:lnTo>
                  <a:pt x="105790" y="1104900"/>
                </a:lnTo>
                <a:close/>
              </a:path>
              <a:path w="8835390" h="1473200">
                <a:moveTo>
                  <a:pt x="123825" y="1117600"/>
                </a:moveTo>
                <a:lnTo>
                  <a:pt x="124587" y="1130300"/>
                </a:lnTo>
                <a:lnTo>
                  <a:pt x="134493" y="1130300"/>
                </a:lnTo>
                <a:lnTo>
                  <a:pt x="123825" y="1117600"/>
                </a:lnTo>
                <a:close/>
              </a:path>
              <a:path w="8835390" h="1473200">
                <a:moveTo>
                  <a:pt x="255398" y="451828"/>
                </a:moveTo>
                <a:lnTo>
                  <a:pt x="209803" y="482600"/>
                </a:lnTo>
                <a:lnTo>
                  <a:pt x="178308" y="508000"/>
                </a:lnTo>
                <a:lnTo>
                  <a:pt x="149097" y="533400"/>
                </a:lnTo>
                <a:lnTo>
                  <a:pt x="108965" y="584200"/>
                </a:lnTo>
                <a:lnTo>
                  <a:pt x="96900" y="596900"/>
                </a:lnTo>
                <a:lnTo>
                  <a:pt x="85471" y="609600"/>
                </a:lnTo>
                <a:lnTo>
                  <a:pt x="74549" y="622300"/>
                </a:lnTo>
                <a:lnTo>
                  <a:pt x="64515" y="647700"/>
                </a:lnTo>
                <a:lnTo>
                  <a:pt x="54864" y="660400"/>
                </a:lnTo>
                <a:lnTo>
                  <a:pt x="46100" y="673100"/>
                </a:lnTo>
                <a:lnTo>
                  <a:pt x="37972" y="698500"/>
                </a:lnTo>
                <a:lnTo>
                  <a:pt x="30734" y="711200"/>
                </a:lnTo>
                <a:lnTo>
                  <a:pt x="24256" y="736600"/>
                </a:lnTo>
                <a:lnTo>
                  <a:pt x="18415" y="749300"/>
                </a:lnTo>
                <a:lnTo>
                  <a:pt x="13462" y="774700"/>
                </a:lnTo>
                <a:lnTo>
                  <a:pt x="5715" y="825500"/>
                </a:lnTo>
                <a:lnTo>
                  <a:pt x="1396" y="876300"/>
                </a:lnTo>
                <a:lnTo>
                  <a:pt x="0" y="927100"/>
                </a:lnTo>
                <a:lnTo>
                  <a:pt x="1396" y="952500"/>
                </a:lnTo>
                <a:lnTo>
                  <a:pt x="9525" y="1003300"/>
                </a:lnTo>
                <a:lnTo>
                  <a:pt x="26289" y="1054100"/>
                </a:lnTo>
                <a:lnTo>
                  <a:pt x="44831" y="1092200"/>
                </a:lnTo>
                <a:lnTo>
                  <a:pt x="52196" y="1104900"/>
                </a:lnTo>
                <a:lnTo>
                  <a:pt x="106425" y="1104900"/>
                </a:lnTo>
                <a:lnTo>
                  <a:pt x="97790" y="1092200"/>
                </a:lnTo>
                <a:lnTo>
                  <a:pt x="90678" y="1092200"/>
                </a:lnTo>
                <a:lnTo>
                  <a:pt x="83184" y="1079500"/>
                </a:lnTo>
                <a:lnTo>
                  <a:pt x="83819" y="1079500"/>
                </a:lnTo>
                <a:lnTo>
                  <a:pt x="76962" y="1066800"/>
                </a:lnTo>
                <a:lnTo>
                  <a:pt x="77343" y="1066800"/>
                </a:lnTo>
                <a:lnTo>
                  <a:pt x="70993" y="1054100"/>
                </a:lnTo>
                <a:lnTo>
                  <a:pt x="71628" y="1054100"/>
                </a:lnTo>
                <a:lnTo>
                  <a:pt x="60706" y="1041400"/>
                </a:lnTo>
                <a:lnTo>
                  <a:pt x="61468" y="1041400"/>
                </a:lnTo>
                <a:lnTo>
                  <a:pt x="52705" y="1016000"/>
                </a:lnTo>
                <a:lnTo>
                  <a:pt x="53212" y="1016000"/>
                </a:lnTo>
                <a:lnTo>
                  <a:pt x="46355" y="990600"/>
                </a:lnTo>
                <a:lnTo>
                  <a:pt x="46736" y="990600"/>
                </a:lnTo>
                <a:lnTo>
                  <a:pt x="42037" y="977900"/>
                </a:lnTo>
                <a:lnTo>
                  <a:pt x="42164" y="977900"/>
                </a:lnTo>
                <a:lnTo>
                  <a:pt x="39243" y="952500"/>
                </a:lnTo>
                <a:lnTo>
                  <a:pt x="38100" y="927100"/>
                </a:lnTo>
                <a:lnTo>
                  <a:pt x="38481" y="901700"/>
                </a:lnTo>
                <a:lnTo>
                  <a:pt x="39496" y="876300"/>
                </a:lnTo>
                <a:lnTo>
                  <a:pt x="41147" y="850900"/>
                </a:lnTo>
                <a:lnTo>
                  <a:pt x="43561" y="825500"/>
                </a:lnTo>
                <a:lnTo>
                  <a:pt x="43434" y="825500"/>
                </a:lnTo>
                <a:lnTo>
                  <a:pt x="46862" y="800100"/>
                </a:lnTo>
                <a:lnTo>
                  <a:pt x="50800" y="787400"/>
                </a:lnTo>
                <a:lnTo>
                  <a:pt x="50672" y="787400"/>
                </a:lnTo>
                <a:lnTo>
                  <a:pt x="55371" y="762000"/>
                </a:lnTo>
                <a:lnTo>
                  <a:pt x="55118" y="762000"/>
                </a:lnTo>
                <a:lnTo>
                  <a:pt x="60833" y="749300"/>
                </a:lnTo>
                <a:lnTo>
                  <a:pt x="60578" y="749300"/>
                </a:lnTo>
                <a:lnTo>
                  <a:pt x="66802" y="723900"/>
                </a:lnTo>
                <a:lnTo>
                  <a:pt x="66547" y="723900"/>
                </a:lnTo>
                <a:lnTo>
                  <a:pt x="73533" y="711200"/>
                </a:lnTo>
                <a:lnTo>
                  <a:pt x="73152" y="711200"/>
                </a:lnTo>
                <a:lnTo>
                  <a:pt x="80899" y="685800"/>
                </a:lnTo>
                <a:lnTo>
                  <a:pt x="84709" y="685800"/>
                </a:lnTo>
                <a:lnTo>
                  <a:pt x="88900" y="673100"/>
                </a:lnTo>
                <a:lnTo>
                  <a:pt x="88518" y="673100"/>
                </a:lnTo>
                <a:lnTo>
                  <a:pt x="97662" y="660400"/>
                </a:lnTo>
                <a:lnTo>
                  <a:pt x="97155" y="660400"/>
                </a:lnTo>
                <a:lnTo>
                  <a:pt x="106934" y="647700"/>
                </a:lnTo>
                <a:lnTo>
                  <a:pt x="106425" y="647700"/>
                </a:lnTo>
                <a:lnTo>
                  <a:pt x="116840" y="635000"/>
                </a:lnTo>
                <a:lnTo>
                  <a:pt x="116331" y="635000"/>
                </a:lnTo>
                <a:lnTo>
                  <a:pt x="127253" y="622300"/>
                </a:lnTo>
                <a:lnTo>
                  <a:pt x="126746" y="622300"/>
                </a:lnTo>
                <a:lnTo>
                  <a:pt x="138430" y="596900"/>
                </a:lnTo>
                <a:lnTo>
                  <a:pt x="137922" y="596900"/>
                </a:lnTo>
                <a:lnTo>
                  <a:pt x="150240" y="584200"/>
                </a:lnTo>
                <a:lnTo>
                  <a:pt x="149733" y="584200"/>
                </a:lnTo>
                <a:lnTo>
                  <a:pt x="162559" y="571500"/>
                </a:lnTo>
                <a:lnTo>
                  <a:pt x="161925" y="571500"/>
                </a:lnTo>
                <a:lnTo>
                  <a:pt x="175387" y="558800"/>
                </a:lnTo>
                <a:lnTo>
                  <a:pt x="174752" y="558800"/>
                </a:lnTo>
                <a:lnTo>
                  <a:pt x="203200" y="533400"/>
                </a:lnTo>
                <a:lnTo>
                  <a:pt x="202437" y="533400"/>
                </a:lnTo>
                <a:lnTo>
                  <a:pt x="233044" y="520700"/>
                </a:lnTo>
                <a:lnTo>
                  <a:pt x="232409" y="520700"/>
                </a:lnTo>
                <a:lnTo>
                  <a:pt x="265049" y="495300"/>
                </a:lnTo>
                <a:lnTo>
                  <a:pt x="264159" y="495300"/>
                </a:lnTo>
                <a:lnTo>
                  <a:pt x="275302" y="485351"/>
                </a:lnTo>
                <a:lnTo>
                  <a:pt x="255398" y="451828"/>
                </a:lnTo>
                <a:close/>
              </a:path>
              <a:path w="8835390" h="1473200">
                <a:moveTo>
                  <a:pt x="84709" y="685800"/>
                </a:moveTo>
                <a:lnTo>
                  <a:pt x="80899" y="685800"/>
                </a:lnTo>
                <a:lnTo>
                  <a:pt x="80518" y="698500"/>
                </a:lnTo>
                <a:lnTo>
                  <a:pt x="84709" y="685800"/>
                </a:lnTo>
                <a:close/>
              </a:path>
              <a:path w="8835390" h="1473200">
                <a:moveTo>
                  <a:pt x="340825" y="444500"/>
                </a:moveTo>
                <a:lnTo>
                  <a:pt x="272034" y="444500"/>
                </a:lnTo>
                <a:lnTo>
                  <a:pt x="292607" y="469900"/>
                </a:lnTo>
                <a:lnTo>
                  <a:pt x="275302" y="485351"/>
                </a:lnTo>
                <a:lnTo>
                  <a:pt x="296291" y="520700"/>
                </a:lnTo>
                <a:lnTo>
                  <a:pt x="340825" y="444500"/>
                </a:lnTo>
                <a:close/>
              </a:path>
              <a:path w="8835390" h="1473200">
                <a:moveTo>
                  <a:pt x="272034" y="444500"/>
                </a:moveTo>
                <a:lnTo>
                  <a:pt x="255398" y="451828"/>
                </a:lnTo>
                <a:lnTo>
                  <a:pt x="275302" y="485351"/>
                </a:lnTo>
                <a:lnTo>
                  <a:pt x="292607" y="469900"/>
                </a:lnTo>
                <a:lnTo>
                  <a:pt x="272034" y="444500"/>
                </a:lnTo>
                <a:close/>
              </a:path>
              <a:path w="8835390" h="1473200">
                <a:moveTo>
                  <a:pt x="363093" y="406400"/>
                </a:moveTo>
                <a:lnTo>
                  <a:pt x="235965" y="419100"/>
                </a:lnTo>
                <a:lnTo>
                  <a:pt x="255398" y="451828"/>
                </a:lnTo>
                <a:lnTo>
                  <a:pt x="272034" y="444500"/>
                </a:lnTo>
                <a:lnTo>
                  <a:pt x="340825" y="444500"/>
                </a:lnTo>
                <a:lnTo>
                  <a:pt x="363093" y="406400"/>
                </a:lnTo>
                <a:close/>
              </a:path>
              <a:path w="8835390" h="1473200">
                <a:moveTo>
                  <a:pt x="8763254" y="152400"/>
                </a:moveTo>
                <a:lnTo>
                  <a:pt x="8711691" y="152400"/>
                </a:lnTo>
                <a:lnTo>
                  <a:pt x="8719185" y="165100"/>
                </a:lnTo>
                <a:lnTo>
                  <a:pt x="8724519" y="165100"/>
                </a:lnTo>
                <a:lnTo>
                  <a:pt x="8730615" y="177800"/>
                </a:lnTo>
                <a:lnTo>
                  <a:pt x="8729980" y="177800"/>
                </a:lnTo>
                <a:lnTo>
                  <a:pt x="8735441" y="190500"/>
                </a:lnTo>
                <a:lnTo>
                  <a:pt x="8739251" y="190500"/>
                </a:lnTo>
                <a:lnTo>
                  <a:pt x="8743441" y="203200"/>
                </a:lnTo>
                <a:lnTo>
                  <a:pt x="8743061" y="203200"/>
                </a:lnTo>
                <a:lnTo>
                  <a:pt x="8750046" y="228600"/>
                </a:lnTo>
                <a:lnTo>
                  <a:pt x="8749538" y="228600"/>
                </a:lnTo>
                <a:lnTo>
                  <a:pt x="8754617" y="254000"/>
                </a:lnTo>
                <a:lnTo>
                  <a:pt x="8754364" y="254000"/>
                </a:lnTo>
                <a:lnTo>
                  <a:pt x="8757920" y="279400"/>
                </a:lnTo>
                <a:lnTo>
                  <a:pt x="8757792" y="266700"/>
                </a:lnTo>
                <a:lnTo>
                  <a:pt x="8795766" y="266700"/>
                </a:lnTo>
                <a:lnTo>
                  <a:pt x="8792083" y="241300"/>
                </a:lnTo>
                <a:lnTo>
                  <a:pt x="8786622" y="215900"/>
                </a:lnTo>
                <a:lnTo>
                  <a:pt x="8779256" y="190500"/>
                </a:lnTo>
                <a:lnTo>
                  <a:pt x="8774557" y="177800"/>
                </a:lnTo>
                <a:lnTo>
                  <a:pt x="8769223" y="165100"/>
                </a:lnTo>
                <a:lnTo>
                  <a:pt x="8763254" y="152400"/>
                </a:lnTo>
                <a:close/>
              </a:path>
              <a:path w="8835390" h="1473200">
                <a:moveTo>
                  <a:pt x="8721979" y="101600"/>
                </a:moveTo>
                <a:lnTo>
                  <a:pt x="8655304" y="101600"/>
                </a:lnTo>
                <a:lnTo>
                  <a:pt x="8667623" y="114300"/>
                </a:lnTo>
                <a:lnTo>
                  <a:pt x="8677275" y="114300"/>
                </a:lnTo>
                <a:lnTo>
                  <a:pt x="8688070" y="127000"/>
                </a:lnTo>
                <a:lnTo>
                  <a:pt x="8687181" y="127000"/>
                </a:lnTo>
                <a:lnTo>
                  <a:pt x="8696960" y="139700"/>
                </a:lnTo>
                <a:lnTo>
                  <a:pt x="8704326" y="139700"/>
                </a:lnTo>
                <a:lnTo>
                  <a:pt x="8712454" y="152400"/>
                </a:lnTo>
                <a:lnTo>
                  <a:pt x="8756523" y="152400"/>
                </a:lnTo>
                <a:lnTo>
                  <a:pt x="8749157" y="139700"/>
                </a:lnTo>
                <a:lnTo>
                  <a:pt x="8740902" y="127000"/>
                </a:lnTo>
                <a:lnTo>
                  <a:pt x="8731885" y="114300"/>
                </a:lnTo>
                <a:lnTo>
                  <a:pt x="8721979" y="101600"/>
                </a:lnTo>
                <a:close/>
              </a:path>
              <a:path w="8835390" h="1473200">
                <a:moveTo>
                  <a:pt x="8677275" y="114300"/>
                </a:moveTo>
                <a:lnTo>
                  <a:pt x="8666607" y="114300"/>
                </a:lnTo>
                <a:lnTo>
                  <a:pt x="8678164" y="127000"/>
                </a:lnTo>
                <a:lnTo>
                  <a:pt x="8677275" y="114300"/>
                </a:lnTo>
                <a:close/>
              </a:path>
              <a:path w="8835390" h="1473200">
                <a:moveTo>
                  <a:pt x="8687181" y="76200"/>
                </a:moveTo>
                <a:lnTo>
                  <a:pt x="8587232" y="76200"/>
                </a:lnTo>
                <a:lnTo>
                  <a:pt x="8602853" y="88900"/>
                </a:lnTo>
                <a:lnTo>
                  <a:pt x="8630158" y="88900"/>
                </a:lnTo>
                <a:lnTo>
                  <a:pt x="8643874" y="101600"/>
                </a:lnTo>
                <a:lnTo>
                  <a:pt x="8711311" y="101600"/>
                </a:lnTo>
                <a:lnTo>
                  <a:pt x="8699627" y="88900"/>
                </a:lnTo>
                <a:lnTo>
                  <a:pt x="8687181" y="76200"/>
                </a:lnTo>
                <a:close/>
              </a:path>
              <a:path w="8835390" h="1473200">
                <a:moveTo>
                  <a:pt x="8660130" y="63500"/>
                </a:moveTo>
                <a:lnTo>
                  <a:pt x="8538337" y="63500"/>
                </a:lnTo>
                <a:lnTo>
                  <a:pt x="8555736" y="76200"/>
                </a:lnTo>
                <a:lnTo>
                  <a:pt x="8673973" y="76200"/>
                </a:lnTo>
                <a:lnTo>
                  <a:pt x="8660130" y="63500"/>
                </a:lnTo>
                <a:close/>
              </a:path>
              <a:path w="8835390" h="1473200">
                <a:moveTo>
                  <a:pt x="8630539" y="50800"/>
                </a:moveTo>
                <a:lnTo>
                  <a:pt x="8465312" y="50800"/>
                </a:lnTo>
                <a:lnTo>
                  <a:pt x="8503412" y="63500"/>
                </a:lnTo>
                <a:lnTo>
                  <a:pt x="8645652" y="63500"/>
                </a:lnTo>
                <a:lnTo>
                  <a:pt x="8630539" y="50800"/>
                </a:lnTo>
                <a:close/>
              </a:path>
              <a:path w="8835390" h="1473200">
                <a:moveTo>
                  <a:pt x="8598789" y="38100"/>
                </a:moveTo>
                <a:lnTo>
                  <a:pt x="8342757" y="38100"/>
                </a:lnTo>
                <a:lnTo>
                  <a:pt x="8385429" y="50800"/>
                </a:lnTo>
                <a:lnTo>
                  <a:pt x="8614917" y="50800"/>
                </a:lnTo>
                <a:lnTo>
                  <a:pt x="8598789" y="38100"/>
                </a:lnTo>
                <a:close/>
              </a:path>
              <a:path w="8835390" h="1473200">
                <a:moveTo>
                  <a:pt x="8345170" y="0"/>
                </a:moveTo>
                <a:lnTo>
                  <a:pt x="8070214" y="0"/>
                </a:lnTo>
                <a:lnTo>
                  <a:pt x="8069707" y="38100"/>
                </a:lnTo>
                <a:lnTo>
                  <a:pt x="8564626" y="38100"/>
                </a:lnTo>
                <a:lnTo>
                  <a:pt x="8546591" y="25400"/>
                </a:lnTo>
                <a:lnTo>
                  <a:pt x="8509635" y="25400"/>
                </a:lnTo>
                <a:lnTo>
                  <a:pt x="8470900" y="12700"/>
                </a:lnTo>
                <a:lnTo>
                  <a:pt x="8388350" y="12700"/>
                </a:lnTo>
                <a:lnTo>
                  <a:pt x="8345170" y="0"/>
                </a:lnTo>
                <a:close/>
              </a:path>
            </a:pathLst>
          </a:custGeom>
          <a:solidFill>
            <a:srgbClr val="000000"/>
          </a:solidFill>
        </p:spPr>
        <p:txBody>
          <a:bodyPr wrap="square" lIns="0" tIns="0" rIns="0" bIns="0" rtlCol="0"/>
          <a:lstStyle/>
          <a:p>
            <a:endParaRPr/>
          </a:p>
        </p:txBody>
      </p:sp>
      <p:sp>
        <p:nvSpPr>
          <p:cNvPr id="14" name="object 14"/>
          <p:cNvSpPr/>
          <p:nvPr/>
        </p:nvSpPr>
        <p:spPr>
          <a:xfrm>
            <a:off x="2887979" y="4090415"/>
            <a:ext cx="5935980" cy="733044"/>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3805428" y="4930140"/>
            <a:ext cx="560831" cy="252984"/>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2887979" y="4696967"/>
            <a:ext cx="2281555" cy="127000"/>
          </a:xfrm>
          <a:custGeom>
            <a:avLst/>
            <a:gdLst/>
            <a:ahLst/>
            <a:cxnLst/>
            <a:rect l="l" t="t" r="r" b="b"/>
            <a:pathLst>
              <a:path w="2281554" h="127000">
                <a:moveTo>
                  <a:pt x="2281428" y="0"/>
                </a:moveTo>
                <a:lnTo>
                  <a:pt x="2280602" y="24616"/>
                </a:lnTo>
                <a:lnTo>
                  <a:pt x="2278348" y="44719"/>
                </a:lnTo>
                <a:lnTo>
                  <a:pt x="2274998" y="58275"/>
                </a:lnTo>
                <a:lnTo>
                  <a:pt x="2270886" y="63245"/>
                </a:lnTo>
                <a:lnTo>
                  <a:pt x="1151255" y="63245"/>
                </a:lnTo>
                <a:lnTo>
                  <a:pt x="1147143" y="68216"/>
                </a:lnTo>
                <a:lnTo>
                  <a:pt x="1143793" y="81772"/>
                </a:lnTo>
                <a:lnTo>
                  <a:pt x="1141539" y="101875"/>
                </a:lnTo>
                <a:lnTo>
                  <a:pt x="1140714" y="126491"/>
                </a:lnTo>
                <a:lnTo>
                  <a:pt x="1139888" y="101875"/>
                </a:lnTo>
                <a:lnTo>
                  <a:pt x="1137634" y="81772"/>
                </a:lnTo>
                <a:lnTo>
                  <a:pt x="1134284" y="68216"/>
                </a:lnTo>
                <a:lnTo>
                  <a:pt x="1130172" y="63245"/>
                </a:lnTo>
                <a:lnTo>
                  <a:pt x="10540" y="63245"/>
                </a:lnTo>
                <a:lnTo>
                  <a:pt x="6429" y="58275"/>
                </a:lnTo>
                <a:lnTo>
                  <a:pt x="3079" y="44719"/>
                </a:lnTo>
                <a:lnTo>
                  <a:pt x="825" y="24616"/>
                </a:lnTo>
                <a:lnTo>
                  <a:pt x="0" y="0"/>
                </a:lnTo>
              </a:path>
            </a:pathLst>
          </a:custGeom>
          <a:ln w="12192">
            <a:solidFill>
              <a:srgbClr val="000000"/>
            </a:solidFill>
          </a:ln>
        </p:spPr>
        <p:txBody>
          <a:bodyPr wrap="square" lIns="0" tIns="0" rIns="0" bIns="0" rtlCol="0"/>
          <a:lstStyle/>
          <a:p>
            <a:endParaRPr/>
          </a:p>
        </p:txBody>
      </p:sp>
      <p:sp>
        <p:nvSpPr>
          <p:cNvPr id="17" name="object 17"/>
          <p:cNvSpPr/>
          <p:nvPr/>
        </p:nvSpPr>
        <p:spPr>
          <a:xfrm>
            <a:off x="5116829" y="1472057"/>
            <a:ext cx="1978660" cy="1259205"/>
          </a:xfrm>
          <a:custGeom>
            <a:avLst/>
            <a:gdLst/>
            <a:ahLst/>
            <a:cxnLst/>
            <a:rect l="l" t="t" r="r" b="b"/>
            <a:pathLst>
              <a:path w="1978659" h="1259205">
                <a:moveTo>
                  <a:pt x="66167" y="1149730"/>
                </a:moveTo>
                <a:lnTo>
                  <a:pt x="0" y="1259077"/>
                </a:lnTo>
                <a:lnTo>
                  <a:pt x="127127" y="1246377"/>
                </a:lnTo>
                <a:lnTo>
                  <a:pt x="113188" y="1224279"/>
                </a:lnTo>
                <a:lnTo>
                  <a:pt x="90678" y="1224279"/>
                </a:lnTo>
                <a:lnTo>
                  <a:pt x="70358" y="1192148"/>
                </a:lnTo>
                <a:lnTo>
                  <a:pt x="86493" y="1181957"/>
                </a:lnTo>
                <a:lnTo>
                  <a:pt x="66167" y="1149730"/>
                </a:lnTo>
                <a:close/>
              </a:path>
              <a:path w="1978659" h="1259205">
                <a:moveTo>
                  <a:pt x="86493" y="1181957"/>
                </a:moveTo>
                <a:lnTo>
                  <a:pt x="70358" y="1192148"/>
                </a:lnTo>
                <a:lnTo>
                  <a:pt x="90678" y="1224279"/>
                </a:lnTo>
                <a:lnTo>
                  <a:pt x="106776" y="1214113"/>
                </a:lnTo>
                <a:lnTo>
                  <a:pt x="86493" y="1181957"/>
                </a:lnTo>
                <a:close/>
              </a:path>
              <a:path w="1978659" h="1259205">
                <a:moveTo>
                  <a:pt x="106776" y="1214113"/>
                </a:moveTo>
                <a:lnTo>
                  <a:pt x="90678" y="1224279"/>
                </a:lnTo>
                <a:lnTo>
                  <a:pt x="113188" y="1224279"/>
                </a:lnTo>
                <a:lnTo>
                  <a:pt x="106776" y="1214113"/>
                </a:lnTo>
                <a:close/>
              </a:path>
              <a:path w="1978659" h="1259205">
                <a:moveTo>
                  <a:pt x="1957831" y="0"/>
                </a:moveTo>
                <a:lnTo>
                  <a:pt x="86493" y="1181957"/>
                </a:lnTo>
                <a:lnTo>
                  <a:pt x="106776" y="1214113"/>
                </a:lnTo>
                <a:lnTo>
                  <a:pt x="1978152" y="32257"/>
                </a:lnTo>
                <a:lnTo>
                  <a:pt x="1957831" y="0"/>
                </a:lnTo>
                <a:close/>
              </a:path>
            </a:pathLst>
          </a:custGeom>
          <a:solidFill>
            <a:srgbClr val="000000"/>
          </a:solidFill>
        </p:spPr>
        <p:txBody>
          <a:bodyPr wrap="square" lIns="0" tIns="0" rIns="0" bIns="0" rtlCol="0"/>
          <a:lstStyle/>
          <a:p>
            <a:endParaRPr/>
          </a:p>
        </p:txBody>
      </p:sp>
      <p:sp>
        <p:nvSpPr>
          <p:cNvPr id="18" name="object 18"/>
          <p:cNvSpPr txBox="1"/>
          <p:nvPr/>
        </p:nvSpPr>
        <p:spPr>
          <a:xfrm>
            <a:off x="7162927" y="1272666"/>
            <a:ext cx="3954779"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we’ll </a:t>
            </a:r>
            <a:r>
              <a:rPr sz="1800" spc="-10" dirty="0">
                <a:latin typeface="Calibri"/>
                <a:cs typeface="Calibri"/>
              </a:rPr>
              <a:t>come </a:t>
            </a:r>
            <a:r>
              <a:rPr sz="1800" spc="-5" dirty="0">
                <a:latin typeface="Calibri"/>
                <a:cs typeface="Calibri"/>
              </a:rPr>
              <a:t>back </a:t>
            </a:r>
            <a:r>
              <a:rPr sz="1800" spc="-10" dirty="0">
                <a:latin typeface="Calibri"/>
                <a:cs typeface="Calibri"/>
              </a:rPr>
              <a:t>to </a:t>
            </a:r>
            <a:r>
              <a:rPr sz="1800" spc="-5" dirty="0">
                <a:latin typeface="Calibri"/>
                <a:cs typeface="Calibri"/>
              </a:rPr>
              <a:t>partially observed</a:t>
            </a:r>
            <a:r>
              <a:rPr sz="1800" spc="20" dirty="0">
                <a:latin typeface="Calibri"/>
                <a:cs typeface="Calibri"/>
              </a:rPr>
              <a:t> </a:t>
            </a:r>
            <a:r>
              <a:rPr sz="1800" spc="-10" dirty="0">
                <a:latin typeface="Calibri"/>
                <a:cs typeface="Calibri"/>
              </a:rPr>
              <a:t>later</a:t>
            </a:r>
            <a:endParaRPr sz="1800">
              <a:latin typeface="Calibri"/>
              <a:cs typeface="Calibri"/>
            </a:endParaRPr>
          </a:p>
        </p:txBody>
      </p:sp>
      <p:sp>
        <p:nvSpPr>
          <p:cNvPr id="19" name="object 19"/>
          <p:cNvSpPr/>
          <p:nvPr/>
        </p:nvSpPr>
        <p:spPr>
          <a:xfrm>
            <a:off x="4491435" y="1306067"/>
            <a:ext cx="100376" cy="181355"/>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4668646" y="1380744"/>
            <a:ext cx="2028571" cy="607313"/>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2773933" y="1386839"/>
            <a:ext cx="1626108" cy="546354"/>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4027932" y="5519928"/>
            <a:ext cx="3971544" cy="755904"/>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5977890" cy="697230"/>
          </a:xfrm>
          <a:prstGeom prst="rect">
            <a:avLst/>
          </a:prstGeom>
        </p:spPr>
        <p:txBody>
          <a:bodyPr vert="horz" wrap="square" lIns="0" tIns="13335" rIns="0" bIns="0" rtlCol="0">
            <a:spAutoFit/>
          </a:bodyPr>
          <a:lstStyle/>
          <a:p>
            <a:pPr marL="12700">
              <a:lnSpc>
                <a:spcPct val="100000"/>
              </a:lnSpc>
              <a:spcBef>
                <a:spcPts val="105"/>
              </a:spcBef>
            </a:pPr>
            <a:r>
              <a:rPr spc="-20" dirty="0"/>
              <a:t>Policy </a:t>
            </a:r>
            <a:r>
              <a:rPr spc="-15" dirty="0"/>
              <a:t>gradient </a:t>
            </a:r>
            <a:r>
              <a:rPr dirty="0"/>
              <a:t>is</a:t>
            </a:r>
            <a:r>
              <a:rPr spc="-15" dirty="0"/>
              <a:t> </a:t>
            </a:r>
            <a:r>
              <a:rPr dirty="0"/>
              <a:t>on-policy</a:t>
            </a:r>
          </a:p>
        </p:txBody>
      </p:sp>
      <p:sp>
        <p:nvSpPr>
          <p:cNvPr id="3" name="object 3"/>
          <p:cNvSpPr/>
          <p:nvPr/>
        </p:nvSpPr>
        <p:spPr>
          <a:xfrm>
            <a:off x="1429511" y="2823972"/>
            <a:ext cx="3119628" cy="27889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2731" y="2836164"/>
            <a:ext cx="777240" cy="25298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2731" y="1478280"/>
            <a:ext cx="1943100" cy="35813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2731" y="2189988"/>
            <a:ext cx="2339340" cy="278891"/>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199132" y="3216401"/>
            <a:ext cx="969010" cy="767715"/>
          </a:xfrm>
          <a:custGeom>
            <a:avLst/>
            <a:gdLst/>
            <a:ahLst/>
            <a:cxnLst/>
            <a:rect l="l" t="t" r="r" b="b"/>
            <a:pathLst>
              <a:path w="969010" h="767714">
                <a:moveTo>
                  <a:pt x="75459" y="109994"/>
                </a:moveTo>
                <a:lnTo>
                  <a:pt x="37741" y="115891"/>
                </a:lnTo>
                <a:lnTo>
                  <a:pt x="44576" y="157607"/>
                </a:lnTo>
                <a:lnTo>
                  <a:pt x="53593" y="208280"/>
                </a:lnTo>
                <a:lnTo>
                  <a:pt x="63118" y="258190"/>
                </a:lnTo>
                <a:lnTo>
                  <a:pt x="73787" y="306959"/>
                </a:lnTo>
                <a:lnTo>
                  <a:pt x="85217" y="354584"/>
                </a:lnTo>
                <a:lnTo>
                  <a:pt x="97917" y="400812"/>
                </a:lnTo>
                <a:lnTo>
                  <a:pt x="112141" y="445262"/>
                </a:lnTo>
                <a:lnTo>
                  <a:pt x="127635" y="487680"/>
                </a:lnTo>
                <a:lnTo>
                  <a:pt x="145161" y="528447"/>
                </a:lnTo>
                <a:lnTo>
                  <a:pt x="164592" y="566674"/>
                </a:lnTo>
                <a:lnTo>
                  <a:pt x="186181" y="602361"/>
                </a:lnTo>
                <a:lnTo>
                  <a:pt x="210057" y="635381"/>
                </a:lnTo>
                <a:lnTo>
                  <a:pt x="236600" y="665226"/>
                </a:lnTo>
                <a:lnTo>
                  <a:pt x="270129" y="695325"/>
                </a:lnTo>
                <a:lnTo>
                  <a:pt x="965073" y="767207"/>
                </a:lnTo>
                <a:lnTo>
                  <a:pt x="968882" y="729361"/>
                </a:lnTo>
                <a:lnTo>
                  <a:pt x="322892" y="662559"/>
                </a:lnTo>
                <a:lnTo>
                  <a:pt x="290322" y="662559"/>
                </a:lnTo>
                <a:lnTo>
                  <a:pt x="279907" y="658114"/>
                </a:lnTo>
                <a:lnTo>
                  <a:pt x="285081" y="658114"/>
                </a:lnTo>
                <a:lnTo>
                  <a:pt x="276098" y="650494"/>
                </a:lnTo>
                <a:lnTo>
                  <a:pt x="263398" y="638175"/>
                </a:lnTo>
                <a:lnTo>
                  <a:pt x="263560" y="638175"/>
                </a:lnTo>
                <a:lnTo>
                  <a:pt x="251925" y="625856"/>
                </a:lnTo>
                <a:lnTo>
                  <a:pt x="239522" y="611251"/>
                </a:lnTo>
                <a:lnTo>
                  <a:pt x="228951" y="597154"/>
                </a:lnTo>
                <a:lnTo>
                  <a:pt x="217678" y="581025"/>
                </a:lnTo>
                <a:lnTo>
                  <a:pt x="207922" y="565531"/>
                </a:lnTo>
                <a:lnTo>
                  <a:pt x="207518" y="564896"/>
                </a:lnTo>
                <a:lnTo>
                  <a:pt x="197738" y="548005"/>
                </a:lnTo>
                <a:lnTo>
                  <a:pt x="188803" y="530987"/>
                </a:lnTo>
                <a:lnTo>
                  <a:pt x="179578" y="512064"/>
                </a:lnTo>
                <a:lnTo>
                  <a:pt x="171069" y="493141"/>
                </a:lnTo>
                <a:lnTo>
                  <a:pt x="163068" y="473583"/>
                </a:lnTo>
                <a:lnTo>
                  <a:pt x="148236" y="433324"/>
                </a:lnTo>
                <a:lnTo>
                  <a:pt x="134366" y="389636"/>
                </a:lnTo>
                <a:lnTo>
                  <a:pt x="122222" y="345439"/>
                </a:lnTo>
                <a:lnTo>
                  <a:pt x="110992" y="298703"/>
                </a:lnTo>
                <a:lnTo>
                  <a:pt x="100539" y="250698"/>
                </a:lnTo>
                <a:lnTo>
                  <a:pt x="100510" y="250317"/>
                </a:lnTo>
                <a:lnTo>
                  <a:pt x="91107" y="201422"/>
                </a:lnTo>
                <a:lnTo>
                  <a:pt x="82087" y="151384"/>
                </a:lnTo>
                <a:lnTo>
                  <a:pt x="82127" y="151130"/>
                </a:lnTo>
                <a:lnTo>
                  <a:pt x="75459" y="109994"/>
                </a:lnTo>
                <a:close/>
              </a:path>
              <a:path w="969010" h="767714">
                <a:moveTo>
                  <a:pt x="279907" y="658114"/>
                </a:moveTo>
                <a:lnTo>
                  <a:pt x="290322" y="662559"/>
                </a:lnTo>
                <a:lnTo>
                  <a:pt x="285799" y="658723"/>
                </a:lnTo>
                <a:lnTo>
                  <a:pt x="279907" y="658114"/>
                </a:lnTo>
                <a:close/>
              </a:path>
              <a:path w="969010" h="767714">
                <a:moveTo>
                  <a:pt x="285799" y="658723"/>
                </a:moveTo>
                <a:lnTo>
                  <a:pt x="290322" y="662559"/>
                </a:lnTo>
                <a:lnTo>
                  <a:pt x="322892" y="662559"/>
                </a:lnTo>
                <a:lnTo>
                  <a:pt x="285799" y="658723"/>
                </a:lnTo>
                <a:close/>
              </a:path>
              <a:path w="969010" h="767714">
                <a:moveTo>
                  <a:pt x="285081" y="658114"/>
                </a:moveTo>
                <a:lnTo>
                  <a:pt x="279907" y="658114"/>
                </a:lnTo>
                <a:lnTo>
                  <a:pt x="285799" y="658723"/>
                </a:lnTo>
                <a:lnTo>
                  <a:pt x="285081" y="658114"/>
                </a:lnTo>
                <a:close/>
              </a:path>
              <a:path w="969010" h="767714">
                <a:moveTo>
                  <a:pt x="276917" y="651189"/>
                </a:moveTo>
                <a:close/>
              </a:path>
              <a:path w="969010" h="767714">
                <a:moveTo>
                  <a:pt x="276195" y="650494"/>
                </a:moveTo>
                <a:lnTo>
                  <a:pt x="276917" y="651189"/>
                </a:lnTo>
                <a:lnTo>
                  <a:pt x="276195" y="650494"/>
                </a:lnTo>
                <a:close/>
              </a:path>
              <a:path w="969010" h="767714">
                <a:moveTo>
                  <a:pt x="263560" y="638175"/>
                </a:moveTo>
                <a:lnTo>
                  <a:pt x="263398" y="638175"/>
                </a:lnTo>
                <a:lnTo>
                  <a:pt x="264160" y="638810"/>
                </a:lnTo>
                <a:lnTo>
                  <a:pt x="263560" y="638175"/>
                </a:lnTo>
                <a:close/>
              </a:path>
              <a:path w="969010" h="767714">
                <a:moveTo>
                  <a:pt x="251206" y="625094"/>
                </a:moveTo>
                <a:lnTo>
                  <a:pt x="251841" y="625856"/>
                </a:lnTo>
                <a:lnTo>
                  <a:pt x="251206" y="625094"/>
                </a:lnTo>
                <a:close/>
              </a:path>
              <a:path w="969010" h="767714">
                <a:moveTo>
                  <a:pt x="240091" y="611926"/>
                </a:moveTo>
                <a:close/>
              </a:path>
              <a:path w="969010" h="767714">
                <a:moveTo>
                  <a:pt x="239582" y="611251"/>
                </a:moveTo>
                <a:lnTo>
                  <a:pt x="240091" y="611926"/>
                </a:lnTo>
                <a:lnTo>
                  <a:pt x="239582" y="611251"/>
                </a:lnTo>
                <a:close/>
              </a:path>
              <a:path w="969010" h="767714">
                <a:moveTo>
                  <a:pt x="228473" y="596519"/>
                </a:moveTo>
                <a:lnTo>
                  <a:pt x="228854" y="597154"/>
                </a:lnTo>
                <a:lnTo>
                  <a:pt x="228473" y="596519"/>
                </a:lnTo>
                <a:close/>
              </a:path>
              <a:path w="969010" h="767714">
                <a:moveTo>
                  <a:pt x="217781" y="581025"/>
                </a:moveTo>
                <a:lnTo>
                  <a:pt x="218186" y="581660"/>
                </a:lnTo>
                <a:lnTo>
                  <a:pt x="217781" y="581025"/>
                </a:lnTo>
                <a:close/>
              </a:path>
              <a:path w="969010" h="767714">
                <a:moveTo>
                  <a:pt x="207662" y="565123"/>
                </a:moveTo>
                <a:lnTo>
                  <a:pt x="207899" y="565531"/>
                </a:lnTo>
                <a:lnTo>
                  <a:pt x="207662" y="565123"/>
                </a:lnTo>
                <a:close/>
              </a:path>
              <a:path w="969010" h="767714">
                <a:moveTo>
                  <a:pt x="207530" y="564896"/>
                </a:moveTo>
                <a:lnTo>
                  <a:pt x="207662" y="565123"/>
                </a:lnTo>
                <a:lnTo>
                  <a:pt x="207530" y="564896"/>
                </a:lnTo>
                <a:close/>
              </a:path>
              <a:path w="969010" h="767714">
                <a:moveTo>
                  <a:pt x="197784" y="548005"/>
                </a:moveTo>
                <a:lnTo>
                  <a:pt x="198119" y="548640"/>
                </a:lnTo>
                <a:lnTo>
                  <a:pt x="197784" y="548005"/>
                </a:lnTo>
                <a:close/>
              </a:path>
              <a:path w="969010" h="767714">
                <a:moveTo>
                  <a:pt x="188468" y="530352"/>
                </a:moveTo>
                <a:lnTo>
                  <a:pt x="188722" y="530987"/>
                </a:lnTo>
                <a:lnTo>
                  <a:pt x="188468" y="530352"/>
                </a:lnTo>
                <a:close/>
              </a:path>
              <a:path w="969010" h="767714">
                <a:moveTo>
                  <a:pt x="179602" y="512064"/>
                </a:moveTo>
                <a:lnTo>
                  <a:pt x="179831" y="512572"/>
                </a:lnTo>
                <a:lnTo>
                  <a:pt x="179602" y="512064"/>
                </a:lnTo>
                <a:close/>
              </a:path>
              <a:path w="969010" h="767714">
                <a:moveTo>
                  <a:pt x="171114" y="493141"/>
                </a:moveTo>
                <a:lnTo>
                  <a:pt x="171323" y="493649"/>
                </a:lnTo>
                <a:lnTo>
                  <a:pt x="171114" y="493141"/>
                </a:lnTo>
                <a:close/>
              </a:path>
              <a:path w="969010" h="767714">
                <a:moveTo>
                  <a:pt x="163259" y="474047"/>
                </a:moveTo>
                <a:lnTo>
                  <a:pt x="163322" y="474218"/>
                </a:lnTo>
                <a:lnTo>
                  <a:pt x="163259" y="474047"/>
                </a:lnTo>
                <a:close/>
              </a:path>
              <a:path w="969010" h="767714">
                <a:moveTo>
                  <a:pt x="163087" y="473583"/>
                </a:moveTo>
                <a:lnTo>
                  <a:pt x="163259" y="474047"/>
                </a:lnTo>
                <a:lnTo>
                  <a:pt x="163087" y="473583"/>
                </a:lnTo>
                <a:close/>
              </a:path>
              <a:path w="969010" h="767714">
                <a:moveTo>
                  <a:pt x="148043" y="432803"/>
                </a:moveTo>
                <a:lnTo>
                  <a:pt x="148209" y="433324"/>
                </a:lnTo>
                <a:lnTo>
                  <a:pt x="148043" y="432803"/>
                </a:lnTo>
                <a:close/>
              </a:path>
              <a:path w="969010" h="767714">
                <a:moveTo>
                  <a:pt x="147967" y="432562"/>
                </a:moveTo>
                <a:lnTo>
                  <a:pt x="148043" y="432803"/>
                </a:lnTo>
                <a:lnTo>
                  <a:pt x="147967" y="432562"/>
                </a:lnTo>
                <a:close/>
              </a:path>
              <a:path w="969010" h="767714">
                <a:moveTo>
                  <a:pt x="134444" y="389636"/>
                </a:moveTo>
                <a:lnTo>
                  <a:pt x="134619" y="390271"/>
                </a:lnTo>
                <a:lnTo>
                  <a:pt x="134444" y="389636"/>
                </a:lnTo>
                <a:close/>
              </a:path>
              <a:path w="969010" h="767714">
                <a:moveTo>
                  <a:pt x="122047" y="344805"/>
                </a:moveTo>
                <a:lnTo>
                  <a:pt x="122174" y="345439"/>
                </a:lnTo>
                <a:lnTo>
                  <a:pt x="122047" y="344805"/>
                </a:lnTo>
                <a:close/>
              </a:path>
              <a:path w="969010" h="767714">
                <a:moveTo>
                  <a:pt x="110870" y="298196"/>
                </a:moveTo>
                <a:lnTo>
                  <a:pt x="110870" y="298703"/>
                </a:lnTo>
                <a:lnTo>
                  <a:pt x="110870" y="298196"/>
                </a:lnTo>
                <a:close/>
              </a:path>
              <a:path w="969010" h="767714">
                <a:moveTo>
                  <a:pt x="100510" y="250317"/>
                </a:moveTo>
                <a:lnTo>
                  <a:pt x="100584" y="250698"/>
                </a:lnTo>
                <a:lnTo>
                  <a:pt x="100510" y="250317"/>
                </a:lnTo>
                <a:close/>
              </a:path>
              <a:path w="969010" h="767714">
                <a:moveTo>
                  <a:pt x="91059" y="201168"/>
                </a:moveTo>
                <a:lnTo>
                  <a:pt x="91059" y="201422"/>
                </a:lnTo>
                <a:lnTo>
                  <a:pt x="91059" y="201168"/>
                </a:lnTo>
                <a:close/>
              </a:path>
              <a:path w="969010" h="767714">
                <a:moveTo>
                  <a:pt x="82127" y="151130"/>
                </a:moveTo>
                <a:lnTo>
                  <a:pt x="82168" y="151384"/>
                </a:lnTo>
                <a:lnTo>
                  <a:pt x="82127" y="151130"/>
                </a:lnTo>
                <a:close/>
              </a:path>
              <a:path w="969010" h="767714">
                <a:moveTo>
                  <a:pt x="38862" y="0"/>
                </a:moveTo>
                <a:lnTo>
                  <a:pt x="0" y="121793"/>
                </a:lnTo>
                <a:lnTo>
                  <a:pt x="37741" y="115891"/>
                </a:lnTo>
                <a:lnTo>
                  <a:pt x="34670" y="97155"/>
                </a:lnTo>
                <a:lnTo>
                  <a:pt x="72390" y="91059"/>
                </a:lnTo>
                <a:lnTo>
                  <a:pt x="103602" y="91059"/>
                </a:lnTo>
                <a:lnTo>
                  <a:pt x="38862" y="0"/>
                </a:lnTo>
                <a:close/>
              </a:path>
              <a:path w="969010" h="767714">
                <a:moveTo>
                  <a:pt x="72390" y="91059"/>
                </a:moveTo>
                <a:lnTo>
                  <a:pt x="34670" y="97155"/>
                </a:lnTo>
                <a:lnTo>
                  <a:pt x="37741" y="115891"/>
                </a:lnTo>
                <a:lnTo>
                  <a:pt x="75459" y="109994"/>
                </a:lnTo>
                <a:lnTo>
                  <a:pt x="72390" y="91059"/>
                </a:lnTo>
                <a:close/>
              </a:path>
              <a:path w="969010" h="767714">
                <a:moveTo>
                  <a:pt x="103602" y="91059"/>
                </a:moveTo>
                <a:lnTo>
                  <a:pt x="72390" y="91059"/>
                </a:lnTo>
                <a:lnTo>
                  <a:pt x="75459" y="109994"/>
                </a:lnTo>
                <a:lnTo>
                  <a:pt x="112903" y="104139"/>
                </a:lnTo>
                <a:lnTo>
                  <a:pt x="103602" y="91059"/>
                </a:lnTo>
                <a:close/>
              </a:path>
            </a:pathLst>
          </a:custGeom>
          <a:solidFill>
            <a:srgbClr val="000000"/>
          </a:solidFill>
        </p:spPr>
        <p:txBody>
          <a:bodyPr wrap="square" lIns="0" tIns="0" rIns="0" bIns="0" rtlCol="0"/>
          <a:lstStyle/>
          <a:p>
            <a:endParaRPr/>
          </a:p>
        </p:txBody>
      </p:sp>
      <p:sp>
        <p:nvSpPr>
          <p:cNvPr id="8" name="object 8"/>
          <p:cNvSpPr/>
          <p:nvPr/>
        </p:nvSpPr>
        <p:spPr>
          <a:xfrm>
            <a:off x="3282696" y="3842003"/>
            <a:ext cx="1720596" cy="17830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844801" y="3160014"/>
            <a:ext cx="786130" cy="0"/>
          </a:xfrm>
          <a:custGeom>
            <a:avLst/>
            <a:gdLst/>
            <a:ahLst/>
            <a:cxnLst/>
            <a:rect l="l" t="t" r="r" b="b"/>
            <a:pathLst>
              <a:path w="786130">
                <a:moveTo>
                  <a:pt x="0" y="0"/>
                </a:moveTo>
                <a:lnTo>
                  <a:pt x="785876" y="0"/>
                </a:lnTo>
              </a:path>
            </a:pathLst>
          </a:custGeom>
          <a:ln w="19812">
            <a:solidFill>
              <a:srgbClr val="000000"/>
            </a:solidFill>
          </a:ln>
        </p:spPr>
        <p:txBody>
          <a:bodyPr wrap="square" lIns="0" tIns="0" rIns="0" bIns="0" rtlCol="0"/>
          <a:lstStyle/>
          <a:p>
            <a:endParaRPr/>
          </a:p>
        </p:txBody>
      </p:sp>
      <p:sp>
        <p:nvSpPr>
          <p:cNvPr id="10" name="object 10"/>
          <p:cNvSpPr/>
          <p:nvPr/>
        </p:nvSpPr>
        <p:spPr>
          <a:xfrm>
            <a:off x="675131" y="4991100"/>
            <a:ext cx="2723388" cy="2301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132332" y="5358384"/>
            <a:ext cx="5611368" cy="272796"/>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132332" y="5721096"/>
            <a:ext cx="5667756" cy="303275"/>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132332" y="6114288"/>
            <a:ext cx="2206751" cy="252984"/>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522731" y="5358384"/>
            <a:ext cx="449580" cy="908304"/>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522731" y="5358384"/>
            <a:ext cx="449580" cy="908685"/>
          </a:xfrm>
          <a:custGeom>
            <a:avLst/>
            <a:gdLst/>
            <a:ahLst/>
            <a:cxnLst/>
            <a:rect l="l" t="t" r="r" b="b"/>
            <a:pathLst>
              <a:path w="449580" h="908685">
                <a:moveTo>
                  <a:pt x="449580" y="908303"/>
                </a:moveTo>
                <a:lnTo>
                  <a:pt x="196684" y="908303"/>
                </a:lnTo>
                <a:lnTo>
                  <a:pt x="151587" y="903109"/>
                </a:lnTo>
                <a:lnTo>
                  <a:pt x="110189" y="888311"/>
                </a:lnTo>
                <a:lnTo>
                  <a:pt x="73669" y="865092"/>
                </a:lnTo>
                <a:lnTo>
                  <a:pt x="43210" y="834631"/>
                </a:lnTo>
                <a:lnTo>
                  <a:pt x="19991" y="798110"/>
                </a:lnTo>
                <a:lnTo>
                  <a:pt x="5194" y="756708"/>
                </a:lnTo>
                <a:lnTo>
                  <a:pt x="0" y="711606"/>
                </a:lnTo>
                <a:lnTo>
                  <a:pt x="0" y="252882"/>
                </a:lnTo>
                <a:lnTo>
                  <a:pt x="5194" y="207792"/>
                </a:lnTo>
                <a:lnTo>
                  <a:pt x="19991" y="166404"/>
                </a:lnTo>
                <a:lnTo>
                  <a:pt x="43210" y="129897"/>
                </a:lnTo>
                <a:lnTo>
                  <a:pt x="73669" y="99450"/>
                </a:lnTo>
                <a:lnTo>
                  <a:pt x="110189" y="76242"/>
                </a:lnTo>
                <a:lnTo>
                  <a:pt x="151587" y="61452"/>
                </a:lnTo>
                <a:lnTo>
                  <a:pt x="196684" y="56260"/>
                </a:lnTo>
                <a:lnTo>
                  <a:pt x="337184" y="56260"/>
                </a:lnTo>
                <a:lnTo>
                  <a:pt x="337184" y="0"/>
                </a:lnTo>
                <a:lnTo>
                  <a:pt x="449580" y="112394"/>
                </a:lnTo>
                <a:lnTo>
                  <a:pt x="337184" y="224789"/>
                </a:lnTo>
                <a:lnTo>
                  <a:pt x="337184" y="168528"/>
                </a:lnTo>
                <a:lnTo>
                  <a:pt x="196684" y="168528"/>
                </a:lnTo>
                <a:lnTo>
                  <a:pt x="163878" y="175169"/>
                </a:lnTo>
                <a:lnTo>
                  <a:pt x="137085" y="193265"/>
                </a:lnTo>
                <a:lnTo>
                  <a:pt x="119019" y="220081"/>
                </a:lnTo>
                <a:lnTo>
                  <a:pt x="112395" y="252882"/>
                </a:lnTo>
                <a:lnTo>
                  <a:pt x="112395" y="711606"/>
                </a:lnTo>
                <a:lnTo>
                  <a:pt x="119019" y="744420"/>
                </a:lnTo>
                <a:lnTo>
                  <a:pt x="137085" y="771217"/>
                </a:lnTo>
                <a:lnTo>
                  <a:pt x="163878" y="789283"/>
                </a:lnTo>
                <a:lnTo>
                  <a:pt x="196684" y="795908"/>
                </a:lnTo>
                <a:lnTo>
                  <a:pt x="449580" y="795908"/>
                </a:lnTo>
                <a:lnTo>
                  <a:pt x="449580" y="908303"/>
                </a:lnTo>
                <a:close/>
              </a:path>
            </a:pathLst>
          </a:custGeom>
          <a:ln w="6096">
            <a:solidFill>
              <a:srgbClr val="6FAC46"/>
            </a:solidFill>
          </a:ln>
        </p:spPr>
        <p:txBody>
          <a:bodyPr wrap="square" lIns="0" tIns="0" rIns="0" bIns="0" rtlCol="0"/>
          <a:lstStyle/>
          <a:p>
            <a:endParaRPr/>
          </a:p>
        </p:txBody>
      </p:sp>
      <p:sp>
        <p:nvSpPr>
          <p:cNvPr id="16" name="object 16"/>
          <p:cNvSpPr/>
          <p:nvPr/>
        </p:nvSpPr>
        <p:spPr>
          <a:xfrm>
            <a:off x="4648961" y="4697095"/>
            <a:ext cx="1290955" cy="596265"/>
          </a:xfrm>
          <a:custGeom>
            <a:avLst/>
            <a:gdLst/>
            <a:ahLst/>
            <a:cxnLst/>
            <a:rect l="l" t="t" r="r" b="b"/>
            <a:pathLst>
              <a:path w="1290954" h="596264">
                <a:moveTo>
                  <a:pt x="81025" y="491616"/>
                </a:moveTo>
                <a:lnTo>
                  <a:pt x="0" y="590422"/>
                </a:lnTo>
                <a:lnTo>
                  <a:pt x="127635" y="596010"/>
                </a:lnTo>
                <a:lnTo>
                  <a:pt x="115557" y="568959"/>
                </a:lnTo>
                <a:lnTo>
                  <a:pt x="94741" y="568959"/>
                </a:lnTo>
                <a:lnTo>
                  <a:pt x="79248" y="534161"/>
                </a:lnTo>
                <a:lnTo>
                  <a:pt x="96568" y="526427"/>
                </a:lnTo>
                <a:lnTo>
                  <a:pt x="81025" y="491616"/>
                </a:lnTo>
                <a:close/>
              </a:path>
              <a:path w="1290954" h="596264">
                <a:moveTo>
                  <a:pt x="96568" y="526427"/>
                </a:moveTo>
                <a:lnTo>
                  <a:pt x="79248" y="534161"/>
                </a:lnTo>
                <a:lnTo>
                  <a:pt x="94741" y="568959"/>
                </a:lnTo>
                <a:lnTo>
                  <a:pt x="112097" y="561210"/>
                </a:lnTo>
                <a:lnTo>
                  <a:pt x="96568" y="526427"/>
                </a:lnTo>
                <a:close/>
              </a:path>
              <a:path w="1290954" h="596264">
                <a:moveTo>
                  <a:pt x="112097" y="561210"/>
                </a:moveTo>
                <a:lnTo>
                  <a:pt x="94741" y="568959"/>
                </a:lnTo>
                <a:lnTo>
                  <a:pt x="115557" y="568959"/>
                </a:lnTo>
                <a:lnTo>
                  <a:pt x="112097" y="561210"/>
                </a:lnTo>
                <a:close/>
              </a:path>
              <a:path w="1290954" h="596264">
                <a:moveTo>
                  <a:pt x="1275461" y="0"/>
                </a:moveTo>
                <a:lnTo>
                  <a:pt x="96568" y="526427"/>
                </a:lnTo>
                <a:lnTo>
                  <a:pt x="112097" y="561210"/>
                </a:lnTo>
                <a:lnTo>
                  <a:pt x="1290954" y="34797"/>
                </a:lnTo>
                <a:lnTo>
                  <a:pt x="1275461" y="0"/>
                </a:lnTo>
                <a:close/>
              </a:path>
            </a:pathLst>
          </a:custGeom>
          <a:solidFill>
            <a:srgbClr val="000000"/>
          </a:solidFill>
        </p:spPr>
        <p:txBody>
          <a:bodyPr wrap="square" lIns="0" tIns="0" rIns="0" bIns="0" rtlCol="0"/>
          <a:lstStyle/>
          <a:p>
            <a:endParaRPr/>
          </a:p>
        </p:txBody>
      </p:sp>
      <p:sp>
        <p:nvSpPr>
          <p:cNvPr id="17" name="object 17"/>
          <p:cNvSpPr/>
          <p:nvPr/>
        </p:nvSpPr>
        <p:spPr>
          <a:xfrm>
            <a:off x="6048755" y="4591811"/>
            <a:ext cx="2112263" cy="231648"/>
          </a:xfrm>
          <a:prstGeom prst="rect">
            <a:avLst/>
          </a:prstGeom>
          <a:blipFill>
            <a:blip r:embed="rId12" cstate="print"/>
            <a:stretch>
              <a:fillRect/>
            </a:stretch>
          </a:blipFill>
        </p:spPr>
        <p:txBody>
          <a:bodyPr wrap="square" lIns="0" tIns="0" rIns="0" bIns="0" rtlCol="0"/>
          <a:lstStyle/>
          <a:p>
            <a:endParaRPr/>
          </a:p>
        </p:txBody>
      </p:sp>
      <p:sp>
        <p:nvSpPr>
          <p:cNvPr id="18" name="object 18"/>
          <p:cNvSpPr txBox="1">
            <a:spLocks noGrp="1"/>
          </p:cNvSpPr>
          <p:nvPr>
            <p:ph type="body" idx="1"/>
          </p:nvPr>
        </p:nvSpPr>
        <p:spPr>
          <a:prstGeom prst="rect">
            <a:avLst/>
          </a:prstGeom>
        </p:spPr>
        <p:txBody>
          <a:bodyPr vert="horz" wrap="square" lIns="0" tIns="60960" rIns="0" bIns="0" rtlCol="0">
            <a:spAutoFit/>
          </a:bodyPr>
          <a:lstStyle/>
          <a:p>
            <a:pPr marL="5668010" marR="5080" indent="-228600">
              <a:lnSpc>
                <a:spcPts val="3020"/>
              </a:lnSpc>
              <a:spcBef>
                <a:spcPts val="480"/>
              </a:spcBef>
              <a:buFont typeface="Arial"/>
              <a:buChar char="•"/>
              <a:tabLst>
                <a:tab pos="5668010" algn="l"/>
              </a:tabLst>
            </a:pPr>
            <a:r>
              <a:rPr spc="-15" dirty="0"/>
              <a:t>Neural networks </a:t>
            </a:r>
            <a:r>
              <a:rPr spc="-10" dirty="0"/>
              <a:t>change only </a:t>
            </a:r>
            <a:r>
              <a:rPr spc="-5" dirty="0"/>
              <a:t>a </a:t>
            </a:r>
            <a:r>
              <a:rPr spc="-15" dirty="0"/>
              <a:t>little </a:t>
            </a:r>
            <a:r>
              <a:rPr spc="-10" dirty="0"/>
              <a:t>bit  </a:t>
            </a:r>
            <a:r>
              <a:rPr spc="-5" dirty="0"/>
              <a:t>with each </a:t>
            </a:r>
            <a:r>
              <a:rPr spc="-15" dirty="0"/>
              <a:t>gradient</a:t>
            </a:r>
            <a:r>
              <a:rPr spc="10" dirty="0"/>
              <a:t> </a:t>
            </a:r>
            <a:r>
              <a:rPr spc="-20" dirty="0"/>
              <a:t>step</a:t>
            </a:r>
          </a:p>
          <a:p>
            <a:pPr marL="5668010" marR="462280" indent="-228600">
              <a:lnSpc>
                <a:spcPts val="3030"/>
              </a:lnSpc>
              <a:spcBef>
                <a:spcPts val="1005"/>
              </a:spcBef>
              <a:buFont typeface="Arial"/>
              <a:buChar char="•"/>
              <a:tabLst>
                <a:tab pos="5668010" algn="l"/>
              </a:tabLst>
            </a:pPr>
            <a:r>
              <a:rPr spc="-10" dirty="0"/>
              <a:t>On-policy </a:t>
            </a:r>
            <a:r>
              <a:rPr spc="-5" dirty="0"/>
              <a:t>learning </a:t>
            </a:r>
            <a:r>
              <a:rPr spc="-10" dirty="0"/>
              <a:t>can </a:t>
            </a:r>
            <a:r>
              <a:rPr spc="-5" dirty="0"/>
              <a:t>be </a:t>
            </a:r>
            <a:r>
              <a:rPr spc="-15" dirty="0"/>
              <a:t>extremely  inefficient!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9512300" cy="697230"/>
          </a:xfrm>
          <a:prstGeom prst="rect">
            <a:avLst/>
          </a:prstGeom>
        </p:spPr>
        <p:txBody>
          <a:bodyPr vert="horz" wrap="square" lIns="0" tIns="13335" rIns="0" bIns="0" rtlCol="0">
            <a:spAutoFit/>
          </a:bodyPr>
          <a:lstStyle/>
          <a:p>
            <a:pPr marL="12700">
              <a:lnSpc>
                <a:spcPct val="100000"/>
              </a:lnSpc>
              <a:spcBef>
                <a:spcPts val="105"/>
              </a:spcBef>
            </a:pPr>
            <a:r>
              <a:rPr spc="-5" dirty="0"/>
              <a:t>Off-policy </a:t>
            </a:r>
            <a:r>
              <a:rPr dirty="0"/>
              <a:t>learning &amp; </a:t>
            </a:r>
            <a:r>
              <a:rPr spc="-5" dirty="0"/>
              <a:t>importance</a:t>
            </a:r>
            <a:r>
              <a:rPr spc="-70" dirty="0"/>
              <a:t> </a:t>
            </a:r>
            <a:r>
              <a:rPr dirty="0"/>
              <a:t>sampling</a:t>
            </a:r>
          </a:p>
        </p:txBody>
      </p:sp>
      <p:sp>
        <p:nvSpPr>
          <p:cNvPr id="3" name="object 3"/>
          <p:cNvSpPr/>
          <p:nvPr/>
        </p:nvSpPr>
        <p:spPr>
          <a:xfrm>
            <a:off x="522731" y="1478280"/>
            <a:ext cx="1943100" cy="3581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2731" y="2189988"/>
            <a:ext cx="2339340" cy="278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2731" y="2823972"/>
            <a:ext cx="4719828" cy="25298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771131" y="1382267"/>
            <a:ext cx="4972812" cy="331012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771131" y="1382267"/>
            <a:ext cx="4973320" cy="3310254"/>
          </a:xfrm>
          <a:custGeom>
            <a:avLst/>
            <a:gdLst/>
            <a:ahLst/>
            <a:cxnLst/>
            <a:rect l="l" t="t" r="r" b="b"/>
            <a:pathLst>
              <a:path w="4973320" h="3310254">
                <a:moveTo>
                  <a:pt x="0" y="302641"/>
                </a:moveTo>
                <a:lnTo>
                  <a:pt x="3961" y="253553"/>
                </a:lnTo>
                <a:lnTo>
                  <a:pt x="15429" y="206987"/>
                </a:lnTo>
                <a:lnTo>
                  <a:pt x="33782" y="163565"/>
                </a:lnTo>
                <a:lnTo>
                  <a:pt x="58395" y="123910"/>
                </a:lnTo>
                <a:lnTo>
                  <a:pt x="88646" y="88646"/>
                </a:lnTo>
                <a:lnTo>
                  <a:pt x="123910" y="58395"/>
                </a:lnTo>
                <a:lnTo>
                  <a:pt x="163565" y="33782"/>
                </a:lnTo>
                <a:lnTo>
                  <a:pt x="206987" y="15429"/>
                </a:lnTo>
                <a:lnTo>
                  <a:pt x="253553" y="3961"/>
                </a:lnTo>
                <a:lnTo>
                  <a:pt x="302641" y="0"/>
                </a:lnTo>
                <a:lnTo>
                  <a:pt x="4670171" y="0"/>
                </a:lnTo>
                <a:lnTo>
                  <a:pt x="4719258" y="3961"/>
                </a:lnTo>
                <a:lnTo>
                  <a:pt x="4765824" y="15429"/>
                </a:lnTo>
                <a:lnTo>
                  <a:pt x="4809246" y="33782"/>
                </a:lnTo>
                <a:lnTo>
                  <a:pt x="4848901" y="58395"/>
                </a:lnTo>
                <a:lnTo>
                  <a:pt x="4884166" y="88645"/>
                </a:lnTo>
                <a:lnTo>
                  <a:pt x="4914416" y="123910"/>
                </a:lnTo>
                <a:lnTo>
                  <a:pt x="4939029" y="163565"/>
                </a:lnTo>
                <a:lnTo>
                  <a:pt x="4957382" y="206987"/>
                </a:lnTo>
                <a:lnTo>
                  <a:pt x="4968850" y="253553"/>
                </a:lnTo>
                <a:lnTo>
                  <a:pt x="4972812" y="302641"/>
                </a:lnTo>
                <a:lnTo>
                  <a:pt x="4972812" y="3007487"/>
                </a:lnTo>
                <a:lnTo>
                  <a:pt x="4968850" y="3056574"/>
                </a:lnTo>
                <a:lnTo>
                  <a:pt x="4957382" y="3103140"/>
                </a:lnTo>
                <a:lnTo>
                  <a:pt x="4939029" y="3146562"/>
                </a:lnTo>
                <a:lnTo>
                  <a:pt x="4914416" y="3186217"/>
                </a:lnTo>
                <a:lnTo>
                  <a:pt x="4884166" y="3221482"/>
                </a:lnTo>
                <a:lnTo>
                  <a:pt x="4848901" y="3251732"/>
                </a:lnTo>
                <a:lnTo>
                  <a:pt x="4809246" y="3276345"/>
                </a:lnTo>
                <a:lnTo>
                  <a:pt x="4765824" y="3294698"/>
                </a:lnTo>
                <a:lnTo>
                  <a:pt x="4719258" y="3306166"/>
                </a:lnTo>
                <a:lnTo>
                  <a:pt x="4670171" y="3310128"/>
                </a:lnTo>
                <a:lnTo>
                  <a:pt x="302641" y="3310128"/>
                </a:lnTo>
                <a:lnTo>
                  <a:pt x="253553" y="3306166"/>
                </a:lnTo>
                <a:lnTo>
                  <a:pt x="206987" y="3294698"/>
                </a:lnTo>
                <a:lnTo>
                  <a:pt x="163565" y="3276345"/>
                </a:lnTo>
                <a:lnTo>
                  <a:pt x="123910" y="3251732"/>
                </a:lnTo>
                <a:lnTo>
                  <a:pt x="88646" y="3221482"/>
                </a:lnTo>
                <a:lnTo>
                  <a:pt x="58395" y="3186217"/>
                </a:lnTo>
                <a:lnTo>
                  <a:pt x="33782" y="3146562"/>
                </a:lnTo>
                <a:lnTo>
                  <a:pt x="15429" y="3103140"/>
                </a:lnTo>
                <a:lnTo>
                  <a:pt x="3961" y="3056574"/>
                </a:lnTo>
                <a:lnTo>
                  <a:pt x="0" y="3007487"/>
                </a:lnTo>
                <a:lnTo>
                  <a:pt x="0" y="302641"/>
                </a:lnTo>
                <a:close/>
              </a:path>
            </a:pathLst>
          </a:custGeom>
          <a:ln w="6096">
            <a:solidFill>
              <a:srgbClr val="6FAC46"/>
            </a:solidFill>
          </a:ln>
        </p:spPr>
        <p:txBody>
          <a:bodyPr wrap="square" lIns="0" tIns="0" rIns="0" bIns="0" rtlCol="0"/>
          <a:lstStyle/>
          <a:p>
            <a:endParaRPr/>
          </a:p>
        </p:txBody>
      </p:sp>
      <p:sp>
        <p:nvSpPr>
          <p:cNvPr id="8" name="object 8"/>
          <p:cNvSpPr txBox="1"/>
          <p:nvPr/>
        </p:nvSpPr>
        <p:spPr>
          <a:xfrm>
            <a:off x="6982459" y="1484757"/>
            <a:ext cx="198564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importance</a:t>
            </a:r>
            <a:r>
              <a:rPr sz="1800" spc="-15" dirty="0">
                <a:latin typeface="Calibri"/>
                <a:cs typeface="Calibri"/>
              </a:rPr>
              <a:t> </a:t>
            </a:r>
            <a:r>
              <a:rPr sz="1800" spc="-5" dirty="0">
                <a:latin typeface="Calibri"/>
                <a:cs typeface="Calibri"/>
              </a:rPr>
              <a:t>sampling</a:t>
            </a:r>
            <a:endParaRPr sz="1800">
              <a:latin typeface="Calibri"/>
              <a:cs typeface="Calibri"/>
            </a:endParaRPr>
          </a:p>
        </p:txBody>
      </p:sp>
      <p:sp>
        <p:nvSpPr>
          <p:cNvPr id="9" name="object 9"/>
          <p:cNvSpPr/>
          <p:nvPr/>
        </p:nvSpPr>
        <p:spPr>
          <a:xfrm>
            <a:off x="6998207" y="2040635"/>
            <a:ext cx="1443227" cy="27889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8578595" y="1883664"/>
            <a:ext cx="1776983" cy="560831"/>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577071" y="2558795"/>
            <a:ext cx="2301239" cy="597408"/>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8577071" y="3272028"/>
            <a:ext cx="2301239" cy="597408"/>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8577071" y="3979164"/>
            <a:ext cx="2368296" cy="605028"/>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522731" y="3272028"/>
            <a:ext cx="4645152" cy="252984"/>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9512300" cy="697230"/>
          </a:xfrm>
          <a:prstGeom prst="rect">
            <a:avLst/>
          </a:prstGeom>
        </p:spPr>
        <p:txBody>
          <a:bodyPr vert="horz" wrap="square" lIns="0" tIns="13335" rIns="0" bIns="0" rtlCol="0">
            <a:spAutoFit/>
          </a:bodyPr>
          <a:lstStyle/>
          <a:p>
            <a:pPr marL="12700">
              <a:lnSpc>
                <a:spcPct val="100000"/>
              </a:lnSpc>
              <a:spcBef>
                <a:spcPts val="105"/>
              </a:spcBef>
            </a:pPr>
            <a:r>
              <a:rPr spc="-5" dirty="0"/>
              <a:t>Off-policy </a:t>
            </a:r>
            <a:r>
              <a:rPr dirty="0"/>
              <a:t>learning &amp; </a:t>
            </a:r>
            <a:r>
              <a:rPr spc="-5" dirty="0"/>
              <a:t>importance</a:t>
            </a:r>
            <a:r>
              <a:rPr spc="-70" dirty="0"/>
              <a:t> </a:t>
            </a:r>
            <a:r>
              <a:rPr dirty="0"/>
              <a:t>sampling</a:t>
            </a:r>
          </a:p>
        </p:txBody>
      </p:sp>
      <p:sp>
        <p:nvSpPr>
          <p:cNvPr id="3" name="object 3"/>
          <p:cNvSpPr/>
          <p:nvPr/>
        </p:nvSpPr>
        <p:spPr>
          <a:xfrm>
            <a:off x="522731" y="1478280"/>
            <a:ext cx="1943100" cy="3581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2731" y="2189988"/>
            <a:ext cx="2339340" cy="278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2731" y="2823972"/>
            <a:ext cx="4719828" cy="25298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771131" y="1382267"/>
            <a:ext cx="4972812" cy="331012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771131" y="1382267"/>
            <a:ext cx="4973320" cy="3310254"/>
          </a:xfrm>
          <a:custGeom>
            <a:avLst/>
            <a:gdLst/>
            <a:ahLst/>
            <a:cxnLst/>
            <a:rect l="l" t="t" r="r" b="b"/>
            <a:pathLst>
              <a:path w="4973320" h="3310254">
                <a:moveTo>
                  <a:pt x="0" y="302641"/>
                </a:moveTo>
                <a:lnTo>
                  <a:pt x="3961" y="253553"/>
                </a:lnTo>
                <a:lnTo>
                  <a:pt x="15429" y="206987"/>
                </a:lnTo>
                <a:lnTo>
                  <a:pt x="33782" y="163565"/>
                </a:lnTo>
                <a:lnTo>
                  <a:pt x="58395" y="123910"/>
                </a:lnTo>
                <a:lnTo>
                  <a:pt x="88646" y="88646"/>
                </a:lnTo>
                <a:lnTo>
                  <a:pt x="123910" y="58395"/>
                </a:lnTo>
                <a:lnTo>
                  <a:pt x="163565" y="33782"/>
                </a:lnTo>
                <a:lnTo>
                  <a:pt x="206987" y="15429"/>
                </a:lnTo>
                <a:lnTo>
                  <a:pt x="253553" y="3961"/>
                </a:lnTo>
                <a:lnTo>
                  <a:pt x="302641" y="0"/>
                </a:lnTo>
                <a:lnTo>
                  <a:pt x="4670171" y="0"/>
                </a:lnTo>
                <a:lnTo>
                  <a:pt x="4719258" y="3961"/>
                </a:lnTo>
                <a:lnTo>
                  <a:pt x="4765824" y="15429"/>
                </a:lnTo>
                <a:lnTo>
                  <a:pt x="4809246" y="33782"/>
                </a:lnTo>
                <a:lnTo>
                  <a:pt x="4848901" y="58395"/>
                </a:lnTo>
                <a:lnTo>
                  <a:pt x="4884166" y="88645"/>
                </a:lnTo>
                <a:lnTo>
                  <a:pt x="4914416" y="123910"/>
                </a:lnTo>
                <a:lnTo>
                  <a:pt x="4939029" y="163565"/>
                </a:lnTo>
                <a:lnTo>
                  <a:pt x="4957382" y="206987"/>
                </a:lnTo>
                <a:lnTo>
                  <a:pt x="4968850" y="253553"/>
                </a:lnTo>
                <a:lnTo>
                  <a:pt x="4972812" y="302641"/>
                </a:lnTo>
                <a:lnTo>
                  <a:pt x="4972812" y="3007487"/>
                </a:lnTo>
                <a:lnTo>
                  <a:pt x="4968850" y="3056574"/>
                </a:lnTo>
                <a:lnTo>
                  <a:pt x="4957382" y="3103140"/>
                </a:lnTo>
                <a:lnTo>
                  <a:pt x="4939029" y="3146562"/>
                </a:lnTo>
                <a:lnTo>
                  <a:pt x="4914416" y="3186217"/>
                </a:lnTo>
                <a:lnTo>
                  <a:pt x="4884166" y="3221482"/>
                </a:lnTo>
                <a:lnTo>
                  <a:pt x="4848901" y="3251732"/>
                </a:lnTo>
                <a:lnTo>
                  <a:pt x="4809246" y="3276345"/>
                </a:lnTo>
                <a:lnTo>
                  <a:pt x="4765824" y="3294698"/>
                </a:lnTo>
                <a:lnTo>
                  <a:pt x="4719258" y="3306166"/>
                </a:lnTo>
                <a:lnTo>
                  <a:pt x="4670171" y="3310128"/>
                </a:lnTo>
                <a:lnTo>
                  <a:pt x="302641" y="3310128"/>
                </a:lnTo>
                <a:lnTo>
                  <a:pt x="253553" y="3306166"/>
                </a:lnTo>
                <a:lnTo>
                  <a:pt x="206987" y="3294698"/>
                </a:lnTo>
                <a:lnTo>
                  <a:pt x="163565" y="3276345"/>
                </a:lnTo>
                <a:lnTo>
                  <a:pt x="123910" y="3251732"/>
                </a:lnTo>
                <a:lnTo>
                  <a:pt x="88646" y="3221482"/>
                </a:lnTo>
                <a:lnTo>
                  <a:pt x="58395" y="3186217"/>
                </a:lnTo>
                <a:lnTo>
                  <a:pt x="33782" y="3146562"/>
                </a:lnTo>
                <a:lnTo>
                  <a:pt x="15429" y="3103140"/>
                </a:lnTo>
                <a:lnTo>
                  <a:pt x="3961" y="3056574"/>
                </a:lnTo>
                <a:lnTo>
                  <a:pt x="0" y="3007487"/>
                </a:lnTo>
                <a:lnTo>
                  <a:pt x="0" y="302641"/>
                </a:lnTo>
                <a:close/>
              </a:path>
            </a:pathLst>
          </a:custGeom>
          <a:ln w="6096">
            <a:solidFill>
              <a:srgbClr val="6FAC46"/>
            </a:solidFill>
          </a:ln>
        </p:spPr>
        <p:txBody>
          <a:bodyPr wrap="square" lIns="0" tIns="0" rIns="0" bIns="0" rtlCol="0"/>
          <a:lstStyle/>
          <a:p>
            <a:endParaRPr/>
          </a:p>
        </p:txBody>
      </p:sp>
      <p:sp>
        <p:nvSpPr>
          <p:cNvPr id="8" name="object 8"/>
          <p:cNvSpPr txBox="1"/>
          <p:nvPr/>
        </p:nvSpPr>
        <p:spPr>
          <a:xfrm>
            <a:off x="6982459" y="1484757"/>
            <a:ext cx="198564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importance</a:t>
            </a:r>
            <a:r>
              <a:rPr sz="1800" spc="-15" dirty="0">
                <a:latin typeface="Calibri"/>
                <a:cs typeface="Calibri"/>
              </a:rPr>
              <a:t> </a:t>
            </a:r>
            <a:r>
              <a:rPr sz="1800" spc="-5" dirty="0">
                <a:latin typeface="Calibri"/>
                <a:cs typeface="Calibri"/>
              </a:rPr>
              <a:t>sampling</a:t>
            </a:r>
            <a:endParaRPr sz="1800">
              <a:latin typeface="Calibri"/>
              <a:cs typeface="Calibri"/>
            </a:endParaRPr>
          </a:p>
        </p:txBody>
      </p:sp>
      <p:sp>
        <p:nvSpPr>
          <p:cNvPr id="9" name="object 9"/>
          <p:cNvSpPr/>
          <p:nvPr/>
        </p:nvSpPr>
        <p:spPr>
          <a:xfrm>
            <a:off x="6998207" y="2040635"/>
            <a:ext cx="1443227" cy="27889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8578595" y="1883664"/>
            <a:ext cx="1776983" cy="560831"/>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577071" y="2558795"/>
            <a:ext cx="2301239" cy="597408"/>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8577071" y="3272028"/>
            <a:ext cx="2301239" cy="597408"/>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8577071" y="3979164"/>
            <a:ext cx="2368296" cy="605028"/>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522731" y="3272028"/>
            <a:ext cx="4645152" cy="252984"/>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513587" y="3788664"/>
            <a:ext cx="3034284" cy="605028"/>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2336292" y="3666744"/>
            <a:ext cx="693420" cy="817244"/>
          </a:xfrm>
          <a:custGeom>
            <a:avLst/>
            <a:gdLst/>
            <a:ahLst/>
            <a:cxnLst/>
            <a:rect l="l" t="t" r="r" b="b"/>
            <a:pathLst>
              <a:path w="693419" h="817245">
                <a:moveTo>
                  <a:pt x="0" y="408431"/>
                </a:moveTo>
                <a:lnTo>
                  <a:pt x="2700" y="357202"/>
                </a:lnTo>
                <a:lnTo>
                  <a:pt x="10586" y="307871"/>
                </a:lnTo>
                <a:lnTo>
                  <a:pt x="23333" y="260821"/>
                </a:lnTo>
                <a:lnTo>
                  <a:pt x="40615" y="216434"/>
                </a:lnTo>
                <a:lnTo>
                  <a:pt x="62109" y="175094"/>
                </a:lnTo>
                <a:lnTo>
                  <a:pt x="87490" y="137183"/>
                </a:lnTo>
                <a:lnTo>
                  <a:pt x="116432" y="103085"/>
                </a:lnTo>
                <a:lnTo>
                  <a:pt x="148612" y="73182"/>
                </a:lnTo>
                <a:lnTo>
                  <a:pt x="183705" y="47857"/>
                </a:lnTo>
                <a:lnTo>
                  <a:pt x="221385" y="27494"/>
                </a:lnTo>
                <a:lnTo>
                  <a:pt x="261329" y="12475"/>
                </a:lnTo>
                <a:lnTo>
                  <a:pt x="303212" y="3182"/>
                </a:lnTo>
                <a:lnTo>
                  <a:pt x="346709" y="0"/>
                </a:lnTo>
                <a:lnTo>
                  <a:pt x="390207" y="3182"/>
                </a:lnTo>
                <a:lnTo>
                  <a:pt x="432090" y="12475"/>
                </a:lnTo>
                <a:lnTo>
                  <a:pt x="472034" y="27494"/>
                </a:lnTo>
                <a:lnTo>
                  <a:pt x="509714" y="47857"/>
                </a:lnTo>
                <a:lnTo>
                  <a:pt x="544807" y="73182"/>
                </a:lnTo>
                <a:lnTo>
                  <a:pt x="576987" y="103085"/>
                </a:lnTo>
                <a:lnTo>
                  <a:pt x="605929" y="137183"/>
                </a:lnTo>
                <a:lnTo>
                  <a:pt x="631310" y="175094"/>
                </a:lnTo>
                <a:lnTo>
                  <a:pt x="652804" y="216434"/>
                </a:lnTo>
                <a:lnTo>
                  <a:pt x="670086" y="260821"/>
                </a:lnTo>
                <a:lnTo>
                  <a:pt x="682833" y="307871"/>
                </a:lnTo>
                <a:lnTo>
                  <a:pt x="690719" y="357202"/>
                </a:lnTo>
                <a:lnTo>
                  <a:pt x="693419" y="408431"/>
                </a:lnTo>
                <a:lnTo>
                  <a:pt x="690719" y="459661"/>
                </a:lnTo>
                <a:lnTo>
                  <a:pt x="682833" y="508992"/>
                </a:lnTo>
                <a:lnTo>
                  <a:pt x="670086" y="556042"/>
                </a:lnTo>
                <a:lnTo>
                  <a:pt x="652804" y="600429"/>
                </a:lnTo>
                <a:lnTo>
                  <a:pt x="631310" y="641769"/>
                </a:lnTo>
                <a:lnTo>
                  <a:pt x="605929" y="679680"/>
                </a:lnTo>
                <a:lnTo>
                  <a:pt x="576987" y="713778"/>
                </a:lnTo>
                <a:lnTo>
                  <a:pt x="544807" y="743681"/>
                </a:lnTo>
                <a:lnTo>
                  <a:pt x="509714" y="769006"/>
                </a:lnTo>
                <a:lnTo>
                  <a:pt x="472034" y="789369"/>
                </a:lnTo>
                <a:lnTo>
                  <a:pt x="432090" y="804388"/>
                </a:lnTo>
                <a:lnTo>
                  <a:pt x="390207" y="813681"/>
                </a:lnTo>
                <a:lnTo>
                  <a:pt x="346709" y="816863"/>
                </a:lnTo>
                <a:lnTo>
                  <a:pt x="303212" y="813681"/>
                </a:lnTo>
                <a:lnTo>
                  <a:pt x="261329" y="804388"/>
                </a:lnTo>
                <a:lnTo>
                  <a:pt x="221385" y="789369"/>
                </a:lnTo>
                <a:lnTo>
                  <a:pt x="183705" y="769006"/>
                </a:lnTo>
                <a:lnTo>
                  <a:pt x="148612" y="743681"/>
                </a:lnTo>
                <a:lnTo>
                  <a:pt x="116432" y="713778"/>
                </a:lnTo>
                <a:lnTo>
                  <a:pt x="87490" y="679680"/>
                </a:lnTo>
                <a:lnTo>
                  <a:pt x="62109" y="641769"/>
                </a:lnTo>
                <a:lnTo>
                  <a:pt x="40615" y="600429"/>
                </a:lnTo>
                <a:lnTo>
                  <a:pt x="23333" y="556042"/>
                </a:lnTo>
                <a:lnTo>
                  <a:pt x="10586" y="508992"/>
                </a:lnTo>
                <a:lnTo>
                  <a:pt x="2700" y="459661"/>
                </a:lnTo>
                <a:lnTo>
                  <a:pt x="0" y="408431"/>
                </a:lnTo>
                <a:close/>
              </a:path>
            </a:pathLst>
          </a:custGeom>
          <a:ln w="12192">
            <a:solidFill>
              <a:srgbClr val="FF0000"/>
            </a:solidFill>
          </a:ln>
        </p:spPr>
        <p:txBody>
          <a:bodyPr wrap="square" lIns="0" tIns="0" rIns="0" bIns="0" rtlCol="0"/>
          <a:lstStyle/>
          <a:p>
            <a:endParaRPr/>
          </a:p>
        </p:txBody>
      </p:sp>
      <p:sp>
        <p:nvSpPr>
          <p:cNvPr id="17" name="object 17"/>
          <p:cNvSpPr/>
          <p:nvPr/>
        </p:nvSpPr>
        <p:spPr>
          <a:xfrm>
            <a:off x="513587" y="4584191"/>
            <a:ext cx="4232148" cy="733044"/>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513587" y="5571744"/>
            <a:ext cx="4575048" cy="719328"/>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1494282" y="5616702"/>
            <a:ext cx="547370" cy="228600"/>
          </a:xfrm>
          <a:custGeom>
            <a:avLst/>
            <a:gdLst/>
            <a:ahLst/>
            <a:cxnLst/>
            <a:rect l="l" t="t" r="r" b="b"/>
            <a:pathLst>
              <a:path w="547369" h="228600">
                <a:moveTo>
                  <a:pt x="0" y="228422"/>
                </a:moveTo>
                <a:lnTo>
                  <a:pt x="547369" y="0"/>
                </a:lnTo>
              </a:path>
            </a:pathLst>
          </a:custGeom>
          <a:ln w="38100">
            <a:solidFill>
              <a:srgbClr val="FF0000"/>
            </a:solidFill>
          </a:ln>
        </p:spPr>
        <p:txBody>
          <a:bodyPr wrap="square" lIns="0" tIns="0" rIns="0" bIns="0" rtlCol="0"/>
          <a:lstStyle/>
          <a:p>
            <a:endParaRPr/>
          </a:p>
        </p:txBody>
      </p:sp>
      <p:sp>
        <p:nvSpPr>
          <p:cNvPr id="20" name="object 20"/>
          <p:cNvSpPr/>
          <p:nvPr/>
        </p:nvSpPr>
        <p:spPr>
          <a:xfrm>
            <a:off x="1494282" y="6043421"/>
            <a:ext cx="547370" cy="228600"/>
          </a:xfrm>
          <a:custGeom>
            <a:avLst/>
            <a:gdLst/>
            <a:ahLst/>
            <a:cxnLst/>
            <a:rect l="l" t="t" r="r" b="b"/>
            <a:pathLst>
              <a:path w="547369" h="228600">
                <a:moveTo>
                  <a:pt x="0" y="228422"/>
                </a:moveTo>
                <a:lnTo>
                  <a:pt x="547369" y="0"/>
                </a:lnTo>
              </a:path>
            </a:pathLst>
          </a:custGeom>
          <a:ln w="38100">
            <a:solidFill>
              <a:srgbClr val="FF0000"/>
            </a:solidFill>
          </a:ln>
        </p:spPr>
        <p:txBody>
          <a:bodyPr wrap="square" lIns="0" tIns="0" rIns="0" bIns="0" rtlCol="0"/>
          <a:lstStyle/>
          <a:p>
            <a:endParaRPr/>
          </a:p>
        </p:txBody>
      </p:sp>
      <p:sp>
        <p:nvSpPr>
          <p:cNvPr id="21" name="object 21"/>
          <p:cNvSpPr/>
          <p:nvPr/>
        </p:nvSpPr>
        <p:spPr>
          <a:xfrm>
            <a:off x="3664458" y="5624321"/>
            <a:ext cx="1410335" cy="228600"/>
          </a:xfrm>
          <a:custGeom>
            <a:avLst/>
            <a:gdLst/>
            <a:ahLst/>
            <a:cxnLst/>
            <a:rect l="l" t="t" r="r" b="b"/>
            <a:pathLst>
              <a:path w="1410335" h="228600">
                <a:moveTo>
                  <a:pt x="0" y="228422"/>
                </a:moveTo>
                <a:lnTo>
                  <a:pt x="1409953" y="0"/>
                </a:lnTo>
              </a:path>
            </a:pathLst>
          </a:custGeom>
          <a:ln w="38100">
            <a:solidFill>
              <a:srgbClr val="FF0000"/>
            </a:solidFill>
          </a:ln>
        </p:spPr>
        <p:txBody>
          <a:bodyPr wrap="square" lIns="0" tIns="0" rIns="0" bIns="0" rtlCol="0"/>
          <a:lstStyle/>
          <a:p>
            <a:endParaRPr/>
          </a:p>
        </p:txBody>
      </p:sp>
      <p:sp>
        <p:nvSpPr>
          <p:cNvPr id="22" name="object 22"/>
          <p:cNvSpPr/>
          <p:nvPr/>
        </p:nvSpPr>
        <p:spPr>
          <a:xfrm>
            <a:off x="3612641" y="6034278"/>
            <a:ext cx="1410335" cy="228600"/>
          </a:xfrm>
          <a:custGeom>
            <a:avLst/>
            <a:gdLst/>
            <a:ahLst/>
            <a:cxnLst/>
            <a:rect l="l" t="t" r="r" b="b"/>
            <a:pathLst>
              <a:path w="1410335" h="228600">
                <a:moveTo>
                  <a:pt x="0" y="228422"/>
                </a:moveTo>
                <a:lnTo>
                  <a:pt x="1409954" y="0"/>
                </a:lnTo>
              </a:path>
            </a:pathLst>
          </a:custGeom>
          <a:ln w="38100">
            <a:solidFill>
              <a:srgbClr val="FF0000"/>
            </a:solidFill>
          </a:ln>
        </p:spPr>
        <p:txBody>
          <a:bodyPr wrap="square" lIns="0" tIns="0" rIns="0" bIns="0" rtlCol="0"/>
          <a:lstStyle/>
          <a:p>
            <a:endParaRPr/>
          </a:p>
        </p:txBody>
      </p:sp>
      <p:sp>
        <p:nvSpPr>
          <p:cNvPr id="23" name="object 23"/>
          <p:cNvSpPr/>
          <p:nvPr/>
        </p:nvSpPr>
        <p:spPr>
          <a:xfrm>
            <a:off x="5169408" y="5571744"/>
            <a:ext cx="1872995" cy="719328"/>
          </a:xfrm>
          <a:prstGeom prst="rect">
            <a:avLst/>
          </a:prstGeom>
          <a:blipFill>
            <a:blip r:embed="rId1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10289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3656" y="300685"/>
            <a:ext cx="7828280" cy="697230"/>
          </a:xfrm>
          <a:prstGeom prst="rect">
            <a:avLst/>
          </a:prstGeom>
        </p:spPr>
        <p:txBody>
          <a:bodyPr vert="horz" wrap="square" lIns="0" tIns="13335" rIns="0" bIns="0" rtlCol="0">
            <a:spAutoFit/>
          </a:bodyPr>
          <a:lstStyle/>
          <a:p>
            <a:pPr marL="12700">
              <a:lnSpc>
                <a:spcPct val="100000"/>
              </a:lnSpc>
              <a:spcBef>
                <a:spcPts val="105"/>
              </a:spcBef>
            </a:pPr>
            <a:r>
              <a:rPr sz="4400" b="0" dirty="0">
                <a:latin typeface="Calibri Light"/>
                <a:cs typeface="Calibri Light"/>
              </a:rPr>
              <a:t>Deriving the policy </a:t>
            </a:r>
            <a:r>
              <a:rPr sz="4400" b="0" spc="-15" dirty="0">
                <a:latin typeface="Calibri Light"/>
                <a:cs typeface="Calibri Light"/>
              </a:rPr>
              <a:t>gradient </a:t>
            </a:r>
            <a:r>
              <a:rPr sz="4400" b="0" spc="-5" dirty="0">
                <a:latin typeface="Calibri Light"/>
                <a:cs typeface="Calibri Light"/>
              </a:rPr>
              <a:t>with</a:t>
            </a:r>
            <a:r>
              <a:rPr sz="4400" b="0" spc="-30" dirty="0">
                <a:latin typeface="Calibri Light"/>
                <a:cs typeface="Calibri Light"/>
              </a:rPr>
              <a:t> </a:t>
            </a:r>
            <a:r>
              <a:rPr sz="4400" b="0" spc="-5" dirty="0">
                <a:latin typeface="Calibri Light"/>
                <a:cs typeface="Calibri Light"/>
              </a:rPr>
              <a:t>IS</a:t>
            </a:r>
            <a:endParaRPr sz="4400">
              <a:latin typeface="Calibri Light"/>
              <a:cs typeface="Calibri Light"/>
            </a:endParaRPr>
          </a:p>
        </p:txBody>
      </p:sp>
      <p:sp>
        <p:nvSpPr>
          <p:cNvPr id="3" name="object 3"/>
          <p:cNvSpPr/>
          <p:nvPr/>
        </p:nvSpPr>
        <p:spPr>
          <a:xfrm>
            <a:off x="522731" y="1478280"/>
            <a:ext cx="1943100" cy="3581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2731" y="2189988"/>
            <a:ext cx="2339340" cy="278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18159" y="4733544"/>
            <a:ext cx="915924" cy="2667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18159" y="3505200"/>
            <a:ext cx="3270504" cy="60502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18159" y="2825495"/>
            <a:ext cx="6004560" cy="23926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517648" y="3457955"/>
            <a:ext cx="762000" cy="360045"/>
          </a:xfrm>
          <a:custGeom>
            <a:avLst/>
            <a:gdLst/>
            <a:ahLst/>
            <a:cxnLst/>
            <a:rect l="l" t="t" r="r" b="b"/>
            <a:pathLst>
              <a:path w="762000" h="360045">
                <a:moveTo>
                  <a:pt x="0" y="179832"/>
                </a:moveTo>
                <a:lnTo>
                  <a:pt x="19421" y="122992"/>
                </a:lnTo>
                <a:lnTo>
                  <a:pt x="73505" y="73627"/>
                </a:lnTo>
                <a:lnTo>
                  <a:pt x="111585" y="52673"/>
                </a:lnTo>
                <a:lnTo>
                  <a:pt x="155978" y="34698"/>
                </a:lnTo>
                <a:lnTo>
                  <a:pt x="205900" y="20073"/>
                </a:lnTo>
                <a:lnTo>
                  <a:pt x="260567" y="9168"/>
                </a:lnTo>
                <a:lnTo>
                  <a:pt x="319195" y="2353"/>
                </a:lnTo>
                <a:lnTo>
                  <a:pt x="381000" y="0"/>
                </a:lnTo>
                <a:lnTo>
                  <a:pt x="442804" y="2353"/>
                </a:lnTo>
                <a:lnTo>
                  <a:pt x="501432" y="9168"/>
                </a:lnTo>
                <a:lnTo>
                  <a:pt x="556099" y="20073"/>
                </a:lnTo>
                <a:lnTo>
                  <a:pt x="606021" y="34698"/>
                </a:lnTo>
                <a:lnTo>
                  <a:pt x="650414" y="52673"/>
                </a:lnTo>
                <a:lnTo>
                  <a:pt x="688494" y="73627"/>
                </a:lnTo>
                <a:lnTo>
                  <a:pt x="719476" y="97190"/>
                </a:lnTo>
                <a:lnTo>
                  <a:pt x="757013" y="150663"/>
                </a:lnTo>
                <a:lnTo>
                  <a:pt x="762000" y="179832"/>
                </a:lnTo>
                <a:lnTo>
                  <a:pt x="757013" y="209000"/>
                </a:lnTo>
                <a:lnTo>
                  <a:pt x="719476" y="262473"/>
                </a:lnTo>
                <a:lnTo>
                  <a:pt x="688494" y="286036"/>
                </a:lnTo>
                <a:lnTo>
                  <a:pt x="650414" y="306990"/>
                </a:lnTo>
                <a:lnTo>
                  <a:pt x="606021" y="324965"/>
                </a:lnTo>
                <a:lnTo>
                  <a:pt x="556099" y="339590"/>
                </a:lnTo>
                <a:lnTo>
                  <a:pt x="501432" y="350495"/>
                </a:lnTo>
                <a:lnTo>
                  <a:pt x="442804" y="357310"/>
                </a:lnTo>
                <a:lnTo>
                  <a:pt x="381000" y="359664"/>
                </a:lnTo>
                <a:lnTo>
                  <a:pt x="319195" y="357310"/>
                </a:lnTo>
                <a:lnTo>
                  <a:pt x="260567" y="350495"/>
                </a:lnTo>
                <a:lnTo>
                  <a:pt x="205900" y="339590"/>
                </a:lnTo>
                <a:lnTo>
                  <a:pt x="155978" y="324965"/>
                </a:lnTo>
                <a:lnTo>
                  <a:pt x="111585" y="306990"/>
                </a:lnTo>
                <a:lnTo>
                  <a:pt x="73505" y="286036"/>
                </a:lnTo>
                <a:lnTo>
                  <a:pt x="42523" y="262473"/>
                </a:lnTo>
                <a:lnTo>
                  <a:pt x="4986" y="209000"/>
                </a:lnTo>
                <a:lnTo>
                  <a:pt x="0" y="179832"/>
                </a:lnTo>
                <a:close/>
              </a:path>
            </a:pathLst>
          </a:custGeom>
          <a:ln w="12191">
            <a:solidFill>
              <a:srgbClr val="FF0000"/>
            </a:solidFill>
          </a:ln>
        </p:spPr>
        <p:txBody>
          <a:bodyPr wrap="square" lIns="0" tIns="0" rIns="0" bIns="0" rtlCol="0"/>
          <a:lstStyle/>
          <a:p>
            <a:endParaRPr/>
          </a:p>
        </p:txBody>
      </p:sp>
      <p:sp>
        <p:nvSpPr>
          <p:cNvPr id="9" name="object 9"/>
          <p:cNvSpPr/>
          <p:nvPr/>
        </p:nvSpPr>
        <p:spPr>
          <a:xfrm>
            <a:off x="2985516" y="3177285"/>
            <a:ext cx="1658620" cy="304800"/>
          </a:xfrm>
          <a:custGeom>
            <a:avLst/>
            <a:gdLst/>
            <a:ahLst/>
            <a:cxnLst/>
            <a:rect l="l" t="t" r="r" b="b"/>
            <a:pathLst>
              <a:path w="1658620" h="304800">
                <a:moveTo>
                  <a:pt x="1615004" y="264794"/>
                </a:moveTo>
                <a:lnTo>
                  <a:pt x="1592071" y="264794"/>
                </a:lnTo>
                <a:lnTo>
                  <a:pt x="1651508" y="304291"/>
                </a:lnTo>
                <a:lnTo>
                  <a:pt x="1658620" y="293624"/>
                </a:lnTo>
                <a:lnTo>
                  <a:pt x="1615004" y="264794"/>
                </a:lnTo>
                <a:close/>
              </a:path>
              <a:path w="1658620" h="304800">
                <a:moveTo>
                  <a:pt x="1555383" y="226060"/>
                </a:moveTo>
                <a:lnTo>
                  <a:pt x="1532000" y="226060"/>
                </a:lnTo>
                <a:lnTo>
                  <a:pt x="1592198" y="264922"/>
                </a:lnTo>
                <a:lnTo>
                  <a:pt x="1592071" y="264794"/>
                </a:lnTo>
                <a:lnTo>
                  <a:pt x="1615004" y="264794"/>
                </a:lnTo>
                <a:lnTo>
                  <a:pt x="1599057" y="254253"/>
                </a:lnTo>
                <a:lnTo>
                  <a:pt x="1555383" y="226060"/>
                </a:lnTo>
                <a:close/>
              </a:path>
              <a:path w="1658620" h="304800">
                <a:moveTo>
                  <a:pt x="1495285" y="188849"/>
                </a:moveTo>
                <a:lnTo>
                  <a:pt x="1470406" y="188849"/>
                </a:lnTo>
                <a:lnTo>
                  <a:pt x="1501520" y="207263"/>
                </a:lnTo>
                <a:lnTo>
                  <a:pt x="1532128" y="226187"/>
                </a:lnTo>
                <a:lnTo>
                  <a:pt x="1532000" y="226060"/>
                </a:lnTo>
                <a:lnTo>
                  <a:pt x="1555383" y="226060"/>
                </a:lnTo>
                <a:lnTo>
                  <a:pt x="1538858" y="215391"/>
                </a:lnTo>
                <a:lnTo>
                  <a:pt x="1507997" y="196341"/>
                </a:lnTo>
                <a:lnTo>
                  <a:pt x="1495285" y="188849"/>
                </a:lnTo>
                <a:close/>
              </a:path>
              <a:path w="1658620" h="304800">
                <a:moveTo>
                  <a:pt x="10286" y="138937"/>
                </a:moveTo>
                <a:lnTo>
                  <a:pt x="0" y="223519"/>
                </a:lnTo>
                <a:lnTo>
                  <a:pt x="73786" y="180975"/>
                </a:lnTo>
                <a:lnTo>
                  <a:pt x="63619" y="174243"/>
                </a:lnTo>
                <a:lnTo>
                  <a:pt x="40131" y="174243"/>
                </a:lnTo>
                <a:lnTo>
                  <a:pt x="29844" y="166877"/>
                </a:lnTo>
                <a:lnTo>
                  <a:pt x="37221" y="156768"/>
                </a:lnTo>
                <a:lnTo>
                  <a:pt x="10286" y="138937"/>
                </a:lnTo>
                <a:close/>
              </a:path>
              <a:path w="1658620" h="304800">
                <a:moveTo>
                  <a:pt x="1464409" y="170941"/>
                </a:moveTo>
                <a:lnTo>
                  <a:pt x="1438656" y="170941"/>
                </a:lnTo>
                <a:lnTo>
                  <a:pt x="1470533" y="188975"/>
                </a:lnTo>
                <a:lnTo>
                  <a:pt x="1495285" y="188849"/>
                </a:lnTo>
                <a:lnTo>
                  <a:pt x="1476756" y="177926"/>
                </a:lnTo>
                <a:lnTo>
                  <a:pt x="1464409" y="170941"/>
                </a:lnTo>
                <a:close/>
              </a:path>
              <a:path w="1658620" h="304800">
                <a:moveTo>
                  <a:pt x="37221" y="156768"/>
                </a:moveTo>
                <a:lnTo>
                  <a:pt x="29844" y="166877"/>
                </a:lnTo>
                <a:lnTo>
                  <a:pt x="40131" y="174243"/>
                </a:lnTo>
                <a:lnTo>
                  <a:pt x="47761" y="163746"/>
                </a:lnTo>
                <a:lnTo>
                  <a:pt x="37221" y="156768"/>
                </a:lnTo>
                <a:close/>
              </a:path>
              <a:path w="1658620" h="304800">
                <a:moveTo>
                  <a:pt x="47761" y="163746"/>
                </a:moveTo>
                <a:lnTo>
                  <a:pt x="40131" y="174243"/>
                </a:lnTo>
                <a:lnTo>
                  <a:pt x="63619" y="174243"/>
                </a:lnTo>
                <a:lnTo>
                  <a:pt x="47761" y="163746"/>
                </a:lnTo>
                <a:close/>
              </a:path>
              <a:path w="1658620" h="304800">
                <a:moveTo>
                  <a:pt x="1401445" y="137160"/>
                </a:moveTo>
                <a:lnTo>
                  <a:pt x="1372996" y="137160"/>
                </a:lnTo>
                <a:lnTo>
                  <a:pt x="1406397" y="153797"/>
                </a:lnTo>
                <a:lnTo>
                  <a:pt x="1438783" y="171068"/>
                </a:lnTo>
                <a:lnTo>
                  <a:pt x="1464409" y="170941"/>
                </a:lnTo>
                <a:lnTo>
                  <a:pt x="1444879" y="159892"/>
                </a:lnTo>
                <a:lnTo>
                  <a:pt x="1412112" y="142493"/>
                </a:lnTo>
                <a:lnTo>
                  <a:pt x="1401445" y="137160"/>
                </a:lnTo>
                <a:close/>
              </a:path>
              <a:path w="1658620" h="304800">
                <a:moveTo>
                  <a:pt x="625474" y="0"/>
                </a:moveTo>
                <a:lnTo>
                  <a:pt x="568959" y="635"/>
                </a:lnTo>
                <a:lnTo>
                  <a:pt x="514095" y="2031"/>
                </a:lnTo>
                <a:lnTo>
                  <a:pt x="436371" y="5714"/>
                </a:lnTo>
                <a:lnTo>
                  <a:pt x="388366" y="9143"/>
                </a:lnTo>
                <a:lnTo>
                  <a:pt x="344169" y="13335"/>
                </a:lnTo>
                <a:lnTo>
                  <a:pt x="304292" y="18287"/>
                </a:lnTo>
                <a:lnTo>
                  <a:pt x="252729" y="27431"/>
                </a:lnTo>
                <a:lnTo>
                  <a:pt x="207898" y="39115"/>
                </a:lnTo>
                <a:lnTo>
                  <a:pt x="169036" y="53212"/>
                </a:lnTo>
                <a:lnTo>
                  <a:pt x="125094" y="75437"/>
                </a:lnTo>
                <a:lnTo>
                  <a:pt x="89281" y="100837"/>
                </a:lnTo>
                <a:lnTo>
                  <a:pt x="59816" y="128650"/>
                </a:lnTo>
                <a:lnTo>
                  <a:pt x="37221" y="156768"/>
                </a:lnTo>
                <a:lnTo>
                  <a:pt x="47761" y="163746"/>
                </a:lnTo>
                <a:lnTo>
                  <a:pt x="56653" y="151511"/>
                </a:lnTo>
                <a:lnTo>
                  <a:pt x="57022" y="151002"/>
                </a:lnTo>
                <a:lnTo>
                  <a:pt x="68992" y="137413"/>
                </a:lnTo>
                <a:lnTo>
                  <a:pt x="82676" y="123443"/>
                </a:lnTo>
                <a:lnTo>
                  <a:pt x="82854" y="123443"/>
                </a:lnTo>
                <a:lnTo>
                  <a:pt x="97248" y="110743"/>
                </a:lnTo>
                <a:lnTo>
                  <a:pt x="113918" y="97916"/>
                </a:lnTo>
                <a:lnTo>
                  <a:pt x="114109" y="97916"/>
                </a:lnTo>
                <a:lnTo>
                  <a:pt x="131825" y="86105"/>
                </a:lnTo>
                <a:lnTo>
                  <a:pt x="151659" y="75311"/>
                </a:lnTo>
                <a:lnTo>
                  <a:pt x="162559" y="69976"/>
                </a:lnTo>
                <a:lnTo>
                  <a:pt x="162714" y="69976"/>
                </a:lnTo>
                <a:lnTo>
                  <a:pt x="173989" y="64897"/>
                </a:lnTo>
                <a:lnTo>
                  <a:pt x="174180" y="64897"/>
                </a:lnTo>
                <a:lnTo>
                  <a:pt x="185927" y="60198"/>
                </a:lnTo>
                <a:lnTo>
                  <a:pt x="185673" y="60198"/>
                </a:lnTo>
                <a:lnTo>
                  <a:pt x="198500" y="55499"/>
                </a:lnTo>
                <a:lnTo>
                  <a:pt x="198642" y="55499"/>
                </a:lnTo>
                <a:lnTo>
                  <a:pt x="211708" y="51308"/>
                </a:lnTo>
                <a:lnTo>
                  <a:pt x="211454" y="51308"/>
                </a:lnTo>
                <a:lnTo>
                  <a:pt x="225551" y="47243"/>
                </a:lnTo>
                <a:lnTo>
                  <a:pt x="240156" y="43306"/>
                </a:lnTo>
                <a:lnTo>
                  <a:pt x="240456" y="43306"/>
                </a:lnTo>
                <a:lnTo>
                  <a:pt x="255396" y="39877"/>
                </a:lnTo>
                <a:lnTo>
                  <a:pt x="271525" y="36575"/>
                </a:lnTo>
                <a:lnTo>
                  <a:pt x="271271" y="36575"/>
                </a:lnTo>
                <a:lnTo>
                  <a:pt x="288289" y="33654"/>
                </a:lnTo>
                <a:lnTo>
                  <a:pt x="306196" y="30861"/>
                </a:lnTo>
                <a:lnTo>
                  <a:pt x="306983" y="30861"/>
                </a:lnTo>
                <a:lnTo>
                  <a:pt x="325246" y="28321"/>
                </a:lnTo>
                <a:lnTo>
                  <a:pt x="345694" y="26035"/>
                </a:lnTo>
                <a:lnTo>
                  <a:pt x="367030" y="23749"/>
                </a:lnTo>
                <a:lnTo>
                  <a:pt x="368434" y="23749"/>
                </a:lnTo>
                <a:lnTo>
                  <a:pt x="389508" y="21843"/>
                </a:lnTo>
                <a:lnTo>
                  <a:pt x="437260" y="18414"/>
                </a:lnTo>
                <a:lnTo>
                  <a:pt x="488187" y="15748"/>
                </a:lnTo>
                <a:lnTo>
                  <a:pt x="514604" y="14731"/>
                </a:lnTo>
                <a:lnTo>
                  <a:pt x="514476" y="14731"/>
                </a:lnTo>
                <a:lnTo>
                  <a:pt x="569213" y="13208"/>
                </a:lnTo>
                <a:lnTo>
                  <a:pt x="625560" y="12700"/>
                </a:lnTo>
                <a:lnTo>
                  <a:pt x="938530" y="12700"/>
                </a:lnTo>
                <a:lnTo>
                  <a:pt x="912621" y="10540"/>
                </a:lnTo>
                <a:lnTo>
                  <a:pt x="856614" y="6476"/>
                </a:lnTo>
                <a:lnTo>
                  <a:pt x="799210" y="3555"/>
                </a:lnTo>
                <a:lnTo>
                  <a:pt x="741171" y="1397"/>
                </a:lnTo>
                <a:lnTo>
                  <a:pt x="683132" y="253"/>
                </a:lnTo>
                <a:lnTo>
                  <a:pt x="625474" y="0"/>
                </a:lnTo>
                <a:close/>
              </a:path>
              <a:path w="1658620" h="304800">
                <a:moveTo>
                  <a:pt x="57087" y="151002"/>
                </a:moveTo>
                <a:lnTo>
                  <a:pt x="56711" y="151431"/>
                </a:lnTo>
                <a:lnTo>
                  <a:pt x="57087" y="151002"/>
                </a:lnTo>
                <a:close/>
              </a:path>
              <a:path w="1658620" h="304800">
                <a:moveTo>
                  <a:pt x="69214" y="137160"/>
                </a:moveTo>
                <a:lnTo>
                  <a:pt x="68960" y="137413"/>
                </a:lnTo>
                <a:lnTo>
                  <a:pt x="69214" y="137160"/>
                </a:lnTo>
                <a:close/>
              </a:path>
              <a:path w="1658620" h="304800">
                <a:moveTo>
                  <a:pt x="1369223" y="121412"/>
                </a:moveTo>
                <a:lnTo>
                  <a:pt x="1338960" y="121412"/>
                </a:lnTo>
                <a:lnTo>
                  <a:pt x="1373250" y="137287"/>
                </a:lnTo>
                <a:lnTo>
                  <a:pt x="1372996" y="137160"/>
                </a:lnTo>
                <a:lnTo>
                  <a:pt x="1401445" y="137160"/>
                </a:lnTo>
                <a:lnTo>
                  <a:pt x="1378584" y="125729"/>
                </a:lnTo>
                <a:lnTo>
                  <a:pt x="1369223" y="121412"/>
                </a:lnTo>
                <a:close/>
              </a:path>
              <a:path w="1658620" h="304800">
                <a:moveTo>
                  <a:pt x="82854" y="123443"/>
                </a:moveTo>
                <a:lnTo>
                  <a:pt x="82676" y="123443"/>
                </a:lnTo>
                <a:lnTo>
                  <a:pt x="82422" y="123825"/>
                </a:lnTo>
                <a:lnTo>
                  <a:pt x="82854" y="123443"/>
                </a:lnTo>
                <a:close/>
              </a:path>
              <a:path w="1658620" h="304800">
                <a:moveTo>
                  <a:pt x="1336596" y="106679"/>
                </a:moveTo>
                <a:lnTo>
                  <a:pt x="1303908" y="106679"/>
                </a:lnTo>
                <a:lnTo>
                  <a:pt x="1339087" y="121538"/>
                </a:lnTo>
                <a:lnTo>
                  <a:pt x="1369223" y="121412"/>
                </a:lnTo>
                <a:lnTo>
                  <a:pt x="1344168" y="109854"/>
                </a:lnTo>
                <a:lnTo>
                  <a:pt x="1336596" y="106679"/>
                </a:lnTo>
                <a:close/>
              </a:path>
              <a:path w="1658620" h="304800">
                <a:moveTo>
                  <a:pt x="97535" y="110489"/>
                </a:moveTo>
                <a:lnTo>
                  <a:pt x="97154" y="110743"/>
                </a:lnTo>
                <a:lnTo>
                  <a:pt x="97535" y="110489"/>
                </a:lnTo>
                <a:close/>
              </a:path>
              <a:path w="1658620" h="304800">
                <a:moveTo>
                  <a:pt x="1302803" y="92710"/>
                </a:moveTo>
                <a:lnTo>
                  <a:pt x="1267713" y="92710"/>
                </a:lnTo>
                <a:lnTo>
                  <a:pt x="1304035" y="106806"/>
                </a:lnTo>
                <a:lnTo>
                  <a:pt x="1336596" y="106679"/>
                </a:lnTo>
                <a:lnTo>
                  <a:pt x="1308734" y="94996"/>
                </a:lnTo>
                <a:lnTo>
                  <a:pt x="1302803" y="92710"/>
                </a:lnTo>
                <a:close/>
              </a:path>
              <a:path w="1658620" h="304800">
                <a:moveTo>
                  <a:pt x="114109" y="97916"/>
                </a:moveTo>
                <a:lnTo>
                  <a:pt x="113918" y="97916"/>
                </a:lnTo>
                <a:lnTo>
                  <a:pt x="113537" y="98298"/>
                </a:lnTo>
                <a:lnTo>
                  <a:pt x="114109" y="97916"/>
                </a:lnTo>
                <a:close/>
              </a:path>
              <a:path w="1658620" h="304800">
                <a:moveTo>
                  <a:pt x="1235426" y="68325"/>
                </a:moveTo>
                <a:lnTo>
                  <a:pt x="1191513" y="68325"/>
                </a:lnTo>
                <a:lnTo>
                  <a:pt x="1230503" y="80010"/>
                </a:lnTo>
                <a:lnTo>
                  <a:pt x="1230248" y="80010"/>
                </a:lnTo>
                <a:lnTo>
                  <a:pt x="1267968" y="92837"/>
                </a:lnTo>
                <a:lnTo>
                  <a:pt x="1267713" y="92710"/>
                </a:lnTo>
                <a:lnTo>
                  <a:pt x="1302803" y="92710"/>
                </a:lnTo>
                <a:lnTo>
                  <a:pt x="1272158" y="80899"/>
                </a:lnTo>
                <a:lnTo>
                  <a:pt x="1235426" y="68325"/>
                </a:lnTo>
                <a:close/>
              </a:path>
              <a:path w="1658620" h="304800">
                <a:moveTo>
                  <a:pt x="131909" y="86105"/>
                </a:moveTo>
                <a:lnTo>
                  <a:pt x="131444" y="86360"/>
                </a:lnTo>
                <a:lnTo>
                  <a:pt x="131909" y="86105"/>
                </a:lnTo>
                <a:close/>
              </a:path>
              <a:path w="1658620" h="304800">
                <a:moveTo>
                  <a:pt x="162714" y="69976"/>
                </a:moveTo>
                <a:lnTo>
                  <a:pt x="162559" y="69976"/>
                </a:lnTo>
                <a:lnTo>
                  <a:pt x="162714" y="69976"/>
                </a:lnTo>
                <a:close/>
              </a:path>
              <a:path w="1658620" h="304800">
                <a:moveTo>
                  <a:pt x="1200555" y="57785"/>
                </a:moveTo>
                <a:lnTo>
                  <a:pt x="1151255" y="57785"/>
                </a:lnTo>
                <a:lnTo>
                  <a:pt x="1191641" y="68452"/>
                </a:lnTo>
                <a:lnTo>
                  <a:pt x="1191513" y="68325"/>
                </a:lnTo>
                <a:lnTo>
                  <a:pt x="1235426" y="68325"/>
                </a:lnTo>
                <a:lnTo>
                  <a:pt x="1234312" y="67944"/>
                </a:lnTo>
                <a:lnTo>
                  <a:pt x="1200555" y="57785"/>
                </a:lnTo>
                <a:close/>
              </a:path>
              <a:path w="1658620" h="304800">
                <a:moveTo>
                  <a:pt x="174180" y="64897"/>
                </a:moveTo>
                <a:lnTo>
                  <a:pt x="173989" y="64897"/>
                </a:lnTo>
                <a:lnTo>
                  <a:pt x="174180" y="64897"/>
                </a:lnTo>
                <a:close/>
              </a:path>
              <a:path w="1658620" h="304800">
                <a:moveTo>
                  <a:pt x="1064622" y="27939"/>
                </a:moveTo>
                <a:lnTo>
                  <a:pt x="965454" y="27939"/>
                </a:lnTo>
                <a:lnTo>
                  <a:pt x="991616" y="30861"/>
                </a:lnTo>
                <a:lnTo>
                  <a:pt x="991488" y="30861"/>
                </a:lnTo>
                <a:lnTo>
                  <a:pt x="1017016" y="34036"/>
                </a:lnTo>
                <a:lnTo>
                  <a:pt x="1016888" y="34036"/>
                </a:lnTo>
                <a:lnTo>
                  <a:pt x="1041526" y="37337"/>
                </a:lnTo>
                <a:lnTo>
                  <a:pt x="1065275" y="40766"/>
                </a:lnTo>
                <a:lnTo>
                  <a:pt x="1088008" y="44703"/>
                </a:lnTo>
                <a:lnTo>
                  <a:pt x="1109853" y="48767"/>
                </a:lnTo>
                <a:lnTo>
                  <a:pt x="1109598" y="48767"/>
                </a:lnTo>
                <a:lnTo>
                  <a:pt x="1151508" y="57912"/>
                </a:lnTo>
                <a:lnTo>
                  <a:pt x="1151255" y="57785"/>
                </a:lnTo>
                <a:lnTo>
                  <a:pt x="1200555" y="57785"/>
                </a:lnTo>
                <a:lnTo>
                  <a:pt x="1154430" y="45465"/>
                </a:lnTo>
                <a:lnTo>
                  <a:pt x="1112266" y="36322"/>
                </a:lnTo>
                <a:lnTo>
                  <a:pt x="1067181" y="28321"/>
                </a:lnTo>
                <a:lnTo>
                  <a:pt x="1064622" y="27939"/>
                </a:lnTo>
                <a:close/>
              </a:path>
              <a:path w="1658620" h="304800">
                <a:moveTo>
                  <a:pt x="198642" y="55499"/>
                </a:moveTo>
                <a:lnTo>
                  <a:pt x="198500" y="55499"/>
                </a:lnTo>
                <a:lnTo>
                  <a:pt x="198246" y="55625"/>
                </a:lnTo>
                <a:lnTo>
                  <a:pt x="198642" y="55499"/>
                </a:lnTo>
                <a:close/>
              </a:path>
              <a:path w="1658620" h="304800">
                <a:moveTo>
                  <a:pt x="240456" y="43306"/>
                </a:moveTo>
                <a:lnTo>
                  <a:pt x="240156" y="43306"/>
                </a:lnTo>
                <a:lnTo>
                  <a:pt x="239902" y="43434"/>
                </a:lnTo>
                <a:lnTo>
                  <a:pt x="240456" y="43306"/>
                </a:lnTo>
                <a:close/>
              </a:path>
              <a:path w="1658620" h="304800">
                <a:moveTo>
                  <a:pt x="306983" y="30861"/>
                </a:moveTo>
                <a:lnTo>
                  <a:pt x="306196" y="30861"/>
                </a:lnTo>
                <a:lnTo>
                  <a:pt x="306983" y="30861"/>
                </a:lnTo>
                <a:close/>
              </a:path>
              <a:path w="1658620" h="304800">
                <a:moveTo>
                  <a:pt x="938530" y="12700"/>
                </a:moveTo>
                <a:lnTo>
                  <a:pt x="625560" y="12700"/>
                </a:lnTo>
                <a:lnTo>
                  <a:pt x="683006" y="12953"/>
                </a:lnTo>
                <a:lnTo>
                  <a:pt x="740918" y="14097"/>
                </a:lnTo>
                <a:lnTo>
                  <a:pt x="798703" y="16255"/>
                </a:lnTo>
                <a:lnTo>
                  <a:pt x="798575" y="16255"/>
                </a:lnTo>
                <a:lnTo>
                  <a:pt x="855853" y="19176"/>
                </a:lnTo>
                <a:lnTo>
                  <a:pt x="855725" y="19176"/>
                </a:lnTo>
                <a:lnTo>
                  <a:pt x="911606" y="23113"/>
                </a:lnTo>
                <a:lnTo>
                  <a:pt x="938910" y="25400"/>
                </a:lnTo>
                <a:lnTo>
                  <a:pt x="965454" y="28066"/>
                </a:lnTo>
                <a:lnTo>
                  <a:pt x="1064622" y="27939"/>
                </a:lnTo>
                <a:lnTo>
                  <a:pt x="1043305" y="24764"/>
                </a:lnTo>
                <a:lnTo>
                  <a:pt x="1018539" y="21336"/>
                </a:lnTo>
                <a:lnTo>
                  <a:pt x="966723" y="15366"/>
                </a:lnTo>
                <a:lnTo>
                  <a:pt x="940054" y="12826"/>
                </a:lnTo>
                <a:lnTo>
                  <a:pt x="938530" y="12700"/>
                </a:lnTo>
                <a:close/>
              </a:path>
              <a:path w="1658620" h="304800">
                <a:moveTo>
                  <a:pt x="368434" y="23749"/>
                </a:moveTo>
                <a:lnTo>
                  <a:pt x="367030" y="23749"/>
                </a:lnTo>
                <a:lnTo>
                  <a:pt x="368434" y="23749"/>
                </a:lnTo>
                <a:close/>
              </a:path>
            </a:pathLst>
          </a:custGeom>
          <a:solidFill>
            <a:srgbClr val="000000"/>
          </a:solidFill>
        </p:spPr>
        <p:txBody>
          <a:bodyPr wrap="square" lIns="0" tIns="0" rIns="0" bIns="0" rtlCol="0"/>
          <a:lstStyle/>
          <a:p>
            <a:endParaRPr/>
          </a:p>
        </p:txBody>
      </p:sp>
      <p:sp>
        <p:nvSpPr>
          <p:cNvPr id="10" name="object 10"/>
          <p:cNvSpPr/>
          <p:nvPr/>
        </p:nvSpPr>
        <p:spPr>
          <a:xfrm>
            <a:off x="4640579" y="3486911"/>
            <a:ext cx="2136648" cy="150875"/>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501139" y="4579620"/>
            <a:ext cx="3041904" cy="605027"/>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7738871" y="1382267"/>
            <a:ext cx="4005072" cy="108661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7738871" y="1382267"/>
            <a:ext cx="4005579" cy="1087120"/>
          </a:xfrm>
          <a:custGeom>
            <a:avLst/>
            <a:gdLst/>
            <a:ahLst/>
            <a:cxnLst/>
            <a:rect l="l" t="t" r="r" b="b"/>
            <a:pathLst>
              <a:path w="4005579" h="1087120">
                <a:moveTo>
                  <a:pt x="0" y="99314"/>
                </a:moveTo>
                <a:lnTo>
                  <a:pt x="7802" y="60650"/>
                </a:lnTo>
                <a:lnTo>
                  <a:pt x="29082" y="29083"/>
                </a:lnTo>
                <a:lnTo>
                  <a:pt x="60650" y="7802"/>
                </a:lnTo>
                <a:lnTo>
                  <a:pt x="99313" y="0"/>
                </a:lnTo>
                <a:lnTo>
                  <a:pt x="3905757" y="0"/>
                </a:lnTo>
                <a:lnTo>
                  <a:pt x="3944421" y="7802"/>
                </a:lnTo>
                <a:lnTo>
                  <a:pt x="3975989" y="29083"/>
                </a:lnTo>
                <a:lnTo>
                  <a:pt x="3997269" y="60650"/>
                </a:lnTo>
                <a:lnTo>
                  <a:pt x="4005072" y="99314"/>
                </a:lnTo>
                <a:lnTo>
                  <a:pt x="4005072" y="987298"/>
                </a:lnTo>
                <a:lnTo>
                  <a:pt x="3997269" y="1025961"/>
                </a:lnTo>
                <a:lnTo>
                  <a:pt x="3975989" y="1057528"/>
                </a:lnTo>
                <a:lnTo>
                  <a:pt x="3944421" y="1078809"/>
                </a:lnTo>
                <a:lnTo>
                  <a:pt x="3905757" y="1086612"/>
                </a:lnTo>
                <a:lnTo>
                  <a:pt x="99313" y="1086612"/>
                </a:lnTo>
                <a:lnTo>
                  <a:pt x="60650" y="1078809"/>
                </a:lnTo>
                <a:lnTo>
                  <a:pt x="29082" y="1057528"/>
                </a:lnTo>
                <a:lnTo>
                  <a:pt x="7802" y="1025961"/>
                </a:lnTo>
                <a:lnTo>
                  <a:pt x="0" y="987298"/>
                </a:lnTo>
                <a:lnTo>
                  <a:pt x="0" y="99314"/>
                </a:lnTo>
                <a:close/>
              </a:path>
            </a:pathLst>
          </a:custGeom>
          <a:ln w="6095">
            <a:solidFill>
              <a:srgbClr val="4AACC5"/>
            </a:solidFill>
          </a:ln>
        </p:spPr>
        <p:txBody>
          <a:bodyPr wrap="square" lIns="0" tIns="0" rIns="0" bIns="0" rtlCol="0"/>
          <a:lstStyle/>
          <a:p>
            <a:endParaRPr/>
          </a:p>
        </p:txBody>
      </p:sp>
      <p:sp>
        <p:nvSpPr>
          <p:cNvPr id="14" name="object 14"/>
          <p:cNvSpPr txBox="1"/>
          <p:nvPr/>
        </p:nvSpPr>
        <p:spPr>
          <a:xfrm>
            <a:off x="7933435" y="1457325"/>
            <a:ext cx="199326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 </a:t>
            </a:r>
            <a:r>
              <a:rPr sz="1800" spc="-5" dirty="0">
                <a:latin typeface="Calibri"/>
                <a:cs typeface="Calibri"/>
              </a:rPr>
              <a:t>convenient</a:t>
            </a:r>
            <a:r>
              <a:rPr sz="1800" spc="-40" dirty="0">
                <a:latin typeface="Calibri"/>
                <a:cs typeface="Calibri"/>
              </a:rPr>
              <a:t> </a:t>
            </a:r>
            <a:r>
              <a:rPr sz="1800" spc="-5" dirty="0">
                <a:latin typeface="Calibri"/>
                <a:cs typeface="Calibri"/>
              </a:rPr>
              <a:t>identity</a:t>
            </a:r>
            <a:endParaRPr sz="1800">
              <a:latin typeface="Calibri"/>
              <a:cs typeface="Calibri"/>
            </a:endParaRPr>
          </a:p>
        </p:txBody>
      </p:sp>
      <p:sp>
        <p:nvSpPr>
          <p:cNvPr id="15" name="object 15"/>
          <p:cNvSpPr/>
          <p:nvPr/>
        </p:nvSpPr>
        <p:spPr>
          <a:xfrm>
            <a:off x="7984235" y="1976627"/>
            <a:ext cx="1895855" cy="252984"/>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10021823" y="1976627"/>
            <a:ext cx="1150620" cy="252984"/>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4640579" y="4564379"/>
            <a:ext cx="4116324" cy="605028"/>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518159" y="5551932"/>
            <a:ext cx="3401567" cy="242315"/>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5061203" y="5533644"/>
            <a:ext cx="3121152" cy="278892"/>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4154423" y="5547359"/>
            <a:ext cx="777239" cy="252984"/>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6092190" y="4565141"/>
            <a:ext cx="547370" cy="228600"/>
          </a:xfrm>
          <a:custGeom>
            <a:avLst/>
            <a:gdLst/>
            <a:ahLst/>
            <a:cxnLst/>
            <a:rect l="l" t="t" r="r" b="b"/>
            <a:pathLst>
              <a:path w="547370" h="228600">
                <a:moveTo>
                  <a:pt x="0" y="228472"/>
                </a:moveTo>
                <a:lnTo>
                  <a:pt x="547369" y="0"/>
                </a:lnTo>
              </a:path>
            </a:pathLst>
          </a:custGeom>
          <a:ln w="38099">
            <a:solidFill>
              <a:srgbClr val="FF0000"/>
            </a:solidFill>
          </a:ln>
        </p:spPr>
        <p:txBody>
          <a:bodyPr wrap="square" lIns="0" tIns="0" rIns="0" bIns="0" rtlCol="0"/>
          <a:lstStyle/>
          <a:p>
            <a:endParaRPr/>
          </a:p>
        </p:txBody>
      </p:sp>
      <p:sp>
        <p:nvSpPr>
          <p:cNvPr id="22" name="object 22"/>
          <p:cNvSpPr/>
          <p:nvPr/>
        </p:nvSpPr>
        <p:spPr>
          <a:xfrm>
            <a:off x="6092190" y="4929378"/>
            <a:ext cx="547370" cy="228600"/>
          </a:xfrm>
          <a:custGeom>
            <a:avLst/>
            <a:gdLst/>
            <a:ahLst/>
            <a:cxnLst/>
            <a:rect l="l" t="t" r="r" b="b"/>
            <a:pathLst>
              <a:path w="547370" h="228600">
                <a:moveTo>
                  <a:pt x="0" y="228473"/>
                </a:moveTo>
                <a:lnTo>
                  <a:pt x="547369" y="0"/>
                </a:lnTo>
              </a:path>
            </a:pathLst>
          </a:custGeom>
          <a:ln w="38100">
            <a:solidFill>
              <a:srgbClr val="FF0000"/>
            </a:solidFill>
          </a:ln>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53400" y="1167383"/>
            <a:ext cx="3756659" cy="13563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153400" y="1167383"/>
            <a:ext cx="3756660" cy="1356360"/>
          </a:xfrm>
          <a:custGeom>
            <a:avLst/>
            <a:gdLst/>
            <a:ahLst/>
            <a:cxnLst/>
            <a:rect l="l" t="t" r="r" b="b"/>
            <a:pathLst>
              <a:path w="3756659" h="1356360">
                <a:moveTo>
                  <a:pt x="0" y="123951"/>
                </a:moveTo>
                <a:lnTo>
                  <a:pt x="9741" y="75705"/>
                </a:lnTo>
                <a:lnTo>
                  <a:pt x="36306" y="36306"/>
                </a:lnTo>
                <a:lnTo>
                  <a:pt x="75705" y="9741"/>
                </a:lnTo>
                <a:lnTo>
                  <a:pt x="123951" y="0"/>
                </a:lnTo>
                <a:lnTo>
                  <a:pt x="3632707" y="0"/>
                </a:lnTo>
                <a:lnTo>
                  <a:pt x="3680954" y="9741"/>
                </a:lnTo>
                <a:lnTo>
                  <a:pt x="3720353" y="36306"/>
                </a:lnTo>
                <a:lnTo>
                  <a:pt x="3746918" y="75705"/>
                </a:lnTo>
                <a:lnTo>
                  <a:pt x="3756659" y="123951"/>
                </a:lnTo>
                <a:lnTo>
                  <a:pt x="3756659" y="1232407"/>
                </a:lnTo>
                <a:lnTo>
                  <a:pt x="3746918" y="1280654"/>
                </a:lnTo>
                <a:lnTo>
                  <a:pt x="3720353" y="1320053"/>
                </a:lnTo>
                <a:lnTo>
                  <a:pt x="3680954" y="1346618"/>
                </a:lnTo>
                <a:lnTo>
                  <a:pt x="3632707" y="1356360"/>
                </a:lnTo>
                <a:lnTo>
                  <a:pt x="123951" y="1356360"/>
                </a:lnTo>
                <a:lnTo>
                  <a:pt x="75705" y="1346618"/>
                </a:lnTo>
                <a:lnTo>
                  <a:pt x="36306" y="1320053"/>
                </a:lnTo>
                <a:lnTo>
                  <a:pt x="9741" y="1280654"/>
                </a:lnTo>
                <a:lnTo>
                  <a:pt x="0" y="1232407"/>
                </a:lnTo>
                <a:lnTo>
                  <a:pt x="0" y="123951"/>
                </a:lnTo>
                <a:close/>
              </a:path>
            </a:pathLst>
          </a:custGeom>
          <a:ln w="6096">
            <a:solidFill>
              <a:srgbClr val="6FAC46"/>
            </a:solidFill>
          </a:ln>
        </p:spPr>
        <p:txBody>
          <a:bodyPr wrap="square" lIns="0" tIns="0" rIns="0" bIns="0" rtlCol="0"/>
          <a:lstStyle/>
          <a:p>
            <a:endParaRPr/>
          </a:p>
        </p:txBody>
      </p:sp>
      <p:sp>
        <p:nvSpPr>
          <p:cNvPr id="4" name="object 4"/>
          <p:cNvSpPr txBox="1">
            <a:spLocks noGrp="1"/>
          </p:cNvSpPr>
          <p:nvPr>
            <p:ph type="title"/>
          </p:nvPr>
        </p:nvSpPr>
        <p:spPr>
          <a:xfrm>
            <a:off x="403656" y="300685"/>
            <a:ext cx="6536055" cy="697230"/>
          </a:xfrm>
          <a:prstGeom prst="rect">
            <a:avLst/>
          </a:prstGeom>
        </p:spPr>
        <p:txBody>
          <a:bodyPr vert="horz" wrap="square" lIns="0" tIns="13335" rIns="0" bIns="0" rtlCol="0">
            <a:spAutoFit/>
          </a:bodyPr>
          <a:lstStyle/>
          <a:p>
            <a:pPr marL="12700">
              <a:lnSpc>
                <a:spcPct val="100000"/>
              </a:lnSpc>
              <a:spcBef>
                <a:spcPts val="105"/>
              </a:spcBef>
            </a:pPr>
            <a:r>
              <a:rPr spc="-5" dirty="0"/>
              <a:t>The off-policy </a:t>
            </a:r>
            <a:r>
              <a:rPr dirty="0"/>
              <a:t>policy</a:t>
            </a:r>
            <a:r>
              <a:rPr spc="-30" dirty="0"/>
              <a:t> </a:t>
            </a:r>
            <a:r>
              <a:rPr spc="-15" dirty="0"/>
              <a:t>gradient</a:t>
            </a:r>
          </a:p>
        </p:txBody>
      </p:sp>
      <p:sp>
        <p:nvSpPr>
          <p:cNvPr id="5" name="object 5"/>
          <p:cNvSpPr/>
          <p:nvPr/>
        </p:nvSpPr>
        <p:spPr>
          <a:xfrm>
            <a:off x="522731" y="1478280"/>
            <a:ext cx="1943100" cy="3581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22731" y="2189988"/>
            <a:ext cx="2339340" cy="27889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22731" y="2993135"/>
            <a:ext cx="915924" cy="2667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537716" y="2823972"/>
            <a:ext cx="4116324" cy="60502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8673083" y="1485900"/>
            <a:ext cx="2717292" cy="719327"/>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6096000" y="3014472"/>
            <a:ext cx="1298448" cy="245363"/>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537716" y="3723132"/>
            <a:ext cx="7754111" cy="755904"/>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9643745" cy="697230"/>
          </a:xfrm>
          <a:prstGeom prst="rect">
            <a:avLst/>
          </a:prstGeom>
        </p:spPr>
        <p:txBody>
          <a:bodyPr vert="horz" wrap="square" lIns="0" tIns="13335" rIns="0" bIns="0" rtlCol="0">
            <a:spAutoFit/>
          </a:bodyPr>
          <a:lstStyle/>
          <a:p>
            <a:pPr marL="12700">
              <a:lnSpc>
                <a:spcPct val="100000"/>
              </a:lnSpc>
              <a:spcBef>
                <a:spcPts val="105"/>
              </a:spcBef>
            </a:pPr>
            <a:r>
              <a:rPr dirty="0"/>
              <a:t>A </a:t>
            </a:r>
            <a:r>
              <a:rPr spc="-20" dirty="0"/>
              <a:t>first-order approximation </a:t>
            </a:r>
            <a:r>
              <a:rPr spc="-35" dirty="0"/>
              <a:t>for </a:t>
            </a:r>
            <a:r>
              <a:rPr spc="-5" dirty="0"/>
              <a:t>IS</a:t>
            </a:r>
            <a:r>
              <a:rPr spc="40" dirty="0"/>
              <a:t> </a:t>
            </a:r>
            <a:r>
              <a:rPr spc="-15" dirty="0"/>
              <a:t>(preview)</a:t>
            </a:r>
          </a:p>
        </p:txBody>
      </p:sp>
      <p:sp>
        <p:nvSpPr>
          <p:cNvPr id="3" name="object 3"/>
          <p:cNvSpPr/>
          <p:nvPr/>
        </p:nvSpPr>
        <p:spPr>
          <a:xfrm>
            <a:off x="438912" y="1586483"/>
            <a:ext cx="915924" cy="266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9136" y="1341119"/>
            <a:ext cx="7706867" cy="75590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148832" y="2297429"/>
            <a:ext cx="948690" cy="389890"/>
          </a:xfrm>
          <a:custGeom>
            <a:avLst/>
            <a:gdLst/>
            <a:ahLst/>
            <a:cxnLst/>
            <a:rect l="l" t="t" r="r" b="b"/>
            <a:pathLst>
              <a:path w="948690" h="389889">
                <a:moveTo>
                  <a:pt x="72796" y="102198"/>
                </a:moveTo>
                <a:lnTo>
                  <a:pt x="36669" y="114254"/>
                </a:lnTo>
                <a:lnTo>
                  <a:pt x="43433" y="132842"/>
                </a:lnTo>
                <a:lnTo>
                  <a:pt x="54228" y="157861"/>
                </a:lnTo>
                <a:lnTo>
                  <a:pt x="79247" y="205486"/>
                </a:lnTo>
                <a:lnTo>
                  <a:pt x="109981" y="249936"/>
                </a:lnTo>
                <a:lnTo>
                  <a:pt x="147954" y="290195"/>
                </a:lnTo>
                <a:lnTo>
                  <a:pt x="181990" y="316738"/>
                </a:lnTo>
                <a:lnTo>
                  <a:pt x="221233" y="339598"/>
                </a:lnTo>
                <a:lnTo>
                  <a:pt x="946658" y="389382"/>
                </a:lnTo>
                <a:lnTo>
                  <a:pt x="948689" y="351282"/>
                </a:lnTo>
                <a:lnTo>
                  <a:pt x="285855" y="317500"/>
                </a:lnTo>
                <a:lnTo>
                  <a:pt x="264921" y="317500"/>
                </a:lnTo>
                <a:lnTo>
                  <a:pt x="258444" y="316103"/>
                </a:lnTo>
                <a:lnTo>
                  <a:pt x="261592" y="316103"/>
                </a:lnTo>
                <a:lnTo>
                  <a:pt x="250697" y="311531"/>
                </a:lnTo>
                <a:lnTo>
                  <a:pt x="237997" y="305435"/>
                </a:lnTo>
                <a:lnTo>
                  <a:pt x="238144" y="305435"/>
                </a:lnTo>
                <a:lnTo>
                  <a:pt x="226656" y="299466"/>
                </a:lnTo>
                <a:lnTo>
                  <a:pt x="226440" y="299466"/>
                </a:lnTo>
                <a:lnTo>
                  <a:pt x="213994" y="292227"/>
                </a:lnTo>
                <a:lnTo>
                  <a:pt x="214293" y="292227"/>
                </a:lnTo>
                <a:lnTo>
                  <a:pt x="203860" y="285496"/>
                </a:lnTo>
                <a:lnTo>
                  <a:pt x="203707" y="285496"/>
                </a:lnTo>
                <a:lnTo>
                  <a:pt x="193596" y="278257"/>
                </a:lnTo>
                <a:lnTo>
                  <a:pt x="192531" y="277495"/>
                </a:lnTo>
                <a:lnTo>
                  <a:pt x="174082" y="262255"/>
                </a:lnTo>
                <a:lnTo>
                  <a:pt x="172846" y="261239"/>
                </a:lnTo>
                <a:lnTo>
                  <a:pt x="156368" y="245110"/>
                </a:lnTo>
                <a:lnTo>
                  <a:pt x="156209" y="245110"/>
                </a:lnTo>
                <a:lnTo>
                  <a:pt x="155193" y="243967"/>
                </a:lnTo>
                <a:lnTo>
                  <a:pt x="140180" y="226568"/>
                </a:lnTo>
                <a:lnTo>
                  <a:pt x="139191" y="225425"/>
                </a:lnTo>
                <a:lnTo>
                  <a:pt x="125562" y="207010"/>
                </a:lnTo>
                <a:lnTo>
                  <a:pt x="124713" y="205867"/>
                </a:lnTo>
                <a:lnTo>
                  <a:pt x="112361" y="186436"/>
                </a:lnTo>
                <a:lnTo>
                  <a:pt x="100189" y="164719"/>
                </a:lnTo>
                <a:lnTo>
                  <a:pt x="88645" y="141478"/>
                </a:lnTo>
                <a:lnTo>
                  <a:pt x="78485" y="118237"/>
                </a:lnTo>
                <a:lnTo>
                  <a:pt x="72796" y="102198"/>
                </a:lnTo>
                <a:close/>
              </a:path>
              <a:path w="948690" h="389889">
                <a:moveTo>
                  <a:pt x="258444" y="316103"/>
                </a:moveTo>
                <a:lnTo>
                  <a:pt x="264921" y="317500"/>
                </a:lnTo>
                <a:lnTo>
                  <a:pt x="262028" y="316285"/>
                </a:lnTo>
                <a:lnTo>
                  <a:pt x="258444" y="316103"/>
                </a:lnTo>
                <a:close/>
              </a:path>
              <a:path w="948690" h="389889">
                <a:moveTo>
                  <a:pt x="262028" y="316285"/>
                </a:moveTo>
                <a:lnTo>
                  <a:pt x="264921" y="317500"/>
                </a:lnTo>
                <a:lnTo>
                  <a:pt x="285855" y="317500"/>
                </a:lnTo>
                <a:lnTo>
                  <a:pt x="262028" y="316285"/>
                </a:lnTo>
                <a:close/>
              </a:path>
              <a:path w="948690" h="389889">
                <a:moveTo>
                  <a:pt x="261592" y="316103"/>
                </a:moveTo>
                <a:lnTo>
                  <a:pt x="258444" y="316103"/>
                </a:lnTo>
                <a:lnTo>
                  <a:pt x="262028" y="316285"/>
                </a:lnTo>
                <a:lnTo>
                  <a:pt x="261592" y="316103"/>
                </a:lnTo>
                <a:close/>
              </a:path>
              <a:path w="948690" h="389889">
                <a:moveTo>
                  <a:pt x="251447" y="311845"/>
                </a:moveTo>
                <a:lnTo>
                  <a:pt x="251587" y="311912"/>
                </a:lnTo>
                <a:lnTo>
                  <a:pt x="251447" y="311845"/>
                </a:lnTo>
                <a:close/>
              </a:path>
              <a:path w="948690" h="389889">
                <a:moveTo>
                  <a:pt x="250787" y="311531"/>
                </a:moveTo>
                <a:lnTo>
                  <a:pt x="251447" y="311845"/>
                </a:lnTo>
                <a:lnTo>
                  <a:pt x="250787" y="311531"/>
                </a:lnTo>
                <a:close/>
              </a:path>
              <a:path w="948690" h="389889">
                <a:moveTo>
                  <a:pt x="238144" y="305435"/>
                </a:moveTo>
                <a:lnTo>
                  <a:pt x="237997" y="305435"/>
                </a:lnTo>
                <a:lnTo>
                  <a:pt x="238632" y="305689"/>
                </a:lnTo>
                <a:lnTo>
                  <a:pt x="238144" y="305435"/>
                </a:lnTo>
                <a:close/>
              </a:path>
              <a:path w="948690" h="389889">
                <a:moveTo>
                  <a:pt x="225678" y="298958"/>
                </a:moveTo>
                <a:lnTo>
                  <a:pt x="226440" y="299466"/>
                </a:lnTo>
                <a:lnTo>
                  <a:pt x="226656" y="299466"/>
                </a:lnTo>
                <a:lnTo>
                  <a:pt x="225678" y="298958"/>
                </a:lnTo>
                <a:close/>
              </a:path>
              <a:path w="948690" h="389889">
                <a:moveTo>
                  <a:pt x="214293" y="292227"/>
                </a:moveTo>
                <a:lnTo>
                  <a:pt x="213994" y="292227"/>
                </a:lnTo>
                <a:lnTo>
                  <a:pt x="214883" y="292608"/>
                </a:lnTo>
                <a:lnTo>
                  <a:pt x="214293" y="292227"/>
                </a:lnTo>
                <a:close/>
              </a:path>
              <a:path w="948690" h="389889">
                <a:moveTo>
                  <a:pt x="203072" y="284988"/>
                </a:moveTo>
                <a:lnTo>
                  <a:pt x="203707" y="285496"/>
                </a:lnTo>
                <a:lnTo>
                  <a:pt x="203860" y="285496"/>
                </a:lnTo>
                <a:lnTo>
                  <a:pt x="203072" y="284988"/>
                </a:lnTo>
                <a:close/>
              </a:path>
              <a:path w="948690" h="389889">
                <a:moveTo>
                  <a:pt x="192531" y="277495"/>
                </a:moveTo>
                <a:lnTo>
                  <a:pt x="193547" y="278257"/>
                </a:lnTo>
                <a:lnTo>
                  <a:pt x="193221" y="277988"/>
                </a:lnTo>
                <a:lnTo>
                  <a:pt x="192531" y="277495"/>
                </a:lnTo>
                <a:close/>
              </a:path>
              <a:path w="948690" h="389889">
                <a:moveTo>
                  <a:pt x="193221" y="277988"/>
                </a:moveTo>
                <a:lnTo>
                  <a:pt x="193547" y="278257"/>
                </a:lnTo>
                <a:lnTo>
                  <a:pt x="193221" y="277988"/>
                </a:lnTo>
                <a:close/>
              </a:path>
              <a:path w="948690" h="389889">
                <a:moveTo>
                  <a:pt x="192621" y="277495"/>
                </a:moveTo>
                <a:lnTo>
                  <a:pt x="193221" y="277988"/>
                </a:lnTo>
                <a:lnTo>
                  <a:pt x="192621" y="277495"/>
                </a:lnTo>
                <a:close/>
              </a:path>
              <a:path w="948690" h="389889">
                <a:moveTo>
                  <a:pt x="172846" y="261239"/>
                </a:moveTo>
                <a:lnTo>
                  <a:pt x="173989" y="262255"/>
                </a:lnTo>
                <a:lnTo>
                  <a:pt x="173483" y="261762"/>
                </a:lnTo>
                <a:lnTo>
                  <a:pt x="172846" y="261239"/>
                </a:lnTo>
                <a:close/>
              </a:path>
              <a:path w="948690" h="389889">
                <a:moveTo>
                  <a:pt x="173483" y="261762"/>
                </a:moveTo>
                <a:lnTo>
                  <a:pt x="173989" y="262255"/>
                </a:lnTo>
                <a:lnTo>
                  <a:pt x="173483" y="261762"/>
                </a:lnTo>
                <a:close/>
              </a:path>
              <a:path w="948690" h="389889">
                <a:moveTo>
                  <a:pt x="172945" y="261239"/>
                </a:moveTo>
                <a:lnTo>
                  <a:pt x="173483" y="261762"/>
                </a:lnTo>
                <a:lnTo>
                  <a:pt x="172945" y="261239"/>
                </a:lnTo>
                <a:close/>
              </a:path>
              <a:path w="948690" h="389889">
                <a:moveTo>
                  <a:pt x="155193" y="243967"/>
                </a:moveTo>
                <a:lnTo>
                  <a:pt x="156209" y="245110"/>
                </a:lnTo>
                <a:lnTo>
                  <a:pt x="155369" y="244137"/>
                </a:lnTo>
                <a:lnTo>
                  <a:pt x="155193" y="243967"/>
                </a:lnTo>
                <a:close/>
              </a:path>
              <a:path w="948690" h="389889">
                <a:moveTo>
                  <a:pt x="155369" y="244137"/>
                </a:moveTo>
                <a:lnTo>
                  <a:pt x="156209" y="245110"/>
                </a:lnTo>
                <a:lnTo>
                  <a:pt x="156368" y="245110"/>
                </a:lnTo>
                <a:lnTo>
                  <a:pt x="155369" y="244137"/>
                </a:lnTo>
                <a:close/>
              </a:path>
              <a:path w="948690" h="389889">
                <a:moveTo>
                  <a:pt x="155221" y="243967"/>
                </a:moveTo>
                <a:lnTo>
                  <a:pt x="155369" y="244137"/>
                </a:lnTo>
                <a:lnTo>
                  <a:pt x="155221" y="243967"/>
                </a:lnTo>
                <a:close/>
              </a:path>
              <a:path w="948690" h="389889">
                <a:moveTo>
                  <a:pt x="139191" y="225425"/>
                </a:moveTo>
                <a:lnTo>
                  <a:pt x="140080" y="226568"/>
                </a:lnTo>
                <a:lnTo>
                  <a:pt x="139478" y="225756"/>
                </a:lnTo>
                <a:lnTo>
                  <a:pt x="139191" y="225425"/>
                </a:lnTo>
                <a:close/>
              </a:path>
              <a:path w="948690" h="389889">
                <a:moveTo>
                  <a:pt x="139478" y="225756"/>
                </a:moveTo>
                <a:lnTo>
                  <a:pt x="140080" y="226568"/>
                </a:lnTo>
                <a:lnTo>
                  <a:pt x="139478" y="225756"/>
                </a:lnTo>
                <a:close/>
              </a:path>
              <a:path w="948690" h="389889">
                <a:moveTo>
                  <a:pt x="139232" y="225425"/>
                </a:moveTo>
                <a:lnTo>
                  <a:pt x="139478" y="225756"/>
                </a:lnTo>
                <a:lnTo>
                  <a:pt x="139232" y="225425"/>
                </a:lnTo>
                <a:close/>
              </a:path>
              <a:path w="948690" h="389889">
                <a:moveTo>
                  <a:pt x="124713" y="205867"/>
                </a:moveTo>
                <a:lnTo>
                  <a:pt x="125475" y="207010"/>
                </a:lnTo>
                <a:lnTo>
                  <a:pt x="124950" y="206185"/>
                </a:lnTo>
                <a:lnTo>
                  <a:pt x="124713" y="205867"/>
                </a:lnTo>
                <a:close/>
              </a:path>
              <a:path w="948690" h="389889">
                <a:moveTo>
                  <a:pt x="124950" y="206185"/>
                </a:moveTo>
                <a:lnTo>
                  <a:pt x="125475" y="207010"/>
                </a:lnTo>
                <a:lnTo>
                  <a:pt x="124950" y="206185"/>
                </a:lnTo>
                <a:close/>
              </a:path>
              <a:path w="948690" h="389889">
                <a:moveTo>
                  <a:pt x="124747" y="205867"/>
                </a:moveTo>
                <a:lnTo>
                  <a:pt x="124950" y="206185"/>
                </a:lnTo>
                <a:lnTo>
                  <a:pt x="124747" y="205867"/>
                </a:lnTo>
                <a:close/>
              </a:path>
              <a:path w="948690" h="389889">
                <a:moveTo>
                  <a:pt x="111632" y="185293"/>
                </a:moveTo>
                <a:lnTo>
                  <a:pt x="112267" y="186436"/>
                </a:lnTo>
                <a:lnTo>
                  <a:pt x="111632" y="185293"/>
                </a:lnTo>
                <a:close/>
              </a:path>
              <a:path w="948690" h="389889">
                <a:moveTo>
                  <a:pt x="99694" y="163830"/>
                </a:moveTo>
                <a:lnTo>
                  <a:pt x="100075" y="164719"/>
                </a:lnTo>
                <a:lnTo>
                  <a:pt x="99694" y="163830"/>
                </a:lnTo>
                <a:close/>
              </a:path>
              <a:path w="948690" h="389889">
                <a:moveTo>
                  <a:pt x="88692" y="141478"/>
                </a:moveTo>
                <a:lnTo>
                  <a:pt x="89026" y="142240"/>
                </a:lnTo>
                <a:lnTo>
                  <a:pt x="88692" y="141478"/>
                </a:lnTo>
                <a:close/>
              </a:path>
              <a:path w="948690" h="389889">
                <a:moveTo>
                  <a:pt x="18033" y="0"/>
                </a:moveTo>
                <a:lnTo>
                  <a:pt x="0" y="126492"/>
                </a:lnTo>
                <a:lnTo>
                  <a:pt x="36669" y="114254"/>
                </a:lnTo>
                <a:lnTo>
                  <a:pt x="30352" y="96900"/>
                </a:lnTo>
                <a:lnTo>
                  <a:pt x="66166" y="83820"/>
                </a:lnTo>
                <a:lnTo>
                  <a:pt x="101971" y="83820"/>
                </a:lnTo>
                <a:lnTo>
                  <a:pt x="18033" y="0"/>
                </a:lnTo>
                <a:close/>
              </a:path>
              <a:path w="948690" h="389889">
                <a:moveTo>
                  <a:pt x="78581" y="118237"/>
                </a:moveTo>
                <a:lnTo>
                  <a:pt x="78993" y="119380"/>
                </a:lnTo>
                <a:lnTo>
                  <a:pt x="78581" y="118237"/>
                </a:lnTo>
                <a:close/>
              </a:path>
              <a:path w="948690" h="389889">
                <a:moveTo>
                  <a:pt x="66166" y="83820"/>
                </a:moveTo>
                <a:lnTo>
                  <a:pt x="30352" y="96900"/>
                </a:lnTo>
                <a:lnTo>
                  <a:pt x="36669" y="114254"/>
                </a:lnTo>
                <a:lnTo>
                  <a:pt x="72796" y="102198"/>
                </a:lnTo>
                <a:lnTo>
                  <a:pt x="66166" y="83820"/>
                </a:lnTo>
                <a:close/>
              </a:path>
              <a:path w="948690" h="389889">
                <a:moveTo>
                  <a:pt x="101971" y="83820"/>
                </a:moveTo>
                <a:lnTo>
                  <a:pt x="66166" y="83820"/>
                </a:lnTo>
                <a:lnTo>
                  <a:pt x="72796" y="102198"/>
                </a:lnTo>
                <a:lnTo>
                  <a:pt x="108457" y="90297"/>
                </a:lnTo>
                <a:lnTo>
                  <a:pt x="101971" y="83820"/>
                </a:lnTo>
                <a:close/>
              </a:path>
            </a:pathLst>
          </a:custGeom>
          <a:solidFill>
            <a:srgbClr val="000000"/>
          </a:solidFill>
        </p:spPr>
        <p:txBody>
          <a:bodyPr wrap="square" lIns="0" tIns="0" rIns="0" bIns="0" rtlCol="0"/>
          <a:lstStyle/>
          <a:p>
            <a:endParaRPr/>
          </a:p>
        </p:txBody>
      </p:sp>
      <p:sp>
        <p:nvSpPr>
          <p:cNvPr id="6" name="object 6"/>
          <p:cNvSpPr/>
          <p:nvPr/>
        </p:nvSpPr>
        <p:spPr>
          <a:xfrm>
            <a:off x="7219188" y="2554223"/>
            <a:ext cx="2020824" cy="22402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343905" y="2201417"/>
            <a:ext cx="1783714" cy="0"/>
          </a:xfrm>
          <a:custGeom>
            <a:avLst/>
            <a:gdLst/>
            <a:ahLst/>
            <a:cxnLst/>
            <a:rect l="l" t="t" r="r" b="b"/>
            <a:pathLst>
              <a:path w="1783715">
                <a:moveTo>
                  <a:pt x="0" y="0"/>
                </a:moveTo>
                <a:lnTo>
                  <a:pt x="1783461" y="0"/>
                </a:lnTo>
              </a:path>
            </a:pathLst>
          </a:custGeom>
          <a:ln w="19812">
            <a:solidFill>
              <a:srgbClr val="000000"/>
            </a:solidFill>
          </a:ln>
        </p:spPr>
        <p:txBody>
          <a:bodyPr wrap="square" lIns="0" tIns="0" rIns="0" bIns="0" rtlCol="0"/>
          <a:lstStyle/>
          <a:p>
            <a:endParaRPr/>
          </a:p>
        </p:txBody>
      </p:sp>
      <p:sp>
        <p:nvSpPr>
          <p:cNvPr id="8" name="object 8"/>
          <p:cNvSpPr/>
          <p:nvPr/>
        </p:nvSpPr>
        <p:spPr>
          <a:xfrm>
            <a:off x="438912" y="2763011"/>
            <a:ext cx="4578096" cy="2301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610355" y="3323844"/>
            <a:ext cx="4212336" cy="66903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38912" y="3541776"/>
            <a:ext cx="2887980" cy="234696"/>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7077202" y="3905250"/>
            <a:ext cx="965200" cy="406400"/>
          </a:xfrm>
          <a:custGeom>
            <a:avLst/>
            <a:gdLst/>
            <a:ahLst/>
            <a:cxnLst/>
            <a:rect l="l" t="t" r="r" b="b"/>
            <a:pathLst>
              <a:path w="965200" h="406400">
                <a:moveTo>
                  <a:pt x="73069" y="102747"/>
                </a:moveTo>
                <a:lnTo>
                  <a:pt x="36764" y="114482"/>
                </a:lnTo>
                <a:lnTo>
                  <a:pt x="45212" y="138430"/>
                </a:lnTo>
                <a:lnTo>
                  <a:pt x="56261" y="164464"/>
                </a:lnTo>
                <a:lnTo>
                  <a:pt x="81661" y="214122"/>
                </a:lnTo>
                <a:lnTo>
                  <a:pt x="112775" y="260604"/>
                </a:lnTo>
                <a:lnTo>
                  <a:pt x="151383" y="302513"/>
                </a:lnTo>
                <a:lnTo>
                  <a:pt x="185927" y="330200"/>
                </a:lnTo>
                <a:lnTo>
                  <a:pt x="225805" y="354202"/>
                </a:lnTo>
                <a:lnTo>
                  <a:pt x="963168" y="406145"/>
                </a:lnTo>
                <a:lnTo>
                  <a:pt x="965200" y="368045"/>
                </a:lnTo>
                <a:lnTo>
                  <a:pt x="292803" y="332739"/>
                </a:lnTo>
                <a:lnTo>
                  <a:pt x="270382" y="332739"/>
                </a:lnTo>
                <a:lnTo>
                  <a:pt x="263778" y="331216"/>
                </a:lnTo>
                <a:lnTo>
                  <a:pt x="266837" y="331216"/>
                </a:lnTo>
                <a:lnTo>
                  <a:pt x="255904" y="326517"/>
                </a:lnTo>
                <a:lnTo>
                  <a:pt x="256139" y="326517"/>
                </a:lnTo>
                <a:lnTo>
                  <a:pt x="243742" y="320548"/>
                </a:lnTo>
                <a:lnTo>
                  <a:pt x="242950" y="320167"/>
                </a:lnTo>
                <a:lnTo>
                  <a:pt x="230504" y="313436"/>
                </a:lnTo>
                <a:lnTo>
                  <a:pt x="230638" y="313436"/>
                </a:lnTo>
                <a:lnTo>
                  <a:pt x="218694" y="306197"/>
                </a:lnTo>
                <a:lnTo>
                  <a:pt x="208353" y="299338"/>
                </a:lnTo>
                <a:lnTo>
                  <a:pt x="208152" y="299338"/>
                </a:lnTo>
                <a:lnTo>
                  <a:pt x="196850" y="290956"/>
                </a:lnTo>
                <a:lnTo>
                  <a:pt x="196981" y="290956"/>
                </a:lnTo>
                <a:lnTo>
                  <a:pt x="177893" y="274955"/>
                </a:lnTo>
                <a:lnTo>
                  <a:pt x="176529" y="273812"/>
                </a:lnTo>
                <a:lnTo>
                  <a:pt x="176657" y="273812"/>
                </a:lnTo>
                <a:lnTo>
                  <a:pt x="158623" y="255777"/>
                </a:lnTo>
                <a:lnTo>
                  <a:pt x="158775" y="255777"/>
                </a:lnTo>
                <a:lnTo>
                  <a:pt x="143338" y="237617"/>
                </a:lnTo>
                <a:lnTo>
                  <a:pt x="142367" y="236474"/>
                </a:lnTo>
                <a:lnTo>
                  <a:pt x="128461" y="217169"/>
                </a:lnTo>
                <a:lnTo>
                  <a:pt x="127634" y="216026"/>
                </a:lnTo>
                <a:lnTo>
                  <a:pt x="114930" y="195452"/>
                </a:lnTo>
                <a:lnTo>
                  <a:pt x="102585" y="172719"/>
                </a:lnTo>
                <a:lnTo>
                  <a:pt x="91293" y="149098"/>
                </a:lnTo>
                <a:lnTo>
                  <a:pt x="80518" y="124079"/>
                </a:lnTo>
                <a:lnTo>
                  <a:pt x="73069" y="102747"/>
                </a:lnTo>
                <a:close/>
              </a:path>
              <a:path w="965200" h="406400">
                <a:moveTo>
                  <a:pt x="263778" y="331216"/>
                </a:moveTo>
                <a:lnTo>
                  <a:pt x="270382" y="332739"/>
                </a:lnTo>
                <a:lnTo>
                  <a:pt x="267262" y="331398"/>
                </a:lnTo>
                <a:lnTo>
                  <a:pt x="263778" y="331216"/>
                </a:lnTo>
                <a:close/>
              </a:path>
              <a:path w="965200" h="406400">
                <a:moveTo>
                  <a:pt x="267262" y="331398"/>
                </a:moveTo>
                <a:lnTo>
                  <a:pt x="270382" y="332739"/>
                </a:lnTo>
                <a:lnTo>
                  <a:pt x="292803" y="332739"/>
                </a:lnTo>
                <a:lnTo>
                  <a:pt x="267262" y="331398"/>
                </a:lnTo>
                <a:close/>
              </a:path>
              <a:path w="965200" h="406400">
                <a:moveTo>
                  <a:pt x="266837" y="331216"/>
                </a:moveTo>
                <a:lnTo>
                  <a:pt x="263778" y="331216"/>
                </a:lnTo>
                <a:lnTo>
                  <a:pt x="267262" y="331398"/>
                </a:lnTo>
                <a:lnTo>
                  <a:pt x="266837" y="331216"/>
                </a:lnTo>
                <a:close/>
              </a:path>
              <a:path w="965200" h="406400">
                <a:moveTo>
                  <a:pt x="256139" y="326517"/>
                </a:moveTo>
                <a:lnTo>
                  <a:pt x="255904" y="326517"/>
                </a:lnTo>
                <a:lnTo>
                  <a:pt x="256667" y="326770"/>
                </a:lnTo>
                <a:lnTo>
                  <a:pt x="256139" y="326517"/>
                </a:lnTo>
                <a:close/>
              </a:path>
              <a:path w="965200" h="406400">
                <a:moveTo>
                  <a:pt x="243465" y="320414"/>
                </a:moveTo>
                <a:lnTo>
                  <a:pt x="243713" y="320548"/>
                </a:lnTo>
                <a:lnTo>
                  <a:pt x="243465" y="320414"/>
                </a:lnTo>
                <a:close/>
              </a:path>
              <a:path w="965200" h="406400">
                <a:moveTo>
                  <a:pt x="243005" y="320167"/>
                </a:moveTo>
                <a:lnTo>
                  <a:pt x="243465" y="320414"/>
                </a:lnTo>
                <a:lnTo>
                  <a:pt x="243005" y="320167"/>
                </a:lnTo>
                <a:close/>
              </a:path>
              <a:path w="965200" h="406400">
                <a:moveTo>
                  <a:pt x="230638" y="313436"/>
                </a:moveTo>
                <a:lnTo>
                  <a:pt x="230504" y="313436"/>
                </a:lnTo>
                <a:lnTo>
                  <a:pt x="231267" y="313817"/>
                </a:lnTo>
                <a:lnTo>
                  <a:pt x="230638" y="313436"/>
                </a:lnTo>
                <a:close/>
              </a:path>
              <a:path w="965200" h="406400">
                <a:moveTo>
                  <a:pt x="218751" y="306197"/>
                </a:moveTo>
                <a:lnTo>
                  <a:pt x="219328" y="306577"/>
                </a:lnTo>
                <a:lnTo>
                  <a:pt x="218751" y="306197"/>
                </a:lnTo>
                <a:close/>
              </a:path>
              <a:path w="965200" h="406400">
                <a:moveTo>
                  <a:pt x="207391" y="298704"/>
                </a:moveTo>
                <a:lnTo>
                  <a:pt x="208152" y="299338"/>
                </a:lnTo>
                <a:lnTo>
                  <a:pt x="208353" y="299338"/>
                </a:lnTo>
                <a:lnTo>
                  <a:pt x="207391" y="298704"/>
                </a:lnTo>
                <a:close/>
              </a:path>
              <a:path w="965200" h="406400">
                <a:moveTo>
                  <a:pt x="196981" y="290956"/>
                </a:moveTo>
                <a:lnTo>
                  <a:pt x="196850" y="290956"/>
                </a:lnTo>
                <a:lnTo>
                  <a:pt x="197739" y="291592"/>
                </a:lnTo>
                <a:lnTo>
                  <a:pt x="196981" y="290956"/>
                </a:lnTo>
                <a:close/>
              </a:path>
              <a:path w="965200" h="406400">
                <a:moveTo>
                  <a:pt x="176529" y="273812"/>
                </a:moveTo>
                <a:lnTo>
                  <a:pt x="177800" y="274955"/>
                </a:lnTo>
                <a:lnTo>
                  <a:pt x="177315" y="274470"/>
                </a:lnTo>
                <a:lnTo>
                  <a:pt x="176529" y="273812"/>
                </a:lnTo>
                <a:close/>
              </a:path>
              <a:path w="965200" h="406400">
                <a:moveTo>
                  <a:pt x="177315" y="274470"/>
                </a:moveTo>
                <a:lnTo>
                  <a:pt x="177800" y="274955"/>
                </a:lnTo>
                <a:lnTo>
                  <a:pt x="177315" y="274470"/>
                </a:lnTo>
                <a:close/>
              </a:path>
              <a:path w="965200" h="406400">
                <a:moveTo>
                  <a:pt x="176657" y="273812"/>
                </a:moveTo>
                <a:lnTo>
                  <a:pt x="176529" y="273812"/>
                </a:lnTo>
                <a:lnTo>
                  <a:pt x="177315" y="274470"/>
                </a:lnTo>
                <a:lnTo>
                  <a:pt x="176657" y="273812"/>
                </a:lnTo>
                <a:close/>
              </a:path>
              <a:path w="965200" h="406400">
                <a:moveTo>
                  <a:pt x="158775" y="255777"/>
                </a:moveTo>
                <a:lnTo>
                  <a:pt x="158623" y="255777"/>
                </a:lnTo>
                <a:lnTo>
                  <a:pt x="159639" y="256794"/>
                </a:lnTo>
                <a:lnTo>
                  <a:pt x="158775" y="255777"/>
                </a:lnTo>
                <a:close/>
              </a:path>
              <a:path w="965200" h="406400">
                <a:moveTo>
                  <a:pt x="142367" y="236474"/>
                </a:moveTo>
                <a:lnTo>
                  <a:pt x="143255" y="237617"/>
                </a:lnTo>
                <a:lnTo>
                  <a:pt x="142783" y="236964"/>
                </a:lnTo>
                <a:lnTo>
                  <a:pt x="142367" y="236474"/>
                </a:lnTo>
                <a:close/>
              </a:path>
              <a:path w="965200" h="406400">
                <a:moveTo>
                  <a:pt x="142783" y="236964"/>
                </a:moveTo>
                <a:lnTo>
                  <a:pt x="143255" y="237617"/>
                </a:lnTo>
                <a:lnTo>
                  <a:pt x="142783" y="236964"/>
                </a:lnTo>
                <a:close/>
              </a:path>
              <a:path w="965200" h="406400">
                <a:moveTo>
                  <a:pt x="142429" y="236474"/>
                </a:moveTo>
                <a:lnTo>
                  <a:pt x="142783" y="236964"/>
                </a:lnTo>
                <a:lnTo>
                  <a:pt x="142429" y="236474"/>
                </a:lnTo>
                <a:close/>
              </a:path>
              <a:path w="965200" h="406400">
                <a:moveTo>
                  <a:pt x="127634" y="216026"/>
                </a:moveTo>
                <a:lnTo>
                  <a:pt x="128397" y="217169"/>
                </a:lnTo>
                <a:lnTo>
                  <a:pt x="128007" y="216541"/>
                </a:lnTo>
                <a:lnTo>
                  <a:pt x="127634" y="216026"/>
                </a:lnTo>
                <a:close/>
              </a:path>
              <a:path w="965200" h="406400">
                <a:moveTo>
                  <a:pt x="128007" y="216541"/>
                </a:moveTo>
                <a:lnTo>
                  <a:pt x="128397" y="217169"/>
                </a:lnTo>
                <a:lnTo>
                  <a:pt x="128007" y="216541"/>
                </a:lnTo>
                <a:close/>
              </a:path>
              <a:path w="965200" h="406400">
                <a:moveTo>
                  <a:pt x="127688" y="216026"/>
                </a:moveTo>
                <a:lnTo>
                  <a:pt x="128007" y="216541"/>
                </a:lnTo>
                <a:lnTo>
                  <a:pt x="127688" y="216026"/>
                </a:lnTo>
                <a:close/>
              </a:path>
              <a:path w="965200" h="406400">
                <a:moveTo>
                  <a:pt x="114300" y="194437"/>
                </a:moveTo>
                <a:lnTo>
                  <a:pt x="114807" y="195452"/>
                </a:lnTo>
                <a:lnTo>
                  <a:pt x="114300" y="194437"/>
                </a:lnTo>
                <a:close/>
              </a:path>
              <a:path w="965200" h="406400">
                <a:moveTo>
                  <a:pt x="102107" y="171831"/>
                </a:moveTo>
                <a:lnTo>
                  <a:pt x="102489" y="172719"/>
                </a:lnTo>
                <a:lnTo>
                  <a:pt x="102107" y="171831"/>
                </a:lnTo>
                <a:close/>
              </a:path>
              <a:path w="965200" h="406400">
                <a:moveTo>
                  <a:pt x="90931" y="148336"/>
                </a:moveTo>
                <a:lnTo>
                  <a:pt x="91186" y="149098"/>
                </a:lnTo>
                <a:lnTo>
                  <a:pt x="90931" y="148336"/>
                </a:lnTo>
                <a:close/>
              </a:path>
              <a:path w="965200" h="406400">
                <a:moveTo>
                  <a:pt x="19303" y="0"/>
                </a:moveTo>
                <a:lnTo>
                  <a:pt x="0" y="126364"/>
                </a:lnTo>
                <a:lnTo>
                  <a:pt x="36764" y="114482"/>
                </a:lnTo>
                <a:lnTo>
                  <a:pt x="30606" y="97027"/>
                </a:lnTo>
                <a:lnTo>
                  <a:pt x="66548" y="84327"/>
                </a:lnTo>
                <a:lnTo>
                  <a:pt x="102105" y="84327"/>
                </a:lnTo>
                <a:lnTo>
                  <a:pt x="19303" y="0"/>
                </a:lnTo>
                <a:close/>
              </a:path>
              <a:path w="965200" h="406400">
                <a:moveTo>
                  <a:pt x="80621" y="124079"/>
                </a:moveTo>
                <a:lnTo>
                  <a:pt x="81025" y="125222"/>
                </a:lnTo>
                <a:lnTo>
                  <a:pt x="80621" y="124079"/>
                </a:lnTo>
                <a:close/>
              </a:path>
              <a:path w="965200" h="406400">
                <a:moveTo>
                  <a:pt x="66548" y="84327"/>
                </a:moveTo>
                <a:lnTo>
                  <a:pt x="30606" y="97027"/>
                </a:lnTo>
                <a:lnTo>
                  <a:pt x="36764" y="114482"/>
                </a:lnTo>
                <a:lnTo>
                  <a:pt x="73069" y="102747"/>
                </a:lnTo>
                <a:lnTo>
                  <a:pt x="66548" y="84327"/>
                </a:lnTo>
                <a:close/>
              </a:path>
              <a:path w="965200" h="406400">
                <a:moveTo>
                  <a:pt x="102105" y="84327"/>
                </a:moveTo>
                <a:lnTo>
                  <a:pt x="66548" y="84327"/>
                </a:lnTo>
                <a:lnTo>
                  <a:pt x="73069" y="102747"/>
                </a:lnTo>
                <a:lnTo>
                  <a:pt x="108839" y="91186"/>
                </a:lnTo>
                <a:lnTo>
                  <a:pt x="102105" y="84327"/>
                </a:lnTo>
                <a:close/>
              </a:path>
            </a:pathLst>
          </a:custGeom>
          <a:solidFill>
            <a:srgbClr val="000000"/>
          </a:solidFill>
        </p:spPr>
        <p:txBody>
          <a:bodyPr wrap="square" lIns="0" tIns="0" rIns="0" bIns="0" rtlCol="0"/>
          <a:lstStyle/>
          <a:p>
            <a:endParaRPr/>
          </a:p>
        </p:txBody>
      </p:sp>
      <p:sp>
        <p:nvSpPr>
          <p:cNvPr id="12" name="object 12"/>
          <p:cNvSpPr/>
          <p:nvPr/>
        </p:nvSpPr>
        <p:spPr>
          <a:xfrm>
            <a:off x="8168640" y="4174235"/>
            <a:ext cx="2215896" cy="25755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3610355" y="4396740"/>
            <a:ext cx="5727192" cy="669036"/>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38912" y="4591811"/>
            <a:ext cx="2895600" cy="237744"/>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4538471" y="5253228"/>
            <a:ext cx="5594604" cy="669036"/>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5910834" y="5253990"/>
            <a:ext cx="672465" cy="698500"/>
          </a:xfrm>
          <a:custGeom>
            <a:avLst/>
            <a:gdLst/>
            <a:ahLst/>
            <a:cxnLst/>
            <a:rect l="l" t="t" r="r" b="b"/>
            <a:pathLst>
              <a:path w="672465" h="698500">
                <a:moveTo>
                  <a:pt x="0" y="698042"/>
                </a:moveTo>
                <a:lnTo>
                  <a:pt x="672338" y="0"/>
                </a:lnTo>
              </a:path>
            </a:pathLst>
          </a:custGeom>
          <a:ln w="38100">
            <a:solidFill>
              <a:srgbClr val="FF0000"/>
            </a:solidFill>
          </a:ln>
        </p:spPr>
        <p:txBody>
          <a:bodyPr wrap="square" lIns="0" tIns="0" rIns="0" bIns="0" rtlCol="0"/>
          <a:lstStyle/>
          <a:p>
            <a:endParaRPr/>
          </a:p>
        </p:txBody>
      </p:sp>
      <p:sp>
        <p:nvSpPr>
          <p:cNvPr id="17" name="object 17"/>
          <p:cNvSpPr/>
          <p:nvPr/>
        </p:nvSpPr>
        <p:spPr>
          <a:xfrm>
            <a:off x="5398008" y="6100571"/>
            <a:ext cx="1697736" cy="227076"/>
          </a:xfrm>
          <a:prstGeom prst="rect">
            <a:avLst/>
          </a:prstGeom>
          <a:blipFill>
            <a:blip r:embed="rId12" cstate="print"/>
            <a:stretch>
              <a:fillRect/>
            </a:stretch>
          </a:blipFill>
        </p:spPr>
        <p:txBody>
          <a:bodyPr wrap="square" lIns="0" tIns="0" rIns="0" bIns="0" rtlCol="0"/>
          <a:lstStyle/>
          <a:p>
            <a:endParaRPr/>
          </a:p>
        </p:txBody>
      </p:sp>
      <p:sp>
        <p:nvSpPr>
          <p:cNvPr id="18" name="object 18"/>
          <p:cNvSpPr txBox="1"/>
          <p:nvPr/>
        </p:nvSpPr>
        <p:spPr>
          <a:xfrm>
            <a:off x="307340" y="5267959"/>
            <a:ext cx="3938270" cy="757555"/>
          </a:xfrm>
          <a:prstGeom prst="rect">
            <a:avLst/>
          </a:prstGeom>
        </p:spPr>
        <p:txBody>
          <a:bodyPr vert="horz" wrap="square" lIns="0" tIns="12700" rIns="0" bIns="0" rtlCol="0">
            <a:spAutoFit/>
          </a:bodyPr>
          <a:lstStyle/>
          <a:p>
            <a:pPr marR="5715" algn="r">
              <a:lnSpc>
                <a:spcPct val="100000"/>
              </a:lnSpc>
              <a:spcBef>
                <a:spcPts val="100"/>
              </a:spcBef>
            </a:pPr>
            <a:r>
              <a:rPr sz="2400" spc="-20" dirty="0">
                <a:latin typeface="Calibri"/>
                <a:cs typeface="Calibri"/>
              </a:rPr>
              <a:t>We’ll </a:t>
            </a:r>
            <a:r>
              <a:rPr sz="2400" spc="-5" dirty="0">
                <a:latin typeface="Calibri"/>
                <a:cs typeface="Calibri"/>
              </a:rPr>
              <a:t>see </a:t>
            </a:r>
            <a:r>
              <a:rPr sz="2400" spc="-20" dirty="0">
                <a:latin typeface="Calibri"/>
                <a:cs typeface="Calibri"/>
              </a:rPr>
              <a:t>why </a:t>
            </a:r>
            <a:r>
              <a:rPr sz="2400" dirty="0">
                <a:latin typeface="Calibri"/>
                <a:cs typeface="Calibri"/>
              </a:rPr>
              <a:t>this is</a:t>
            </a:r>
            <a:r>
              <a:rPr sz="2400" spc="-25" dirty="0">
                <a:latin typeface="Calibri"/>
                <a:cs typeface="Calibri"/>
              </a:rPr>
              <a:t> </a:t>
            </a:r>
            <a:r>
              <a:rPr sz="2400" spc="-10" dirty="0">
                <a:latin typeface="Calibri"/>
                <a:cs typeface="Calibri"/>
              </a:rPr>
              <a:t>reasonable</a:t>
            </a:r>
            <a:endParaRPr sz="2400">
              <a:latin typeface="Calibri"/>
              <a:cs typeface="Calibri"/>
            </a:endParaRPr>
          </a:p>
          <a:p>
            <a:pPr marR="5080" algn="r">
              <a:lnSpc>
                <a:spcPct val="100000"/>
              </a:lnSpc>
            </a:pPr>
            <a:r>
              <a:rPr sz="2400" spc="-10" dirty="0">
                <a:latin typeface="Calibri"/>
                <a:cs typeface="Calibri"/>
              </a:rPr>
              <a:t>later </a:t>
            </a:r>
            <a:r>
              <a:rPr sz="2400" dirty="0">
                <a:latin typeface="Calibri"/>
                <a:cs typeface="Calibri"/>
              </a:rPr>
              <a:t>in the</a:t>
            </a:r>
            <a:r>
              <a:rPr sz="2400" spc="-95" dirty="0">
                <a:latin typeface="Calibri"/>
                <a:cs typeface="Calibri"/>
              </a:rPr>
              <a:t> </a:t>
            </a:r>
            <a:r>
              <a:rPr sz="2400" spc="-15" dirty="0">
                <a:latin typeface="Calibri"/>
                <a:cs typeface="Calibri"/>
              </a:rPr>
              <a:t>course!</a:t>
            </a:r>
            <a:endParaRPr sz="2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10156825" cy="697230"/>
          </a:xfrm>
          <a:prstGeom prst="rect">
            <a:avLst/>
          </a:prstGeom>
        </p:spPr>
        <p:txBody>
          <a:bodyPr vert="horz" wrap="square" lIns="0" tIns="13335" rIns="0" bIns="0" rtlCol="0">
            <a:spAutoFit/>
          </a:bodyPr>
          <a:lstStyle/>
          <a:p>
            <a:pPr marL="12700">
              <a:lnSpc>
                <a:spcPct val="100000"/>
              </a:lnSpc>
              <a:spcBef>
                <a:spcPts val="105"/>
              </a:spcBef>
            </a:pPr>
            <a:r>
              <a:rPr spc="-20" dirty="0"/>
              <a:t>Policy </a:t>
            </a:r>
            <a:r>
              <a:rPr spc="-15" dirty="0"/>
              <a:t>gradient </a:t>
            </a:r>
            <a:r>
              <a:rPr spc="-5" dirty="0"/>
              <a:t>with </a:t>
            </a:r>
            <a:r>
              <a:rPr spc="-10" dirty="0"/>
              <a:t>automatic</a:t>
            </a:r>
            <a:r>
              <a:rPr spc="25" dirty="0"/>
              <a:t> </a:t>
            </a:r>
            <a:r>
              <a:rPr spc="-25" dirty="0"/>
              <a:t>differentiation</a:t>
            </a:r>
          </a:p>
        </p:txBody>
      </p:sp>
      <p:sp>
        <p:nvSpPr>
          <p:cNvPr id="3" name="object 3"/>
          <p:cNvSpPr/>
          <p:nvPr/>
        </p:nvSpPr>
        <p:spPr>
          <a:xfrm>
            <a:off x="483108" y="1595627"/>
            <a:ext cx="4212336" cy="66751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17470" y="2187701"/>
            <a:ext cx="1668780" cy="0"/>
          </a:xfrm>
          <a:custGeom>
            <a:avLst/>
            <a:gdLst/>
            <a:ahLst/>
            <a:cxnLst/>
            <a:rect l="l" t="t" r="r" b="b"/>
            <a:pathLst>
              <a:path w="1668779">
                <a:moveTo>
                  <a:pt x="0" y="0"/>
                </a:moveTo>
                <a:lnTo>
                  <a:pt x="1668780" y="0"/>
                </a:lnTo>
              </a:path>
            </a:pathLst>
          </a:custGeom>
          <a:ln w="19812">
            <a:solidFill>
              <a:srgbClr val="000000"/>
            </a:solidFill>
          </a:ln>
        </p:spPr>
        <p:txBody>
          <a:bodyPr wrap="square" lIns="0" tIns="0" rIns="0" bIns="0" rtlCol="0"/>
          <a:lstStyle/>
          <a:p>
            <a:endParaRPr/>
          </a:p>
        </p:txBody>
      </p:sp>
      <p:sp>
        <p:nvSpPr>
          <p:cNvPr id="5" name="object 5"/>
          <p:cNvSpPr/>
          <p:nvPr/>
        </p:nvSpPr>
        <p:spPr>
          <a:xfrm>
            <a:off x="3353815" y="2263901"/>
            <a:ext cx="948690" cy="389890"/>
          </a:xfrm>
          <a:custGeom>
            <a:avLst/>
            <a:gdLst/>
            <a:ahLst/>
            <a:cxnLst/>
            <a:rect l="l" t="t" r="r" b="b"/>
            <a:pathLst>
              <a:path w="948689" h="389889">
                <a:moveTo>
                  <a:pt x="72796" y="102198"/>
                </a:moveTo>
                <a:lnTo>
                  <a:pt x="36669" y="114254"/>
                </a:lnTo>
                <a:lnTo>
                  <a:pt x="43434" y="132842"/>
                </a:lnTo>
                <a:lnTo>
                  <a:pt x="54229" y="157861"/>
                </a:lnTo>
                <a:lnTo>
                  <a:pt x="79248" y="205486"/>
                </a:lnTo>
                <a:lnTo>
                  <a:pt x="109982" y="249936"/>
                </a:lnTo>
                <a:lnTo>
                  <a:pt x="147955" y="290195"/>
                </a:lnTo>
                <a:lnTo>
                  <a:pt x="181991" y="316738"/>
                </a:lnTo>
                <a:lnTo>
                  <a:pt x="221234" y="339598"/>
                </a:lnTo>
                <a:lnTo>
                  <a:pt x="946658" y="389382"/>
                </a:lnTo>
                <a:lnTo>
                  <a:pt x="948689" y="351282"/>
                </a:lnTo>
                <a:lnTo>
                  <a:pt x="285855" y="317500"/>
                </a:lnTo>
                <a:lnTo>
                  <a:pt x="264922" y="317500"/>
                </a:lnTo>
                <a:lnTo>
                  <a:pt x="258445" y="316102"/>
                </a:lnTo>
                <a:lnTo>
                  <a:pt x="261592" y="316102"/>
                </a:lnTo>
                <a:lnTo>
                  <a:pt x="250698" y="311531"/>
                </a:lnTo>
                <a:lnTo>
                  <a:pt x="237998" y="305435"/>
                </a:lnTo>
                <a:lnTo>
                  <a:pt x="238144" y="305435"/>
                </a:lnTo>
                <a:lnTo>
                  <a:pt x="226656" y="299465"/>
                </a:lnTo>
                <a:lnTo>
                  <a:pt x="226441" y="299465"/>
                </a:lnTo>
                <a:lnTo>
                  <a:pt x="213995" y="292226"/>
                </a:lnTo>
                <a:lnTo>
                  <a:pt x="214293" y="292226"/>
                </a:lnTo>
                <a:lnTo>
                  <a:pt x="203860" y="285496"/>
                </a:lnTo>
                <a:lnTo>
                  <a:pt x="203708" y="285496"/>
                </a:lnTo>
                <a:lnTo>
                  <a:pt x="193596" y="278257"/>
                </a:lnTo>
                <a:lnTo>
                  <a:pt x="192532" y="277495"/>
                </a:lnTo>
                <a:lnTo>
                  <a:pt x="174082" y="262255"/>
                </a:lnTo>
                <a:lnTo>
                  <a:pt x="172847" y="261238"/>
                </a:lnTo>
                <a:lnTo>
                  <a:pt x="156368" y="245110"/>
                </a:lnTo>
                <a:lnTo>
                  <a:pt x="156210" y="245110"/>
                </a:lnTo>
                <a:lnTo>
                  <a:pt x="155194" y="243967"/>
                </a:lnTo>
                <a:lnTo>
                  <a:pt x="140180" y="226568"/>
                </a:lnTo>
                <a:lnTo>
                  <a:pt x="139192" y="225425"/>
                </a:lnTo>
                <a:lnTo>
                  <a:pt x="125562" y="207010"/>
                </a:lnTo>
                <a:lnTo>
                  <a:pt x="124713" y="205867"/>
                </a:lnTo>
                <a:lnTo>
                  <a:pt x="112361" y="186436"/>
                </a:lnTo>
                <a:lnTo>
                  <a:pt x="100189" y="164719"/>
                </a:lnTo>
                <a:lnTo>
                  <a:pt x="88646" y="141477"/>
                </a:lnTo>
                <a:lnTo>
                  <a:pt x="78486" y="118237"/>
                </a:lnTo>
                <a:lnTo>
                  <a:pt x="72796" y="102198"/>
                </a:lnTo>
                <a:close/>
              </a:path>
              <a:path w="948689" h="389889">
                <a:moveTo>
                  <a:pt x="258445" y="316102"/>
                </a:moveTo>
                <a:lnTo>
                  <a:pt x="264922" y="317500"/>
                </a:lnTo>
                <a:lnTo>
                  <a:pt x="262028" y="316285"/>
                </a:lnTo>
                <a:lnTo>
                  <a:pt x="258445" y="316102"/>
                </a:lnTo>
                <a:close/>
              </a:path>
              <a:path w="948689" h="389889">
                <a:moveTo>
                  <a:pt x="262028" y="316285"/>
                </a:moveTo>
                <a:lnTo>
                  <a:pt x="264922" y="317500"/>
                </a:lnTo>
                <a:lnTo>
                  <a:pt x="285855" y="317500"/>
                </a:lnTo>
                <a:lnTo>
                  <a:pt x="262028" y="316285"/>
                </a:lnTo>
                <a:close/>
              </a:path>
              <a:path w="948689" h="389889">
                <a:moveTo>
                  <a:pt x="261592" y="316102"/>
                </a:moveTo>
                <a:lnTo>
                  <a:pt x="258445" y="316102"/>
                </a:lnTo>
                <a:lnTo>
                  <a:pt x="262028" y="316285"/>
                </a:lnTo>
                <a:lnTo>
                  <a:pt x="261592" y="316102"/>
                </a:lnTo>
                <a:close/>
              </a:path>
              <a:path w="948689" h="389889">
                <a:moveTo>
                  <a:pt x="251447" y="311845"/>
                </a:moveTo>
                <a:lnTo>
                  <a:pt x="251587" y="311912"/>
                </a:lnTo>
                <a:lnTo>
                  <a:pt x="251447" y="311845"/>
                </a:lnTo>
                <a:close/>
              </a:path>
              <a:path w="948689" h="389889">
                <a:moveTo>
                  <a:pt x="250787" y="311531"/>
                </a:moveTo>
                <a:lnTo>
                  <a:pt x="251447" y="311845"/>
                </a:lnTo>
                <a:lnTo>
                  <a:pt x="250787" y="311531"/>
                </a:lnTo>
                <a:close/>
              </a:path>
              <a:path w="948689" h="389889">
                <a:moveTo>
                  <a:pt x="238144" y="305435"/>
                </a:moveTo>
                <a:lnTo>
                  <a:pt x="237998" y="305435"/>
                </a:lnTo>
                <a:lnTo>
                  <a:pt x="238633" y="305688"/>
                </a:lnTo>
                <a:lnTo>
                  <a:pt x="238144" y="305435"/>
                </a:lnTo>
                <a:close/>
              </a:path>
              <a:path w="948689" h="389889">
                <a:moveTo>
                  <a:pt x="225679" y="298958"/>
                </a:moveTo>
                <a:lnTo>
                  <a:pt x="226441" y="299465"/>
                </a:lnTo>
                <a:lnTo>
                  <a:pt x="226656" y="299465"/>
                </a:lnTo>
                <a:lnTo>
                  <a:pt x="225679" y="298958"/>
                </a:lnTo>
                <a:close/>
              </a:path>
              <a:path w="948689" h="389889">
                <a:moveTo>
                  <a:pt x="214293" y="292226"/>
                </a:moveTo>
                <a:lnTo>
                  <a:pt x="213995" y="292226"/>
                </a:lnTo>
                <a:lnTo>
                  <a:pt x="214884" y="292608"/>
                </a:lnTo>
                <a:lnTo>
                  <a:pt x="214293" y="292226"/>
                </a:lnTo>
                <a:close/>
              </a:path>
              <a:path w="948689" h="389889">
                <a:moveTo>
                  <a:pt x="203073" y="284988"/>
                </a:moveTo>
                <a:lnTo>
                  <a:pt x="203708" y="285496"/>
                </a:lnTo>
                <a:lnTo>
                  <a:pt x="203860" y="285496"/>
                </a:lnTo>
                <a:lnTo>
                  <a:pt x="203073" y="284988"/>
                </a:lnTo>
                <a:close/>
              </a:path>
              <a:path w="948689" h="389889">
                <a:moveTo>
                  <a:pt x="192532" y="277495"/>
                </a:moveTo>
                <a:lnTo>
                  <a:pt x="193548" y="278257"/>
                </a:lnTo>
                <a:lnTo>
                  <a:pt x="193221" y="277988"/>
                </a:lnTo>
                <a:lnTo>
                  <a:pt x="192532" y="277495"/>
                </a:lnTo>
                <a:close/>
              </a:path>
              <a:path w="948689" h="389889">
                <a:moveTo>
                  <a:pt x="193221" y="277988"/>
                </a:moveTo>
                <a:lnTo>
                  <a:pt x="193548" y="278257"/>
                </a:lnTo>
                <a:lnTo>
                  <a:pt x="193221" y="277988"/>
                </a:lnTo>
                <a:close/>
              </a:path>
              <a:path w="948689" h="389889">
                <a:moveTo>
                  <a:pt x="192621" y="277495"/>
                </a:moveTo>
                <a:lnTo>
                  <a:pt x="193221" y="277988"/>
                </a:lnTo>
                <a:lnTo>
                  <a:pt x="192621" y="277495"/>
                </a:lnTo>
                <a:close/>
              </a:path>
              <a:path w="948689" h="389889">
                <a:moveTo>
                  <a:pt x="172847" y="261238"/>
                </a:moveTo>
                <a:lnTo>
                  <a:pt x="173989" y="262255"/>
                </a:lnTo>
                <a:lnTo>
                  <a:pt x="173483" y="261762"/>
                </a:lnTo>
                <a:lnTo>
                  <a:pt x="172847" y="261238"/>
                </a:lnTo>
                <a:close/>
              </a:path>
              <a:path w="948689" h="389889">
                <a:moveTo>
                  <a:pt x="173483" y="261762"/>
                </a:moveTo>
                <a:lnTo>
                  <a:pt x="173989" y="262255"/>
                </a:lnTo>
                <a:lnTo>
                  <a:pt x="173483" y="261762"/>
                </a:lnTo>
                <a:close/>
              </a:path>
              <a:path w="948689" h="389889">
                <a:moveTo>
                  <a:pt x="172945" y="261238"/>
                </a:moveTo>
                <a:lnTo>
                  <a:pt x="173483" y="261762"/>
                </a:lnTo>
                <a:lnTo>
                  <a:pt x="172945" y="261238"/>
                </a:lnTo>
                <a:close/>
              </a:path>
              <a:path w="948689" h="389889">
                <a:moveTo>
                  <a:pt x="155194" y="243967"/>
                </a:moveTo>
                <a:lnTo>
                  <a:pt x="156210" y="245110"/>
                </a:lnTo>
                <a:lnTo>
                  <a:pt x="155369" y="244137"/>
                </a:lnTo>
                <a:lnTo>
                  <a:pt x="155194" y="243967"/>
                </a:lnTo>
                <a:close/>
              </a:path>
              <a:path w="948689" h="389889">
                <a:moveTo>
                  <a:pt x="155369" y="244137"/>
                </a:moveTo>
                <a:lnTo>
                  <a:pt x="156210" y="245110"/>
                </a:lnTo>
                <a:lnTo>
                  <a:pt x="156368" y="245110"/>
                </a:lnTo>
                <a:lnTo>
                  <a:pt x="155369" y="244137"/>
                </a:lnTo>
                <a:close/>
              </a:path>
              <a:path w="948689" h="389889">
                <a:moveTo>
                  <a:pt x="155221" y="243967"/>
                </a:moveTo>
                <a:lnTo>
                  <a:pt x="155369" y="244137"/>
                </a:lnTo>
                <a:lnTo>
                  <a:pt x="155221" y="243967"/>
                </a:lnTo>
                <a:close/>
              </a:path>
              <a:path w="948689" h="389889">
                <a:moveTo>
                  <a:pt x="139192" y="225425"/>
                </a:moveTo>
                <a:lnTo>
                  <a:pt x="140081" y="226568"/>
                </a:lnTo>
                <a:lnTo>
                  <a:pt x="139478" y="225756"/>
                </a:lnTo>
                <a:lnTo>
                  <a:pt x="139192" y="225425"/>
                </a:lnTo>
                <a:close/>
              </a:path>
              <a:path w="948689" h="389889">
                <a:moveTo>
                  <a:pt x="139478" y="225756"/>
                </a:moveTo>
                <a:lnTo>
                  <a:pt x="140081" y="226568"/>
                </a:lnTo>
                <a:lnTo>
                  <a:pt x="139478" y="225756"/>
                </a:lnTo>
                <a:close/>
              </a:path>
              <a:path w="948689" h="389889">
                <a:moveTo>
                  <a:pt x="139232" y="225425"/>
                </a:moveTo>
                <a:lnTo>
                  <a:pt x="139478" y="225756"/>
                </a:lnTo>
                <a:lnTo>
                  <a:pt x="139232" y="225425"/>
                </a:lnTo>
                <a:close/>
              </a:path>
              <a:path w="948689" h="389889">
                <a:moveTo>
                  <a:pt x="124713" y="205867"/>
                </a:moveTo>
                <a:lnTo>
                  <a:pt x="125475" y="207010"/>
                </a:lnTo>
                <a:lnTo>
                  <a:pt x="124950" y="206185"/>
                </a:lnTo>
                <a:lnTo>
                  <a:pt x="124713" y="205867"/>
                </a:lnTo>
                <a:close/>
              </a:path>
              <a:path w="948689" h="389889">
                <a:moveTo>
                  <a:pt x="124950" y="206185"/>
                </a:moveTo>
                <a:lnTo>
                  <a:pt x="125475" y="207010"/>
                </a:lnTo>
                <a:lnTo>
                  <a:pt x="124950" y="206185"/>
                </a:lnTo>
                <a:close/>
              </a:path>
              <a:path w="948689" h="389889">
                <a:moveTo>
                  <a:pt x="124747" y="205867"/>
                </a:moveTo>
                <a:lnTo>
                  <a:pt x="124950" y="206185"/>
                </a:lnTo>
                <a:lnTo>
                  <a:pt x="124747" y="205867"/>
                </a:lnTo>
                <a:close/>
              </a:path>
              <a:path w="948689" h="389889">
                <a:moveTo>
                  <a:pt x="111633" y="185293"/>
                </a:moveTo>
                <a:lnTo>
                  <a:pt x="112268" y="186436"/>
                </a:lnTo>
                <a:lnTo>
                  <a:pt x="111633" y="185293"/>
                </a:lnTo>
                <a:close/>
              </a:path>
              <a:path w="948689" h="389889">
                <a:moveTo>
                  <a:pt x="99695" y="163830"/>
                </a:moveTo>
                <a:lnTo>
                  <a:pt x="100075" y="164719"/>
                </a:lnTo>
                <a:lnTo>
                  <a:pt x="99695" y="163830"/>
                </a:lnTo>
                <a:close/>
              </a:path>
              <a:path w="948689" h="389889">
                <a:moveTo>
                  <a:pt x="88692" y="141477"/>
                </a:moveTo>
                <a:lnTo>
                  <a:pt x="89026" y="142239"/>
                </a:lnTo>
                <a:lnTo>
                  <a:pt x="88692" y="141477"/>
                </a:lnTo>
                <a:close/>
              </a:path>
              <a:path w="948689" h="389889">
                <a:moveTo>
                  <a:pt x="18034" y="0"/>
                </a:moveTo>
                <a:lnTo>
                  <a:pt x="0" y="126492"/>
                </a:lnTo>
                <a:lnTo>
                  <a:pt x="36669" y="114254"/>
                </a:lnTo>
                <a:lnTo>
                  <a:pt x="30353" y="96900"/>
                </a:lnTo>
                <a:lnTo>
                  <a:pt x="66167" y="83820"/>
                </a:lnTo>
                <a:lnTo>
                  <a:pt x="101971" y="83820"/>
                </a:lnTo>
                <a:lnTo>
                  <a:pt x="18034" y="0"/>
                </a:lnTo>
                <a:close/>
              </a:path>
              <a:path w="948689" h="389889">
                <a:moveTo>
                  <a:pt x="78581" y="118237"/>
                </a:moveTo>
                <a:lnTo>
                  <a:pt x="78994" y="119380"/>
                </a:lnTo>
                <a:lnTo>
                  <a:pt x="78581" y="118237"/>
                </a:lnTo>
                <a:close/>
              </a:path>
              <a:path w="948689" h="389889">
                <a:moveTo>
                  <a:pt x="66167" y="83820"/>
                </a:moveTo>
                <a:lnTo>
                  <a:pt x="30353" y="96900"/>
                </a:lnTo>
                <a:lnTo>
                  <a:pt x="36669" y="114254"/>
                </a:lnTo>
                <a:lnTo>
                  <a:pt x="72796" y="102198"/>
                </a:lnTo>
                <a:lnTo>
                  <a:pt x="66167" y="83820"/>
                </a:lnTo>
                <a:close/>
              </a:path>
              <a:path w="948689" h="389889">
                <a:moveTo>
                  <a:pt x="101971" y="83820"/>
                </a:moveTo>
                <a:lnTo>
                  <a:pt x="66167" y="83820"/>
                </a:lnTo>
                <a:lnTo>
                  <a:pt x="72796" y="102198"/>
                </a:lnTo>
                <a:lnTo>
                  <a:pt x="108458" y="90297"/>
                </a:lnTo>
                <a:lnTo>
                  <a:pt x="101971" y="83820"/>
                </a:lnTo>
                <a:close/>
              </a:path>
            </a:pathLst>
          </a:custGeom>
          <a:solidFill>
            <a:srgbClr val="000000"/>
          </a:solidFill>
        </p:spPr>
        <p:txBody>
          <a:bodyPr wrap="square" lIns="0" tIns="0" rIns="0" bIns="0" rtlCol="0"/>
          <a:lstStyle/>
          <a:p>
            <a:endParaRPr/>
          </a:p>
        </p:txBody>
      </p:sp>
      <p:sp>
        <p:nvSpPr>
          <p:cNvPr id="6" name="object 6"/>
          <p:cNvSpPr/>
          <p:nvPr/>
        </p:nvSpPr>
        <p:spPr>
          <a:xfrm>
            <a:off x="4424171" y="2522220"/>
            <a:ext cx="4946904" cy="23164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83108" y="3212592"/>
            <a:ext cx="7693152" cy="23012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83108" y="3653028"/>
            <a:ext cx="6807708" cy="23317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83108" y="4331208"/>
            <a:ext cx="1914144" cy="14782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691383" y="4096511"/>
            <a:ext cx="3773424" cy="615695"/>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7153656" y="4096511"/>
            <a:ext cx="3192779" cy="615695"/>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83108" y="4978908"/>
            <a:ext cx="7243572" cy="227075"/>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83108" y="5487923"/>
            <a:ext cx="3578352" cy="669035"/>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2933192" y="6005321"/>
            <a:ext cx="947419" cy="389890"/>
          </a:xfrm>
          <a:custGeom>
            <a:avLst/>
            <a:gdLst/>
            <a:ahLst/>
            <a:cxnLst/>
            <a:rect l="l" t="t" r="r" b="b"/>
            <a:pathLst>
              <a:path w="947420" h="389889">
                <a:moveTo>
                  <a:pt x="72740" y="102242"/>
                </a:moveTo>
                <a:lnTo>
                  <a:pt x="36572" y="114312"/>
                </a:lnTo>
                <a:lnTo>
                  <a:pt x="43306" y="132880"/>
                </a:lnTo>
                <a:lnTo>
                  <a:pt x="54228" y="157822"/>
                </a:lnTo>
                <a:lnTo>
                  <a:pt x="78993" y="205435"/>
                </a:lnTo>
                <a:lnTo>
                  <a:pt x="109727" y="249847"/>
                </a:lnTo>
                <a:lnTo>
                  <a:pt x="147700" y="290144"/>
                </a:lnTo>
                <a:lnTo>
                  <a:pt x="181737" y="316737"/>
                </a:lnTo>
                <a:lnTo>
                  <a:pt x="220852" y="339648"/>
                </a:lnTo>
                <a:lnTo>
                  <a:pt x="945133" y="389356"/>
                </a:lnTo>
                <a:lnTo>
                  <a:pt x="947166" y="351307"/>
                </a:lnTo>
                <a:lnTo>
                  <a:pt x="286869" y="317538"/>
                </a:lnTo>
                <a:lnTo>
                  <a:pt x="264540" y="317538"/>
                </a:lnTo>
                <a:lnTo>
                  <a:pt x="258063" y="316064"/>
                </a:lnTo>
                <a:lnTo>
                  <a:pt x="261045" y="316064"/>
                </a:lnTo>
                <a:lnTo>
                  <a:pt x="250316" y="311543"/>
                </a:lnTo>
                <a:lnTo>
                  <a:pt x="237616" y="305434"/>
                </a:lnTo>
                <a:lnTo>
                  <a:pt x="226221" y="299440"/>
                </a:lnTo>
                <a:lnTo>
                  <a:pt x="226059" y="299440"/>
                </a:lnTo>
                <a:lnTo>
                  <a:pt x="214595" y="292633"/>
                </a:lnTo>
                <a:lnTo>
                  <a:pt x="203520" y="285470"/>
                </a:lnTo>
                <a:lnTo>
                  <a:pt x="193395" y="278269"/>
                </a:lnTo>
                <a:lnTo>
                  <a:pt x="192277" y="277469"/>
                </a:lnTo>
                <a:lnTo>
                  <a:pt x="173784" y="262293"/>
                </a:lnTo>
                <a:lnTo>
                  <a:pt x="172465" y="261213"/>
                </a:lnTo>
                <a:lnTo>
                  <a:pt x="172624" y="261213"/>
                </a:lnTo>
                <a:lnTo>
                  <a:pt x="156029" y="245097"/>
                </a:lnTo>
                <a:lnTo>
                  <a:pt x="154812" y="243916"/>
                </a:lnTo>
                <a:lnTo>
                  <a:pt x="140016" y="226580"/>
                </a:lnTo>
                <a:lnTo>
                  <a:pt x="139064" y="225475"/>
                </a:lnTo>
                <a:lnTo>
                  <a:pt x="124587" y="205917"/>
                </a:lnTo>
                <a:lnTo>
                  <a:pt x="112043" y="186372"/>
                </a:lnTo>
                <a:lnTo>
                  <a:pt x="111378" y="185343"/>
                </a:lnTo>
                <a:lnTo>
                  <a:pt x="99440" y="163804"/>
                </a:lnTo>
                <a:lnTo>
                  <a:pt x="88998" y="142201"/>
                </a:lnTo>
                <a:lnTo>
                  <a:pt x="78987" y="119354"/>
                </a:lnTo>
                <a:lnTo>
                  <a:pt x="72740" y="102242"/>
                </a:lnTo>
                <a:close/>
              </a:path>
              <a:path w="947420" h="389889">
                <a:moveTo>
                  <a:pt x="258063" y="316064"/>
                </a:moveTo>
                <a:lnTo>
                  <a:pt x="264540" y="317538"/>
                </a:lnTo>
                <a:lnTo>
                  <a:pt x="261457" y="316238"/>
                </a:lnTo>
                <a:lnTo>
                  <a:pt x="258063" y="316064"/>
                </a:lnTo>
                <a:close/>
              </a:path>
              <a:path w="947420" h="389889">
                <a:moveTo>
                  <a:pt x="261457" y="316238"/>
                </a:moveTo>
                <a:lnTo>
                  <a:pt x="264540" y="317538"/>
                </a:lnTo>
                <a:lnTo>
                  <a:pt x="286869" y="317538"/>
                </a:lnTo>
                <a:lnTo>
                  <a:pt x="261457" y="316238"/>
                </a:lnTo>
                <a:close/>
              </a:path>
              <a:path w="947420" h="389889">
                <a:moveTo>
                  <a:pt x="261045" y="316064"/>
                </a:moveTo>
                <a:lnTo>
                  <a:pt x="258063" y="316064"/>
                </a:lnTo>
                <a:lnTo>
                  <a:pt x="261457" y="316238"/>
                </a:lnTo>
                <a:lnTo>
                  <a:pt x="261045" y="316064"/>
                </a:lnTo>
                <a:close/>
              </a:path>
              <a:path w="947420" h="389889">
                <a:moveTo>
                  <a:pt x="250433" y="311543"/>
                </a:moveTo>
                <a:lnTo>
                  <a:pt x="251206" y="311911"/>
                </a:lnTo>
                <a:lnTo>
                  <a:pt x="250433" y="311543"/>
                </a:lnTo>
                <a:close/>
              </a:path>
              <a:path w="947420" h="389889">
                <a:moveTo>
                  <a:pt x="237693" y="305434"/>
                </a:moveTo>
                <a:lnTo>
                  <a:pt x="238251" y="305727"/>
                </a:lnTo>
                <a:lnTo>
                  <a:pt x="237693" y="305434"/>
                </a:lnTo>
                <a:close/>
              </a:path>
              <a:path w="947420" h="389889">
                <a:moveTo>
                  <a:pt x="225297" y="298957"/>
                </a:moveTo>
                <a:lnTo>
                  <a:pt x="226059" y="299440"/>
                </a:lnTo>
                <a:lnTo>
                  <a:pt x="226221" y="299440"/>
                </a:lnTo>
                <a:lnTo>
                  <a:pt x="225297" y="298957"/>
                </a:lnTo>
                <a:close/>
              </a:path>
              <a:path w="947420" h="389889">
                <a:moveTo>
                  <a:pt x="213868" y="292201"/>
                </a:moveTo>
                <a:lnTo>
                  <a:pt x="214502" y="292633"/>
                </a:lnTo>
                <a:lnTo>
                  <a:pt x="213868" y="292201"/>
                </a:lnTo>
                <a:close/>
              </a:path>
              <a:path w="947420" h="389889">
                <a:moveTo>
                  <a:pt x="202819" y="285013"/>
                </a:moveTo>
                <a:lnTo>
                  <a:pt x="203453" y="285470"/>
                </a:lnTo>
                <a:lnTo>
                  <a:pt x="202819" y="285013"/>
                </a:lnTo>
                <a:close/>
              </a:path>
              <a:path w="947420" h="389889">
                <a:moveTo>
                  <a:pt x="192277" y="277469"/>
                </a:moveTo>
                <a:lnTo>
                  <a:pt x="193294" y="278269"/>
                </a:lnTo>
                <a:lnTo>
                  <a:pt x="192587" y="277691"/>
                </a:lnTo>
                <a:lnTo>
                  <a:pt x="192277" y="277469"/>
                </a:lnTo>
                <a:close/>
              </a:path>
              <a:path w="947420" h="389889">
                <a:moveTo>
                  <a:pt x="192587" y="277691"/>
                </a:moveTo>
                <a:lnTo>
                  <a:pt x="193294" y="278269"/>
                </a:lnTo>
                <a:lnTo>
                  <a:pt x="192587" y="277691"/>
                </a:lnTo>
                <a:close/>
              </a:path>
              <a:path w="947420" h="389889">
                <a:moveTo>
                  <a:pt x="192316" y="277469"/>
                </a:moveTo>
                <a:lnTo>
                  <a:pt x="192587" y="277691"/>
                </a:lnTo>
                <a:lnTo>
                  <a:pt x="192316" y="277469"/>
                </a:lnTo>
                <a:close/>
              </a:path>
              <a:path w="947420" h="389889">
                <a:moveTo>
                  <a:pt x="172465" y="261213"/>
                </a:moveTo>
                <a:lnTo>
                  <a:pt x="173735" y="262293"/>
                </a:lnTo>
                <a:lnTo>
                  <a:pt x="173476" y="262041"/>
                </a:lnTo>
                <a:lnTo>
                  <a:pt x="172465" y="261213"/>
                </a:lnTo>
                <a:close/>
              </a:path>
              <a:path w="947420" h="389889">
                <a:moveTo>
                  <a:pt x="173476" y="262041"/>
                </a:moveTo>
                <a:lnTo>
                  <a:pt x="173735" y="262293"/>
                </a:lnTo>
                <a:lnTo>
                  <a:pt x="173476" y="262041"/>
                </a:lnTo>
                <a:close/>
              </a:path>
              <a:path w="947420" h="389889">
                <a:moveTo>
                  <a:pt x="172624" y="261213"/>
                </a:moveTo>
                <a:lnTo>
                  <a:pt x="172465" y="261213"/>
                </a:lnTo>
                <a:lnTo>
                  <a:pt x="173476" y="262041"/>
                </a:lnTo>
                <a:lnTo>
                  <a:pt x="172624" y="261213"/>
                </a:lnTo>
                <a:close/>
              </a:path>
              <a:path w="947420" h="389889">
                <a:moveTo>
                  <a:pt x="154812" y="243916"/>
                </a:moveTo>
                <a:lnTo>
                  <a:pt x="155956" y="245097"/>
                </a:lnTo>
                <a:lnTo>
                  <a:pt x="155582" y="244663"/>
                </a:lnTo>
                <a:lnTo>
                  <a:pt x="154812" y="243916"/>
                </a:lnTo>
                <a:close/>
              </a:path>
              <a:path w="947420" h="389889">
                <a:moveTo>
                  <a:pt x="155582" y="244663"/>
                </a:moveTo>
                <a:lnTo>
                  <a:pt x="155956" y="245097"/>
                </a:lnTo>
                <a:lnTo>
                  <a:pt x="155582" y="244663"/>
                </a:lnTo>
                <a:close/>
              </a:path>
              <a:path w="947420" h="389889">
                <a:moveTo>
                  <a:pt x="154939" y="243916"/>
                </a:moveTo>
                <a:lnTo>
                  <a:pt x="155582" y="244663"/>
                </a:lnTo>
                <a:lnTo>
                  <a:pt x="154939" y="243916"/>
                </a:lnTo>
                <a:close/>
              </a:path>
              <a:path w="947420" h="389889">
                <a:moveTo>
                  <a:pt x="139064" y="225475"/>
                </a:moveTo>
                <a:lnTo>
                  <a:pt x="139953" y="226580"/>
                </a:lnTo>
                <a:lnTo>
                  <a:pt x="139559" y="226050"/>
                </a:lnTo>
                <a:lnTo>
                  <a:pt x="139064" y="225475"/>
                </a:lnTo>
                <a:close/>
              </a:path>
              <a:path w="947420" h="389889">
                <a:moveTo>
                  <a:pt x="139559" y="226050"/>
                </a:moveTo>
                <a:lnTo>
                  <a:pt x="139953" y="226580"/>
                </a:lnTo>
                <a:lnTo>
                  <a:pt x="139559" y="226050"/>
                </a:lnTo>
                <a:close/>
              </a:path>
              <a:path w="947420" h="389889">
                <a:moveTo>
                  <a:pt x="139132" y="225475"/>
                </a:moveTo>
                <a:lnTo>
                  <a:pt x="139559" y="226050"/>
                </a:lnTo>
                <a:lnTo>
                  <a:pt x="139132" y="225475"/>
                </a:lnTo>
                <a:close/>
              </a:path>
              <a:path w="947420" h="389889">
                <a:moveTo>
                  <a:pt x="125266" y="206830"/>
                </a:moveTo>
                <a:lnTo>
                  <a:pt x="125349" y="206959"/>
                </a:lnTo>
                <a:lnTo>
                  <a:pt x="125266" y="206830"/>
                </a:lnTo>
                <a:close/>
              </a:path>
              <a:path w="947420" h="389889">
                <a:moveTo>
                  <a:pt x="124675" y="205917"/>
                </a:moveTo>
                <a:lnTo>
                  <a:pt x="125266" y="206830"/>
                </a:lnTo>
                <a:lnTo>
                  <a:pt x="124675" y="205917"/>
                </a:lnTo>
                <a:close/>
              </a:path>
              <a:path w="947420" h="389889">
                <a:moveTo>
                  <a:pt x="111378" y="185343"/>
                </a:moveTo>
                <a:lnTo>
                  <a:pt x="112013" y="186372"/>
                </a:lnTo>
                <a:lnTo>
                  <a:pt x="111827" y="186037"/>
                </a:lnTo>
                <a:lnTo>
                  <a:pt x="111378" y="185343"/>
                </a:lnTo>
                <a:close/>
              </a:path>
              <a:path w="947420" h="389889">
                <a:moveTo>
                  <a:pt x="111827" y="186037"/>
                </a:moveTo>
                <a:lnTo>
                  <a:pt x="112013" y="186372"/>
                </a:lnTo>
                <a:lnTo>
                  <a:pt x="111827" y="186037"/>
                </a:lnTo>
                <a:close/>
              </a:path>
              <a:path w="947420" h="389889">
                <a:moveTo>
                  <a:pt x="111440" y="185343"/>
                </a:moveTo>
                <a:lnTo>
                  <a:pt x="111827" y="186037"/>
                </a:lnTo>
                <a:lnTo>
                  <a:pt x="111440" y="185343"/>
                </a:lnTo>
                <a:close/>
              </a:path>
              <a:path w="947420" h="389889">
                <a:moveTo>
                  <a:pt x="99939" y="164698"/>
                </a:moveTo>
                <a:close/>
              </a:path>
              <a:path w="947420" h="389889">
                <a:moveTo>
                  <a:pt x="99504" y="163804"/>
                </a:moveTo>
                <a:lnTo>
                  <a:pt x="99939" y="164698"/>
                </a:lnTo>
                <a:lnTo>
                  <a:pt x="99504" y="163804"/>
                </a:lnTo>
                <a:close/>
              </a:path>
              <a:path w="947420" h="389889">
                <a:moveTo>
                  <a:pt x="88645" y="141477"/>
                </a:moveTo>
                <a:lnTo>
                  <a:pt x="88900" y="142201"/>
                </a:lnTo>
                <a:lnTo>
                  <a:pt x="88645" y="141477"/>
                </a:lnTo>
                <a:close/>
              </a:path>
              <a:path w="947420" h="389889">
                <a:moveTo>
                  <a:pt x="18033" y="0"/>
                </a:moveTo>
                <a:lnTo>
                  <a:pt x="0" y="126517"/>
                </a:lnTo>
                <a:lnTo>
                  <a:pt x="36572" y="114312"/>
                </a:lnTo>
                <a:lnTo>
                  <a:pt x="30225" y="96812"/>
                </a:lnTo>
                <a:lnTo>
                  <a:pt x="66166" y="83883"/>
                </a:lnTo>
                <a:lnTo>
                  <a:pt x="102011" y="83883"/>
                </a:lnTo>
                <a:lnTo>
                  <a:pt x="18033" y="0"/>
                </a:lnTo>
                <a:close/>
              </a:path>
              <a:path w="947420" h="389889">
                <a:moveTo>
                  <a:pt x="78485" y="118198"/>
                </a:moveTo>
                <a:lnTo>
                  <a:pt x="78866" y="119354"/>
                </a:lnTo>
                <a:lnTo>
                  <a:pt x="78485" y="118198"/>
                </a:lnTo>
                <a:close/>
              </a:path>
              <a:path w="947420" h="389889">
                <a:moveTo>
                  <a:pt x="66166" y="83883"/>
                </a:moveTo>
                <a:lnTo>
                  <a:pt x="30225" y="96812"/>
                </a:lnTo>
                <a:lnTo>
                  <a:pt x="36572" y="114312"/>
                </a:lnTo>
                <a:lnTo>
                  <a:pt x="72740" y="102242"/>
                </a:lnTo>
                <a:lnTo>
                  <a:pt x="66166" y="83883"/>
                </a:lnTo>
                <a:close/>
              </a:path>
              <a:path w="947420" h="389889">
                <a:moveTo>
                  <a:pt x="102011" y="83883"/>
                </a:moveTo>
                <a:lnTo>
                  <a:pt x="66166" y="83883"/>
                </a:lnTo>
                <a:lnTo>
                  <a:pt x="72740" y="102242"/>
                </a:lnTo>
                <a:lnTo>
                  <a:pt x="108457" y="90322"/>
                </a:lnTo>
                <a:lnTo>
                  <a:pt x="102011" y="83883"/>
                </a:lnTo>
                <a:close/>
              </a:path>
            </a:pathLst>
          </a:custGeom>
          <a:solidFill>
            <a:srgbClr val="000000"/>
          </a:solidFill>
        </p:spPr>
        <p:txBody>
          <a:bodyPr wrap="square" lIns="0" tIns="0" rIns="0" bIns="0" rtlCol="0"/>
          <a:lstStyle/>
          <a:p>
            <a:endParaRPr/>
          </a:p>
        </p:txBody>
      </p:sp>
      <p:sp>
        <p:nvSpPr>
          <p:cNvPr id="15" name="object 15"/>
          <p:cNvSpPr/>
          <p:nvPr/>
        </p:nvSpPr>
        <p:spPr>
          <a:xfrm>
            <a:off x="4003547" y="6262115"/>
            <a:ext cx="5704332" cy="252984"/>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10156825" cy="697230"/>
          </a:xfrm>
          <a:prstGeom prst="rect">
            <a:avLst/>
          </a:prstGeom>
        </p:spPr>
        <p:txBody>
          <a:bodyPr vert="horz" wrap="square" lIns="0" tIns="13335" rIns="0" bIns="0" rtlCol="0">
            <a:spAutoFit/>
          </a:bodyPr>
          <a:lstStyle/>
          <a:p>
            <a:pPr marL="12700">
              <a:lnSpc>
                <a:spcPct val="100000"/>
              </a:lnSpc>
              <a:spcBef>
                <a:spcPts val="105"/>
              </a:spcBef>
            </a:pPr>
            <a:r>
              <a:rPr spc="-20" dirty="0"/>
              <a:t>Policy </a:t>
            </a:r>
            <a:r>
              <a:rPr spc="-15" dirty="0"/>
              <a:t>gradient </a:t>
            </a:r>
            <a:r>
              <a:rPr spc="-5" dirty="0"/>
              <a:t>with </a:t>
            </a:r>
            <a:r>
              <a:rPr spc="-10" dirty="0"/>
              <a:t>automatic</a:t>
            </a:r>
            <a:r>
              <a:rPr spc="25" dirty="0"/>
              <a:t> </a:t>
            </a:r>
            <a:r>
              <a:rPr spc="-25" dirty="0"/>
              <a:t>differentiation</a:t>
            </a:r>
          </a:p>
        </p:txBody>
      </p:sp>
      <p:sp>
        <p:nvSpPr>
          <p:cNvPr id="3" name="object 3"/>
          <p:cNvSpPr txBox="1"/>
          <p:nvPr/>
        </p:nvSpPr>
        <p:spPr>
          <a:xfrm>
            <a:off x="403656" y="1394916"/>
            <a:ext cx="10363835" cy="339788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Pseudocode </a:t>
            </a:r>
            <a:r>
              <a:rPr sz="2400" spc="-15" dirty="0">
                <a:latin typeface="Calibri"/>
                <a:cs typeface="Calibri"/>
              </a:rPr>
              <a:t>example </a:t>
            </a:r>
            <a:r>
              <a:rPr sz="2400" spc="-5" dirty="0">
                <a:latin typeface="Calibri"/>
                <a:cs typeface="Calibri"/>
              </a:rPr>
              <a:t>(with </a:t>
            </a:r>
            <a:r>
              <a:rPr sz="2400" spc="-15" dirty="0">
                <a:latin typeface="Calibri"/>
                <a:cs typeface="Calibri"/>
              </a:rPr>
              <a:t>discrete</a:t>
            </a:r>
            <a:r>
              <a:rPr sz="2400" spc="-20" dirty="0">
                <a:latin typeface="Calibri"/>
                <a:cs typeface="Calibri"/>
              </a:rPr>
              <a:t> </a:t>
            </a:r>
            <a:r>
              <a:rPr sz="2400" dirty="0">
                <a:latin typeface="Calibri"/>
                <a:cs typeface="Calibri"/>
              </a:rPr>
              <a:t>actions):</a:t>
            </a:r>
            <a:endParaRPr sz="2400">
              <a:latin typeface="Calibri"/>
              <a:cs typeface="Calibri"/>
            </a:endParaRPr>
          </a:p>
          <a:p>
            <a:pPr>
              <a:lnSpc>
                <a:spcPct val="100000"/>
              </a:lnSpc>
            </a:pPr>
            <a:endParaRPr sz="2400">
              <a:latin typeface="Calibri"/>
              <a:cs typeface="Calibri"/>
            </a:endParaRPr>
          </a:p>
          <a:p>
            <a:pPr marL="12700">
              <a:lnSpc>
                <a:spcPct val="100000"/>
              </a:lnSpc>
              <a:spcBef>
                <a:spcPts val="1675"/>
              </a:spcBef>
            </a:pPr>
            <a:r>
              <a:rPr sz="2400" spc="-10" dirty="0">
                <a:latin typeface="Calibri"/>
                <a:cs typeface="Calibri"/>
              </a:rPr>
              <a:t>Maximum</a:t>
            </a:r>
            <a:r>
              <a:rPr sz="2400" spc="-25" dirty="0">
                <a:latin typeface="Calibri"/>
                <a:cs typeface="Calibri"/>
              </a:rPr>
              <a:t> </a:t>
            </a:r>
            <a:r>
              <a:rPr sz="2400" spc="-10" dirty="0">
                <a:latin typeface="Calibri"/>
                <a:cs typeface="Calibri"/>
              </a:rPr>
              <a:t>likelihood:</a:t>
            </a:r>
            <a:endParaRPr sz="2400">
              <a:latin typeface="Calibri"/>
              <a:cs typeface="Calibri"/>
            </a:endParaRPr>
          </a:p>
          <a:p>
            <a:pPr marL="12700">
              <a:lnSpc>
                <a:spcPct val="100000"/>
              </a:lnSpc>
              <a:spcBef>
                <a:spcPts val="825"/>
              </a:spcBef>
            </a:pPr>
            <a:r>
              <a:rPr sz="1600" spc="-5" dirty="0">
                <a:solidFill>
                  <a:srgbClr val="6FAC46"/>
                </a:solidFill>
                <a:latin typeface="Consolas"/>
                <a:cs typeface="Consolas"/>
              </a:rPr>
              <a:t>#</a:t>
            </a:r>
            <a:r>
              <a:rPr sz="1600" spc="-10" dirty="0">
                <a:solidFill>
                  <a:srgbClr val="6FAC46"/>
                </a:solidFill>
                <a:latin typeface="Consolas"/>
                <a:cs typeface="Consolas"/>
              </a:rPr>
              <a:t> Given:</a:t>
            </a:r>
            <a:endParaRPr sz="1600">
              <a:latin typeface="Consolas"/>
              <a:cs typeface="Consolas"/>
            </a:endParaRPr>
          </a:p>
          <a:p>
            <a:pPr marL="12700" marR="5894705">
              <a:lnSpc>
                <a:spcPct val="100000"/>
              </a:lnSpc>
            </a:pPr>
            <a:r>
              <a:rPr sz="1600" spc="-5" dirty="0">
                <a:solidFill>
                  <a:srgbClr val="6FAC46"/>
                </a:solidFill>
                <a:latin typeface="Consolas"/>
                <a:cs typeface="Consolas"/>
              </a:rPr>
              <a:t># </a:t>
            </a:r>
            <a:r>
              <a:rPr sz="1600" spc="-10" dirty="0">
                <a:solidFill>
                  <a:srgbClr val="6FAC46"/>
                </a:solidFill>
                <a:latin typeface="Consolas"/>
                <a:cs typeface="Consolas"/>
              </a:rPr>
              <a:t>actions </a:t>
            </a:r>
            <a:r>
              <a:rPr sz="1600" spc="-5" dirty="0">
                <a:solidFill>
                  <a:srgbClr val="6FAC46"/>
                </a:solidFill>
                <a:latin typeface="Consolas"/>
                <a:cs typeface="Consolas"/>
              </a:rPr>
              <a:t>- </a:t>
            </a:r>
            <a:r>
              <a:rPr sz="1600" spc="-10" dirty="0">
                <a:solidFill>
                  <a:srgbClr val="6FAC46"/>
                </a:solidFill>
                <a:latin typeface="Consolas"/>
                <a:cs typeface="Consolas"/>
              </a:rPr>
              <a:t>(N*T) </a:t>
            </a:r>
            <a:r>
              <a:rPr sz="1600" spc="-5" dirty="0">
                <a:solidFill>
                  <a:srgbClr val="6FAC46"/>
                </a:solidFill>
                <a:latin typeface="Consolas"/>
                <a:cs typeface="Consolas"/>
              </a:rPr>
              <a:t>x Da </a:t>
            </a:r>
            <a:r>
              <a:rPr sz="1600" spc="-10" dirty="0">
                <a:solidFill>
                  <a:srgbClr val="6FAC46"/>
                </a:solidFill>
                <a:latin typeface="Consolas"/>
                <a:cs typeface="Consolas"/>
              </a:rPr>
              <a:t>tensor </a:t>
            </a:r>
            <a:r>
              <a:rPr sz="1600" spc="-5" dirty="0">
                <a:solidFill>
                  <a:srgbClr val="6FAC46"/>
                </a:solidFill>
                <a:latin typeface="Consolas"/>
                <a:cs typeface="Consolas"/>
              </a:rPr>
              <a:t>of actions  </a:t>
            </a:r>
            <a:r>
              <a:rPr sz="1600" dirty="0">
                <a:solidFill>
                  <a:srgbClr val="6FAC46"/>
                </a:solidFill>
                <a:latin typeface="Consolas"/>
                <a:cs typeface="Consolas"/>
              </a:rPr>
              <a:t> </a:t>
            </a:r>
            <a:r>
              <a:rPr sz="1600" spc="-5" dirty="0">
                <a:solidFill>
                  <a:srgbClr val="6FAC46"/>
                </a:solidFill>
                <a:latin typeface="Consolas"/>
                <a:cs typeface="Consolas"/>
              </a:rPr>
              <a:t># </a:t>
            </a:r>
            <a:r>
              <a:rPr sz="1600" spc="-10" dirty="0">
                <a:solidFill>
                  <a:srgbClr val="6FAC46"/>
                </a:solidFill>
                <a:latin typeface="Consolas"/>
                <a:cs typeface="Consolas"/>
              </a:rPr>
              <a:t>states </a:t>
            </a:r>
            <a:r>
              <a:rPr sz="1600" spc="-5" dirty="0">
                <a:solidFill>
                  <a:srgbClr val="6FAC46"/>
                </a:solidFill>
                <a:latin typeface="Consolas"/>
                <a:cs typeface="Consolas"/>
              </a:rPr>
              <a:t>- </a:t>
            </a:r>
            <a:r>
              <a:rPr sz="1600" spc="-10" dirty="0">
                <a:solidFill>
                  <a:srgbClr val="6FAC46"/>
                </a:solidFill>
                <a:latin typeface="Consolas"/>
                <a:cs typeface="Consolas"/>
              </a:rPr>
              <a:t>(N*T) </a:t>
            </a:r>
            <a:r>
              <a:rPr sz="1600" spc="-5" dirty="0">
                <a:solidFill>
                  <a:srgbClr val="6FAC46"/>
                </a:solidFill>
                <a:latin typeface="Consolas"/>
                <a:cs typeface="Consolas"/>
              </a:rPr>
              <a:t>x Ds tensor of states  # Build the</a:t>
            </a:r>
            <a:r>
              <a:rPr sz="1600" spc="-30" dirty="0">
                <a:solidFill>
                  <a:srgbClr val="6FAC46"/>
                </a:solidFill>
                <a:latin typeface="Consolas"/>
                <a:cs typeface="Consolas"/>
              </a:rPr>
              <a:t> </a:t>
            </a:r>
            <a:r>
              <a:rPr sz="1600" spc="-10" dirty="0">
                <a:solidFill>
                  <a:srgbClr val="6FAC46"/>
                </a:solidFill>
                <a:latin typeface="Consolas"/>
                <a:cs typeface="Consolas"/>
              </a:rPr>
              <a:t>graph:</a:t>
            </a:r>
            <a:endParaRPr sz="1600">
              <a:latin typeface="Consolas"/>
              <a:cs typeface="Consolas"/>
            </a:endParaRPr>
          </a:p>
          <a:p>
            <a:pPr marL="12700" marR="5080">
              <a:lnSpc>
                <a:spcPct val="100000"/>
              </a:lnSpc>
            </a:pPr>
            <a:r>
              <a:rPr sz="1600" spc="-10" dirty="0">
                <a:latin typeface="Consolas"/>
                <a:cs typeface="Consolas"/>
              </a:rPr>
              <a:t>logits </a:t>
            </a:r>
            <a:r>
              <a:rPr sz="1600" spc="-5" dirty="0">
                <a:latin typeface="Consolas"/>
                <a:cs typeface="Consolas"/>
              </a:rPr>
              <a:t>= </a:t>
            </a:r>
            <a:r>
              <a:rPr sz="1600" spc="-10" dirty="0">
                <a:latin typeface="Consolas"/>
                <a:cs typeface="Consolas"/>
              </a:rPr>
              <a:t>policy.predictions(states) </a:t>
            </a:r>
            <a:r>
              <a:rPr sz="1600" spc="-5" dirty="0">
                <a:solidFill>
                  <a:srgbClr val="6FAC46"/>
                </a:solidFill>
                <a:latin typeface="Consolas"/>
                <a:cs typeface="Consolas"/>
              </a:rPr>
              <a:t># This should return (N*T) x Da </a:t>
            </a:r>
            <a:r>
              <a:rPr sz="1600" spc="-10" dirty="0">
                <a:solidFill>
                  <a:srgbClr val="6FAC46"/>
                </a:solidFill>
                <a:latin typeface="Consolas"/>
                <a:cs typeface="Consolas"/>
              </a:rPr>
              <a:t>tensor </a:t>
            </a:r>
            <a:r>
              <a:rPr sz="1600" spc="-5" dirty="0">
                <a:solidFill>
                  <a:srgbClr val="6FAC46"/>
                </a:solidFill>
                <a:latin typeface="Consolas"/>
                <a:cs typeface="Consolas"/>
              </a:rPr>
              <a:t>of action logits  </a:t>
            </a:r>
            <a:r>
              <a:rPr sz="1600" spc="-10" dirty="0">
                <a:latin typeface="Consolas"/>
                <a:cs typeface="Consolas"/>
              </a:rPr>
              <a:t>negative_likelihoods </a:t>
            </a:r>
            <a:r>
              <a:rPr sz="1600" spc="-5" dirty="0">
                <a:latin typeface="Consolas"/>
                <a:cs typeface="Consolas"/>
              </a:rPr>
              <a:t>= </a:t>
            </a:r>
            <a:r>
              <a:rPr sz="1600" spc="-10" dirty="0">
                <a:latin typeface="Consolas"/>
                <a:cs typeface="Consolas"/>
              </a:rPr>
              <a:t>tf.nn.softmax_cross_entropy_with_logits(labels=actions, logits=logits)  loss </a:t>
            </a:r>
            <a:r>
              <a:rPr sz="1600" spc="-5" dirty="0">
                <a:latin typeface="Consolas"/>
                <a:cs typeface="Consolas"/>
              </a:rPr>
              <a:t>= </a:t>
            </a:r>
            <a:r>
              <a:rPr sz="1600" spc="-10" dirty="0">
                <a:latin typeface="Consolas"/>
                <a:cs typeface="Consolas"/>
              </a:rPr>
              <a:t>tf.reduce_mean(negative_likelihoods)</a:t>
            </a:r>
            <a:endParaRPr sz="1600">
              <a:latin typeface="Consolas"/>
              <a:cs typeface="Consolas"/>
            </a:endParaRPr>
          </a:p>
          <a:p>
            <a:pPr marL="12700">
              <a:lnSpc>
                <a:spcPct val="100000"/>
              </a:lnSpc>
            </a:pPr>
            <a:r>
              <a:rPr sz="1600" spc="-10" dirty="0">
                <a:latin typeface="Consolas"/>
                <a:cs typeface="Consolas"/>
              </a:rPr>
              <a:t>gradients </a:t>
            </a:r>
            <a:r>
              <a:rPr sz="1600" spc="-5" dirty="0">
                <a:latin typeface="Consolas"/>
                <a:cs typeface="Consolas"/>
              </a:rPr>
              <a:t>= </a:t>
            </a:r>
            <a:r>
              <a:rPr sz="1600" spc="-10" dirty="0">
                <a:latin typeface="Consolas"/>
                <a:cs typeface="Consolas"/>
              </a:rPr>
              <a:t>loss.gradients(loss,</a:t>
            </a:r>
            <a:r>
              <a:rPr sz="1600" spc="55" dirty="0">
                <a:latin typeface="Consolas"/>
                <a:cs typeface="Consolas"/>
              </a:rPr>
              <a:t> </a:t>
            </a:r>
            <a:r>
              <a:rPr sz="1600" spc="-10" dirty="0">
                <a:latin typeface="Consolas"/>
                <a:cs typeface="Consolas"/>
              </a:rPr>
              <a:t>variables)</a:t>
            </a:r>
            <a:endParaRPr sz="1600">
              <a:latin typeface="Consolas"/>
              <a:cs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10156825" cy="697230"/>
          </a:xfrm>
          <a:prstGeom prst="rect">
            <a:avLst/>
          </a:prstGeom>
        </p:spPr>
        <p:txBody>
          <a:bodyPr vert="horz" wrap="square" lIns="0" tIns="13335" rIns="0" bIns="0" rtlCol="0">
            <a:spAutoFit/>
          </a:bodyPr>
          <a:lstStyle/>
          <a:p>
            <a:pPr marL="12700">
              <a:lnSpc>
                <a:spcPct val="100000"/>
              </a:lnSpc>
              <a:spcBef>
                <a:spcPts val="105"/>
              </a:spcBef>
            </a:pPr>
            <a:r>
              <a:rPr spc="-20" dirty="0"/>
              <a:t>Policy </a:t>
            </a:r>
            <a:r>
              <a:rPr spc="-15" dirty="0"/>
              <a:t>gradient </a:t>
            </a:r>
            <a:r>
              <a:rPr spc="-5" dirty="0"/>
              <a:t>with </a:t>
            </a:r>
            <a:r>
              <a:rPr spc="-10" dirty="0"/>
              <a:t>automatic</a:t>
            </a:r>
            <a:r>
              <a:rPr spc="25" dirty="0"/>
              <a:t> </a:t>
            </a:r>
            <a:r>
              <a:rPr spc="-25" dirty="0"/>
              <a:t>differentiation</a:t>
            </a:r>
          </a:p>
        </p:txBody>
      </p:sp>
      <p:sp>
        <p:nvSpPr>
          <p:cNvPr id="3" name="object 3"/>
          <p:cNvSpPr txBox="1"/>
          <p:nvPr/>
        </p:nvSpPr>
        <p:spPr>
          <a:xfrm>
            <a:off x="403656" y="1394916"/>
            <a:ext cx="10363835" cy="388556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Pseudocode </a:t>
            </a:r>
            <a:r>
              <a:rPr sz="2400" spc="-15" dirty="0">
                <a:latin typeface="Calibri"/>
                <a:cs typeface="Calibri"/>
              </a:rPr>
              <a:t>example </a:t>
            </a:r>
            <a:r>
              <a:rPr sz="2400" spc="-5" dirty="0">
                <a:latin typeface="Calibri"/>
                <a:cs typeface="Calibri"/>
              </a:rPr>
              <a:t>(with </a:t>
            </a:r>
            <a:r>
              <a:rPr sz="2400" spc="-15" dirty="0">
                <a:latin typeface="Calibri"/>
                <a:cs typeface="Calibri"/>
              </a:rPr>
              <a:t>discrete</a:t>
            </a:r>
            <a:r>
              <a:rPr sz="2400" spc="-20" dirty="0">
                <a:latin typeface="Calibri"/>
                <a:cs typeface="Calibri"/>
              </a:rPr>
              <a:t> </a:t>
            </a:r>
            <a:r>
              <a:rPr sz="2400" dirty="0">
                <a:latin typeface="Calibri"/>
                <a:cs typeface="Calibri"/>
              </a:rPr>
              <a:t>actions):</a:t>
            </a:r>
            <a:endParaRPr sz="2400">
              <a:latin typeface="Calibri"/>
              <a:cs typeface="Calibri"/>
            </a:endParaRPr>
          </a:p>
          <a:p>
            <a:pPr>
              <a:lnSpc>
                <a:spcPct val="100000"/>
              </a:lnSpc>
            </a:pPr>
            <a:endParaRPr sz="2400">
              <a:latin typeface="Calibri"/>
              <a:cs typeface="Calibri"/>
            </a:endParaRPr>
          </a:p>
          <a:p>
            <a:pPr marL="12700">
              <a:lnSpc>
                <a:spcPct val="100000"/>
              </a:lnSpc>
              <a:spcBef>
                <a:spcPts val="1675"/>
              </a:spcBef>
            </a:pPr>
            <a:r>
              <a:rPr sz="2400" spc="-15" dirty="0">
                <a:latin typeface="Calibri"/>
                <a:cs typeface="Calibri"/>
              </a:rPr>
              <a:t>Policy</a:t>
            </a:r>
            <a:r>
              <a:rPr sz="2400" spc="-20" dirty="0">
                <a:latin typeface="Calibri"/>
                <a:cs typeface="Calibri"/>
              </a:rPr>
              <a:t> </a:t>
            </a:r>
            <a:r>
              <a:rPr sz="2400" spc="-10" dirty="0">
                <a:latin typeface="Calibri"/>
                <a:cs typeface="Calibri"/>
              </a:rPr>
              <a:t>gradient:</a:t>
            </a:r>
            <a:endParaRPr sz="2400">
              <a:latin typeface="Calibri"/>
              <a:cs typeface="Calibri"/>
            </a:endParaRPr>
          </a:p>
          <a:p>
            <a:pPr marL="12700">
              <a:lnSpc>
                <a:spcPct val="100000"/>
              </a:lnSpc>
              <a:spcBef>
                <a:spcPts val="825"/>
              </a:spcBef>
            </a:pPr>
            <a:r>
              <a:rPr sz="1600" spc="-5" dirty="0">
                <a:solidFill>
                  <a:srgbClr val="6FAC46"/>
                </a:solidFill>
                <a:latin typeface="Consolas"/>
                <a:cs typeface="Consolas"/>
              </a:rPr>
              <a:t>#</a:t>
            </a:r>
            <a:r>
              <a:rPr sz="1600" spc="-10" dirty="0">
                <a:solidFill>
                  <a:srgbClr val="6FAC46"/>
                </a:solidFill>
                <a:latin typeface="Consolas"/>
                <a:cs typeface="Consolas"/>
              </a:rPr>
              <a:t> Given:</a:t>
            </a:r>
            <a:endParaRPr sz="1600">
              <a:latin typeface="Consolas"/>
              <a:cs typeface="Consolas"/>
            </a:endParaRPr>
          </a:p>
          <a:p>
            <a:pPr marL="12700" marR="5894705">
              <a:lnSpc>
                <a:spcPct val="100000"/>
              </a:lnSpc>
            </a:pPr>
            <a:r>
              <a:rPr sz="1600" spc="-5" dirty="0">
                <a:solidFill>
                  <a:srgbClr val="6FAC46"/>
                </a:solidFill>
                <a:latin typeface="Consolas"/>
                <a:cs typeface="Consolas"/>
              </a:rPr>
              <a:t># </a:t>
            </a:r>
            <a:r>
              <a:rPr sz="1600" spc="-10" dirty="0">
                <a:solidFill>
                  <a:srgbClr val="6FAC46"/>
                </a:solidFill>
                <a:latin typeface="Consolas"/>
                <a:cs typeface="Consolas"/>
              </a:rPr>
              <a:t>actions </a:t>
            </a:r>
            <a:r>
              <a:rPr sz="1600" spc="-5" dirty="0">
                <a:solidFill>
                  <a:srgbClr val="6FAC46"/>
                </a:solidFill>
                <a:latin typeface="Consolas"/>
                <a:cs typeface="Consolas"/>
              </a:rPr>
              <a:t>- </a:t>
            </a:r>
            <a:r>
              <a:rPr sz="1600" spc="-10" dirty="0">
                <a:solidFill>
                  <a:srgbClr val="6FAC46"/>
                </a:solidFill>
                <a:latin typeface="Consolas"/>
                <a:cs typeface="Consolas"/>
              </a:rPr>
              <a:t>(N*T) </a:t>
            </a:r>
            <a:r>
              <a:rPr sz="1600" spc="-5" dirty="0">
                <a:solidFill>
                  <a:srgbClr val="6FAC46"/>
                </a:solidFill>
                <a:latin typeface="Consolas"/>
                <a:cs typeface="Consolas"/>
              </a:rPr>
              <a:t>x Da </a:t>
            </a:r>
            <a:r>
              <a:rPr sz="1600" spc="-10" dirty="0">
                <a:solidFill>
                  <a:srgbClr val="6FAC46"/>
                </a:solidFill>
                <a:latin typeface="Consolas"/>
                <a:cs typeface="Consolas"/>
              </a:rPr>
              <a:t>tensor </a:t>
            </a:r>
            <a:r>
              <a:rPr sz="1600" spc="-5" dirty="0">
                <a:solidFill>
                  <a:srgbClr val="6FAC46"/>
                </a:solidFill>
                <a:latin typeface="Consolas"/>
                <a:cs typeface="Consolas"/>
              </a:rPr>
              <a:t>of actions  </a:t>
            </a:r>
            <a:r>
              <a:rPr sz="1600" dirty="0">
                <a:solidFill>
                  <a:srgbClr val="6FAC46"/>
                </a:solidFill>
                <a:latin typeface="Consolas"/>
                <a:cs typeface="Consolas"/>
              </a:rPr>
              <a:t> </a:t>
            </a:r>
            <a:r>
              <a:rPr sz="1600" spc="-5" dirty="0">
                <a:solidFill>
                  <a:srgbClr val="6FAC46"/>
                </a:solidFill>
                <a:latin typeface="Consolas"/>
                <a:cs typeface="Consolas"/>
              </a:rPr>
              <a:t># </a:t>
            </a:r>
            <a:r>
              <a:rPr sz="1600" spc="-10" dirty="0">
                <a:solidFill>
                  <a:srgbClr val="6FAC46"/>
                </a:solidFill>
                <a:latin typeface="Consolas"/>
                <a:cs typeface="Consolas"/>
              </a:rPr>
              <a:t>states </a:t>
            </a:r>
            <a:r>
              <a:rPr sz="1600" spc="-5" dirty="0">
                <a:solidFill>
                  <a:srgbClr val="6FAC46"/>
                </a:solidFill>
                <a:latin typeface="Consolas"/>
                <a:cs typeface="Consolas"/>
              </a:rPr>
              <a:t>- </a:t>
            </a:r>
            <a:r>
              <a:rPr sz="1600" spc="-10" dirty="0">
                <a:solidFill>
                  <a:srgbClr val="6FAC46"/>
                </a:solidFill>
                <a:latin typeface="Consolas"/>
                <a:cs typeface="Consolas"/>
              </a:rPr>
              <a:t>(N*T) </a:t>
            </a:r>
            <a:r>
              <a:rPr sz="1600" spc="-5" dirty="0">
                <a:solidFill>
                  <a:srgbClr val="6FAC46"/>
                </a:solidFill>
                <a:latin typeface="Consolas"/>
                <a:cs typeface="Consolas"/>
              </a:rPr>
              <a:t>x Ds tensor of</a:t>
            </a:r>
            <a:r>
              <a:rPr sz="1600" spc="-50" dirty="0">
                <a:solidFill>
                  <a:srgbClr val="6FAC46"/>
                </a:solidFill>
                <a:latin typeface="Consolas"/>
                <a:cs typeface="Consolas"/>
              </a:rPr>
              <a:t> </a:t>
            </a:r>
            <a:r>
              <a:rPr sz="1600" spc="-5" dirty="0">
                <a:solidFill>
                  <a:srgbClr val="6FAC46"/>
                </a:solidFill>
                <a:latin typeface="Consolas"/>
                <a:cs typeface="Consolas"/>
              </a:rPr>
              <a:t>states</a:t>
            </a:r>
            <a:endParaRPr sz="1600">
              <a:latin typeface="Consolas"/>
              <a:cs typeface="Consolas"/>
            </a:endParaRPr>
          </a:p>
          <a:p>
            <a:pPr marL="12700">
              <a:lnSpc>
                <a:spcPct val="100000"/>
              </a:lnSpc>
            </a:pPr>
            <a:r>
              <a:rPr sz="1600" spc="-5" dirty="0">
                <a:solidFill>
                  <a:srgbClr val="FF0000"/>
                </a:solidFill>
                <a:latin typeface="Consolas"/>
                <a:cs typeface="Consolas"/>
              </a:rPr>
              <a:t># </a:t>
            </a:r>
            <a:r>
              <a:rPr sz="1600" spc="-10" dirty="0">
                <a:solidFill>
                  <a:srgbClr val="FF0000"/>
                </a:solidFill>
                <a:latin typeface="Consolas"/>
                <a:cs typeface="Consolas"/>
              </a:rPr>
              <a:t>q_values </a:t>
            </a:r>
            <a:r>
              <a:rPr sz="1600" spc="-5" dirty="0">
                <a:solidFill>
                  <a:srgbClr val="FF0000"/>
                </a:solidFill>
                <a:latin typeface="Consolas"/>
                <a:cs typeface="Consolas"/>
              </a:rPr>
              <a:t>– </a:t>
            </a:r>
            <a:r>
              <a:rPr sz="1600" spc="-10" dirty="0">
                <a:solidFill>
                  <a:srgbClr val="FF0000"/>
                </a:solidFill>
                <a:latin typeface="Consolas"/>
                <a:cs typeface="Consolas"/>
              </a:rPr>
              <a:t>(N*T) </a:t>
            </a:r>
            <a:r>
              <a:rPr sz="1600" spc="-5" dirty="0">
                <a:solidFill>
                  <a:srgbClr val="FF0000"/>
                </a:solidFill>
                <a:latin typeface="Consolas"/>
                <a:cs typeface="Consolas"/>
              </a:rPr>
              <a:t>x 1 </a:t>
            </a:r>
            <a:r>
              <a:rPr sz="1600" spc="-10" dirty="0">
                <a:solidFill>
                  <a:srgbClr val="FF0000"/>
                </a:solidFill>
                <a:latin typeface="Consolas"/>
                <a:cs typeface="Consolas"/>
              </a:rPr>
              <a:t>tensor </a:t>
            </a:r>
            <a:r>
              <a:rPr sz="1600" spc="-5" dirty="0">
                <a:solidFill>
                  <a:srgbClr val="FF0000"/>
                </a:solidFill>
                <a:latin typeface="Consolas"/>
                <a:cs typeface="Consolas"/>
              </a:rPr>
              <a:t>of </a:t>
            </a:r>
            <a:r>
              <a:rPr sz="1600" spc="-10" dirty="0">
                <a:solidFill>
                  <a:srgbClr val="FF0000"/>
                </a:solidFill>
                <a:latin typeface="Consolas"/>
                <a:cs typeface="Consolas"/>
              </a:rPr>
              <a:t>estimated </a:t>
            </a:r>
            <a:r>
              <a:rPr sz="1600" spc="-5" dirty="0">
                <a:solidFill>
                  <a:srgbClr val="FF0000"/>
                </a:solidFill>
                <a:latin typeface="Consolas"/>
                <a:cs typeface="Consolas"/>
              </a:rPr>
              <a:t>state-action</a:t>
            </a:r>
            <a:r>
              <a:rPr sz="1600" spc="-45" dirty="0">
                <a:solidFill>
                  <a:srgbClr val="FF0000"/>
                </a:solidFill>
                <a:latin typeface="Consolas"/>
                <a:cs typeface="Consolas"/>
              </a:rPr>
              <a:t> </a:t>
            </a:r>
            <a:r>
              <a:rPr sz="1600" spc="-5" dirty="0">
                <a:solidFill>
                  <a:srgbClr val="FF0000"/>
                </a:solidFill>
                <a:latin typeface="Consolas"/>
                <a:cs typeface="Consolas"/>
              </a:rPr>
              <a:t>values</a:t>
            </a:r>
            <a:endParaRPr sz="1600">
              <a:latin typeface="Consolas"/>
              <a:cs typeface="Consolas"/>
            </a:endParaRPr>
          </a:p>
          <a:p>
            <a:pPr marL="12700">
              <a:lnSpc>
                <a:spcPct val="100000"/>
              </a:lnSpc>
            </a:pPr>
            <a:r>
              <a:rPr sz="1600" spc="-5" dirty="0">
                <a:solidFill>
                  <a:srgbClr val="6FAC46"/>
                </a:solidFill>
                <a:latin typeface="Consolas"/>
                <a:cs typeface="Consolas"/>
              </a:rPr>
              <a:t># </a:t>
            </a:r>
            <a:r>
              <a:rPr sz="1600" spc="-10" dirty="0">
                <a:solidFill>
                  <a:srgbClr val="6FAC46"/>
                </a:solidFill>
                <a:latin typeface="Consolas"/>
                <a:cs typeface="Consolas"/>
              </a:rPr>
              <a:t>Build the</a:t>
            </a:r>
            <a:r>
              <a:rPr sz="1600" spc="-5" dirty="0">
                <a:solidFill>
                  <a:srgbClr val="6FAC46"/>
                </a:solidFill>
                <a:latin typeface="Consolas"/>
                <a:cs typeface="Consolas"/>
              </a:rPr>
              <a:t> </a:t>
            </a:r>
            <a:r>
              <a:rPr sz="1600" spc="-10" dirty="0">
                <a:solidFill>
                  <a:srgbClr val="6FAC46"/>
                </a:solidFill>
                <a:latin typeface="Consolas"/>
                <a:cs typeface="Consolas"/>
              </a:rPr>
              <a:t>graph:</a:t>
            </a:r>
            <a:endParaRPr sz="1600">
              <a:latin typeface="Consolas"/>
              <a:cs typeface="Consolas"/>
            </a:endParaRPr>
          </a:p>
          <a:p>
            <a:pPr marL="12700" marR="5080">
              <a:lnSpc>
                <a:spcPct val="100000"/>
              </a:lnSpc>
            </a:pPr>
            <a:r>
              <a:rPr sz="1600" spc="-10" dirty="0">
                <a:latin typeface="Consolas"/>
                <a:cs typeface="Consolas"/>
              </a:rPr>
              <a:t>logits </a:t>
            </a:r>
            <a:r>
              <a:rPr sz="1600" spc="-5" dirty="0">
                <a:latin typeface="Consolas"/>
                <a:cs typeface="Consolas"/>
              </a:rPr>
              <a:t>= </a:t>
            </a:r>
            <a:r>
              <a:rPr sz="1600" spc="-10" dirty="0">
                <a:latin typeface="Consolas"/>
                <a:cs typeface="Consolas"/>
              </a:rPr>
              <a:t>policy.predictions(states) </a:t>
            </a:r>
            <a:r>
              <a:rPr sz="1600" spc="-5" dirty="0">
                <a:solidFill>
                  <a:srgbClr val="6FAC46"/>
                </a:solidFill>
                <a:latin typeface="Consolas"/>
                <a:cs typeface="Consolas"/>
              </a:rPr>
              <a:t># This should return (N*T) x Da </a:t>
            </a:r>
            <a:r>
              <a:rPr sz="1600" spc="-10" dirty="0">
                <a:solidFill>
                  <a:srgbClr val="6FAC46"/>
                </a:solidFill>
                <a:latin typeface="Consolas"/>
                <a:cs typeface="Consolas"/>
              </a:rPr>
              <a:t>tensor </a:t>
            </a:r>
            <a:r>
              <a:rPr sz="1600" spc="-5" dirty="0">
                <a:solidFill>
                  <a:srgbClr val="6FAC46"/>
                </a:solidFill>
                <a:latin typeface="Consolas"/>
                <a:cs typeface="Consolas"/>
              </a:rPr>
              <a:t>of action logits  </a:t>
            </a:r>
            <a:r>
              <a:rPr sz="1600" spc="-10" dirty="0">
                <a:latin typeface="Consolas"/>
                <a:cs typeface="Consolas"/>
              </a:rPr>
              <a:t>negative_likelihoods </a:t>
            </a:r>
            <a:r>
              <a:rPr sz="1600" spc="-5" dirty="0">
                <a:latin typeface="Consolas"/>
                <a:cs typeface="Consolas"/>
              </a:rPr>
              <a:t>= </a:t>
            </a:r>
            <a:r>
              <a:rPr sz="1600" spc="-10" dirty="0">
                <a:latin typeface="Consolas"/>
                <a:cs typeface="Consolas"/>
              </a:rPr>
              <a:t>tf.nn.softmax_cross_entropy_with_logits(labels=actions, logits=logits)  </a:t>
            </a:r>
            <a:r>
              <a:rPr sz="1600" spc="-10" dirty="0">
                <a:solidFill>
                  <a:srgbClr val="FF0000"/>
                </a:solidFill>
                <a:latin typeface="Consolas"/>
                <a:cs typeface="Consolas"/>
              </a:rPr>
              <a:t>weighted_negative_likelihoods </a:t>
            </a:r>
            <a:r>
              <a:rPr sz="1600" spc="-5" dirty="0">
                <a:solidFill>
                  <a:srgbClr val="FF0000"/>
                </a:solidFill>
                <a:latin typeface="Consolas"/>
                <a:cs typeface="Consolas"/>
              </a:rPr>
              <a:t>= </a:t>
            </a:r>
            <a:r>
              <a:rPr sz="1600" spc="-10" dirty="0">
                <a:solidFill>
                  <a:srgbClr val="FF0000"/>
                </a:solidFill>
                <a:latin typeface="Consolas"/>
                <a:cs typeface="Consolas"/>
              </a:rPr>
              <a:t>tf.multiply(negative_likelihoods,</a:t>
            </a:r>
            <a:r>
              <a:rPr sz="1600" dirty="0">
                <a:solidFill>
                  <a:srgbClr val="FF0000"/>
                </a:solidFill>
                <a:latin typeface="Consolas"/>
                <a:cs typeface="Consolas"/>
              </a:rPr>
              <a:t> </a:t>
            </a:r>
            <a:r>
              <a:rPr sz="1600" spc="-10" dirty="0">
                <a:solidFill>
                  <a:srgbClr val="FF0000"/>
                </a:solidFill>
                <a:latin typeface="Consolas"/>
                <a:cs typeface="Consolas"/>
              </a:rPr>
              <a:t>q_values)</a:t>
            </a:r>
            <a:endParaRPr sz="1600">
              <a:latin typeface="Consolas"/>
              <a:cs typeface="Consolas"/>
            </a:endParaRPr>
          </a:p>
          <a:p>
            <a:pPr marL="12700">
              <a:lnSpc>
                <a:spcPct val="100000"/>
              </a:lnSpc>
            </a:pPr>
            <a:r>
              <a:rPr sz="1600" spc="-10" dirty="0">
                <a:latin typeface="Consolas"/>
                <a:cs typeface="Consolas"/>
              </a:rPr>
              <a:t>loss </a:t>
            </a:r>
            <a:r>
              <a:rPr sz="1600" spc="-5" dirty="0">
                <a:latin typeface="Consolas"/>
                <a:cs typeface="Consolas"/>
              </a:rPr>
              <a:t>=</a:t>
            </a:r>
            <a:r>
              <a:rPr sz="1600" dirty="0">
                <a:latin typeface="Consolas"/>
                <a:cs typeface="Consolas"/>
              </a:rPr>
              <a:t> </a:t>
            </a:r>
            <a:r>
              <a:rPr sz="1600" spc="-10" dirty="0">
                <a:latin typeface="Consolas"/>
                <a:cs typeface="Consolas"/>
              </a:rPr>
              <a:t>tf.reduce_mean(</a:t>
            </a:r>
            <a:r>
              <a:rPr sz="1600" spc="-10" dirty="0">
                <a:solidFill>
                  <a:srgbClr val="FF0000"/>
                </a:solidFill>
                <a:latin typeface="Consolas"/>
                <a:cs typeface="Consolas"/>
              </a:rPr>
              <a:t>weighted_negative_likelihoods</a:t>
            </a:r>
            <a:r>
              <a:rPr sz="1600" spc="-10" dirty="0">
                <a:latin typeface="Consolas"/>
                <a:cs typeface="Consolas"/>
              </a:rPr>
              <a:t>)</a:t>
            </a:r>
            <a:endParaRPr sz="1600">
              <a:latin typeface="Consolas"/>
              <a:cs typeface="Consolas"/>
            </a:endParaRPr>
          </a:p>
          <a:p>
            <a:pPr marL="12700">
              <a:lnSpc>
                <a:spcPct val="100000"/>
              </a:lnSpc>
            </a:pPr>
            <a:r>
              <a:rPr sz="1600" spc="-10" dirty="0">
                <a:latin typeface="Consolas"/>
                <a:cs typeface="Consolas"/>
              </a:rPr>
              <a:t>gradients </a:t>
            </a:r>
            <a:r>
              <a:rPr sz="1600" spc="-5" dirty="0">
                <a:latin typeface="Consolas"/>
                <a:cs typeface="Consolas"/>
              </a:rPr>
              <a:t>= </a:t>
            </a:r>
            <a:r>
              <a:rPr sz="1600" spc="-10" dirty="0">
                <a:latin typeface="Consolas"/>
                <a:cs typeface="Consolas"/>
              </a:rPr>
              <a:t>loss.gradients(loss,</a:t>
            </a:r>
            <a:r>
              <a:rPr sz="1600" spc="-15" dirty="0">
                <a:latin typeface="Consolas"/>
                <a:cs typeface="Consolas"/>
              </a:rPr>
              <a:t> </a:t>
            </a:r>
            <a:r>
              <a:rPr sz="1600" spc="-10" dirty="0">
                <a:latin typeface="Consolas"/>
                <a:cs typeface="Consolas"/>
              </a:rPr>
              <a:t>variables)</a:t>
            </a:r>
            <a:endParaRPr sz="1600">
              <a:latin typeface="Consolas"/>
              <a:cs typeface="Consolas"/>
            </a:endParaRPr>
          </a:p>
        </p:txBody>
      </p:sp>
      <p:sp>
        <p:nvSpPr>
          <p:cNvPr id="4" name="object 4"/>
          <p:cNvSpPr/>
          <p:nvPr/>
        </p:nvSpPr>
        <p:spPr>
          <a:xfrm>
            <a:off x="438912" y="5934455"/>
            <a:ext cx="3576828" cy="6675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66159" y="6056376"/>
            <a:ext cx="597535" cy="487680"/>
          </a:xfrm>
          <a:custGeom>
            <a:avLst/>
            <a:gdLst/>
            <a:ahLst/>
            <a:cxnLst/>
            <a:rect l="l" t="t" r="r" b="b"/>
            <a:pathLst>
              <a:path w="597535" h="487679">
                <a:moveTo>
                  <a:pt x="0" y="243840"/>
                </a:moveTo>
                <a:lnTo>
                  <a:pt x="4812" y="200009"/>
                </a:lnTo>
                <a:lnTo>
                  <a:pt x="18687" y="158755"/>
                </a:lnTo>
                <a:lnTo>
                  <a:pt x="40781" y="120768"/>
                </a:lnTo>
                <a:lnTo>
                  <a:pt x="70250" y="86736"/>
                </a:lnTo>
                <a:lnTo>
                  <a:pt x="106251" y="57347"/>
                </a:lnTo>
                <a:lnTo>
                  <a:pt x="147940" y="33290"/>
                </a:lnTo>
                <a:lnTo>
                  <a:pt x="194475" y="15255"/>
                </a:lnTo>
                <a:lnTo>
                  <a:pt x="245010" y="3928"/>
                </a:lnTo>
                <a:lnTo>
                  <a:pt x="298703" y="0"/>
                </a:lnTo>
                <a:lnTo>
                  <a:pt x="352397" y="3928"/>
                </a:lnTo>
                <a:lnTo>
                  <a:pt x="402932" y="15255"/>
                </a:lnTo>
                <a:lnTo>
                  <a:pt x="449467" y="33290"/>
                </a:lnTo>
                <a:lnTo>
                  <a:pt x="491156" y="57347"/>
                </a:lnTo>
                <a:lnTo>
                  <a:pt x="527157" y="86736"/>
                </a:lnTo>
                <a:lnTo>
                  <a:pt x="556626" y="120768"/>
                </a:lnTo>
                <a:lnTo>
                  <a:pt x="578720" y="158755"/>
                </a:lnTo>
                <a:lnTo>
                  <a:pt x="592595" y="200009"/>
                </a:lnTo>
                <a:lnTo>
                  <a:pt x="597407" y="243840"/>
                </a:lnTo>
                <a:lnTo>
                  <a:pt x="592595" y="287670"/>
                </a:lnTo>
                <a:lnTo>
                  <a:pt x="578720" y="328924"/>
                </a:lnTo>
                <a:lnTo>
                  <a:pt x="556626" y="366911"/>
                </a:lnTo>
                <a:lnTo>
                  <a:pt x="527157" y="400943"/>
                </a:lnTo>
                <a:lnTo>
                  <a:pt x="491156" y="430332"/>
                </a:lnTo>
                <a:lnTo>
                  <a:pt x="449467" y="454389"/>
                </a:lnTo>
                <a:lnTo>
                  <a:pt x="402932" y="472424"/>
                </a:lnTo>
                <a:lnTo>
                  <a:pt x="352397" y="483751"/>
                </a:lnTo>
                <a:lnTo>
                  <a:pt x="298703" y="487680"/>
                </a:lnTo>
                <a:lnTo>
                  <a:pt x="245010" y="483751"/>
                </a:lnTo>
                <a:lnTo>
                  <a:pt x="194475" y="472424"/>
                </a:lnTo>
                <a:lnTo>
                  <a:pt x="147940" y="454389"/>
                </a:lnTo>
                <a:lnTo>
                  <a:pt x="106251" y="430332"/>
                </a:lnTo>
                <a:lnTo>
                  <a:pt x="70250" y="400943"/>
                </a:lnTo>
                <a:lnTo>
                  <a:pt x="40781" y="366911"/>
                </a:lnTo>
                <a:lnTo>
                  <a:pt x="18687" y="328924"/>
                </a:lnTo>
                <a:lnTo>
                  <a:pt x="4812" y="287670"/>
                </a:lnTo>
                <a:lnTo>
                  <a:pt x="0" y="243840"/>
                </a:lnTo>
                <a:close/>
              </a:path>
            </a:pathLst>
          </a:custGeom>
          <a:ln w="57912">
            <a:solidFill>
              <a:srgbClr val="FF0000"/>
            </a:solidFill>
          </a:ln>
        </p:spPr>
        <p:txBody>
          <a:bodyPr wrap="square" lIns="0" tIns="0" rIns="0" bIns="0" rtlCol="0"/>
          <a:lstStyle/>
          <a:p>
            <a:endParaRPr/>
          </a:p>
        </p:txBody>
      </p:sp>
      <p:sp>
        <p:nvSpPr>
          <p:cNvPr id="6" name="object 6"/>
          <p:cNvSpPr txBox="1"/>
          <p:nvPr/>
        </p:nvSpPr>
        <p:spPr>
          <a:xfrm>
            <a:off x="4174363" y="6398767"/>
            <a:ext cx="915669"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onsolas"/>
                <a:cs typeface="Consolas"/>
              </a:rPr>
              <a:t>q_values</a:t>
            </a:r>
            <a:endParaRPr sz="1600">
              <a:latin typeface="Consolas"/>
              <a:cs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5779770" cy="697230"/>
          </a:xfrm>
          <a:prstGeom prst="rect">
            <a:avLst/>
          </a:prstGeom>
        </p:spPr>
        <p:txBody>
          <a:bodyPr vert="horz" wrap="square" lIns="0" tIns="13335" rIns="0" bIns="0" rtlCol="0">
            <a:spAutoFit/>
          </a:bodyPr>
          <a:lstStyle/>
          <a:p>
            <a:pPr marL="12700">
              <a:lnSpc>
                <a:spcPct val="100000"/>
              </a:lnSpc>
              <a:spcBef>
                <a:spcPts val="105"/>
              </a:spcBef>
            </a:pPr>
            <a:r>
              <a:rPr spc="-20" dirty="0"/>
              <a:t>Policy </a:t>
            </a:r>
            <a:r>
              <a:rPr spc="-15" dirty="0"/>
              <a:t>gradient </a:t>
            </a:r>
            <a:r>
              <a:rPr dirty="0"/>
              <a:t>in</a:t>
            </a:r>
            <a:r>
              <a:rPr spc="-25" dirty="0"/>
              <a:t> </a:t>
            </a:r>
            <a:r>
              <a:rPr spc="-10" dirty="0"/>
              <a:t>practice</a:t>
            </a:r>
          </a:p>
        </p:txBody>
      </p:sp>
      <p:sp>
        <p:nvSpPr>
          <p:cNvPr id="3" name="object 3"/>
          <p:cNvSpPr txBox="1"/>
          <p:nvPr/>
        </p:nvSpPr>
        <p:spPr>
          <a:xfrm>
            <a:off x="841349" y="1560235"/>
            <a:ext cx="10033635" cy="3415665"/>
          </a:xfrm>
          <a:prstGeom prst="rect">
            <a:avLst/>
          </a:prstGeom>
        </p:spPr>
        <p:txBody>
          <a:bodyPr vert="horz" wrap="square" lIns="0" tIns="48894" rIns="0" bIns="0" rtlCol="0">
            <a:spAutoFit/>
          </a:bodyPr>
          <a:lstStyle/>
          <a:p>
            <a:pPr marL="241300" indent="-228600">
              <a:lnSpc>
                <a:spcPct val="100000"/>
              </a:lnSpc>
              <a:spcBef>
                <a:spcPts val="384"/>
              </a:spcBef>
              <a:buFont typeface="Arial"/>
              <a:buChar char="•"/>
              <a:tabLst>
                <a:tab pos="241300" algn="l"/>
              </a:tabLst>
            </a:pPr>
            <a:r>
              <a:rPr sz="2800" spc="-10" dirty="0">
                <a:latin typeface="Calibri"/>
                <a:cs typeface="Calibri"/>
              </a:rPr>
              <a:t>Remember that </a:t>
            </a:r>
            <a:r>
              <a:rPr sz="2800" spc="-5" dirty="0">
                <a:latin typeface="Calibri"/>
                <a:cs typeface="Calibri"/>
              </a:rPr>
              <a:t>the </a:t>
            </a:r>
            <a:r>
              <a:rPr sz="2800" spc="-15" dirty="0">
                <a:latin typeface="Calibri"/>
                <a:cs typeface="Calibri"/>
              </a:rPr>
              <a:t>gradient </a:t>
            </a:r>
            <a:r>
              <a:rPr sz="2800" spc="-10" dirty="0">
                <a:latin typeface="Calibri"/>
                <a:cs typeface="Calibri"/>
              </a:rPr>
              <a:t>has high</a:t>
            </a:r>
            <a:r>
              <a:rPr sz="2800" spc="114" dirty="0">
                <a:latin typeface="Calibri"/>
                <a:cs typeface="Calibri"/>
              </a:rPr>
              <a:t> </a:t>
            </a:r>
            <a:r>
              <a:rPr sz="2800" spc="-10" dirty="0">
                <a:latin typeface="Calibri"/>
                <a:cs typeface="Calibri"/>
              </a:rPr>
              <a:t>variance</a:t>
            </a:r>
            <a:endParaRPr sz="2800">
              <a:latin typeface="Calibri"/>
              <a:cs typeface="Calibri"/>
            </a:endParaRPr>
          </a:p>
          <a:p>
            <a:pPr marL="698500" lvl="1" indent="-229235">
              <a:lnSpc>
                <a:spcPct val="100000"/>
              </a:lnSpc>
              <a:spcBef>
                <a:spcPts val="245"/>
              </a:spcBef>
              <a:buFont typeface="Arial"/>
              <a:buChar char="•"/>
              <a:tabLst>
                <a:tab pos="699135" algn="l"/>
              </a:tabLst>
            </a:pPr>
            <a:r>
              <a:rPr sz="2400" spc="-5" dirty="0">
                <a:latin typeface="Calibri"/>
                <a:cs typeface="Calibri"/>
              </a:rPr>
              <a:t>This </a:t>
            </a:r>
            <a:r>
              <a:rPr sz="2400" dirty="0">
                <a:latin typeface="Calibri"/>
                <a:cs typeface="Calibri"/>
              </a:rPr>
              <a:t>isn’t the </a:t>
            </a:r>
            <a:r>
              <a:rPr sz="2400" spc="-5" dirty="0">
                <a:latin typeface="Calibri"/>
                <a:cs typeface="Calibri"/>
              </a:rPr>
              <a:t>same </a:t>
            </a:r>
            <a:r>
              <a:rPr sz="2400" dirty="0">
                <a:latin typeface="Calibri"/>
                <a:cs typeface="Calibri"/>
              </a:rPr>
              <a:t>as </a:t>
            </a:r>
            <a:r>
              <a:rPr sz="2400" spc="-5" dirty="0">
                <a:latin typeface="Calibri"/>
                <a:cs typeface="Calibri"/>
              </a:rPr>
              <a:t>supervised</a:t>
            </a:r>
            <a:r>
              <a:rPr sz="2400" spc="-20" dirty="0">
                <a:latin typeface="Calibri"/>
                <a:cs typeface="Calibri"/>
              </a:rPr>
              <a:t> </a:t>
            </a:r>
            <a:r>
              <a:rPr sz="2400" dirty="0">
                <a:latin typeface="Calibri"/>
                <a:cs typeface="Calibri"/>
              </a:rPr>
              <a:t>learning!</a:t>
            </a:r>
            <a:endParaRPr sz="2400">
              <a:latin typeface="Calibri"/>
              <a:cs typeface="Calibri"/>
            </a:endParaRPr>
          </a:p>
          <a:p>
            <a:pPr marL="698500" lvl="1" indent="-229235">
              <a:lnSpc>
                <a:spcPct val="100000"/>
              </a:lnSpc>
              <a:spcBef>
                <a:spcPts val="215"/>
              </a:spcBef>
              <a:buFont typeface="Arial"/>
              <a:buChar char="•"/>
              <a:tabLst>
                <a:tab pos="699135" algn="l"/>
              </a:tabLst>
            </a:pPr>
            <a:r>
              <a:rPr sz="2400" spc="-10" dirty="0">
                <a:latin typeface="Calibri"/>
                <a:cs typeface="Calibri"/>
              </a:rPr>
              <a:t>Gradients </a:t>
            </a:r>
            <a:r>
              <a:rPr sz="2400" dirty="0">
                <a:latin typeface="Calibri"/>
                <a:cs typeface="Calibri"/>
              </a:rPr>
              <a:t>will </a:t>
            </a:r>
            <a:r>
              <a:rPr sz="2400" spc="-5" dirty="0">
                <a:latin typeface="Calibri"/>
                <a:cs typeface="Calibri"/>
              </a:rPr>
              <a:t>be really</a:t>
            </a:r>
            <a:r>
              <a:rPr sz="2400" spc="-25" dirty="0">
                <a:latin typeface="Calibri"/>
                <a:cs typeface="Calibri"/>
              </a:rPr>
              <a:t> </a:t>
            </a:r>
            <a:r>
              <a:rPr sz="2400" spc="-15" dirty="0">
                <a:latin typeface="Calibri"/>
                <a:cs typeface="Calibri"/>
              </a:rPr>
              <a:t>noisy!</a:t>
            </a:r>
            <a:endParaRPr sz="2400">
              <a:latin typeface="Calibri"/>
              <a:cs typeface="Calibri"/>
            </a:endParaRPr>
          </a:p>
          <a:p>
            <a:pPr marL="241300" indent="-228600">
              <a:lnSpc>
                <a:spcPct val="100000"/>
              </a:lnSpc>
              <a:spcBef>
                <a:spcPts val="635"/>
              </a:spcBef>
              <a:buFont typeface="Arial"/>
              <a:buChar char="•"/>
              <a:tabLst>
                <a:tab pos="241300" algn="l"/>
              </a:tabLst>
            </a:pPr>
            <a:r>
              <a:rPr sz="2800" spc="-10" dirty="0">
                <a:latin typeface="Calibri"/>
                <a:cs typeface="Calibri"/>
              </a:rPr>
              <a:t>Consider using </a:t>
            </a:r>
            <a:r>
              <a:rPr sz="2800" spc="-5" dirty="0">
                <a:latin typeface="Calibri"/>
                <a:cs typeface="Calibri"/>
              </a:rPr>
              <a:t>much </a:t>
            </a:r>
            <a:r>
              <a:rPr sz="2800" spc="-15" dirty="0">
                <a:latin typeface="Calibri"/>
                <a:cs typeface="Calibri"/>
              </a:rPr>
              <a:t>larger</a:t>
            </a:r>
            <a:r>
              <a:rPr sz="2800" spc="80" dirty="0">
                <a:latin typeface="Calibri"/>
                <a:cs typeface="Calibri"/>
              </a:rPr>
              <a:t> </a:t>
            </a:r>
            <a:r>
              <a:rPr sz="2800" spc="-15" dirty="0">
                <a:latin typeface="Calibri"/>
                <a:cs typeface="Calibri"/>
              </a:rPr>
              <a:t>batches</a:t>
            </a:r>
            <a:endParaRPr sz="2800">
              <a:latin typeface="Calibri"/>
              <a:cs typeface="Calibri"/>
            </a:endParaRPr>
          </a:p>
          <a:p>
            <a:pPr marL="241300" indent="-228600">
              <a:lnSpc>
                <a:spcPct val="100000"/>
              </a:lnSpc>
              <a:spcBef>
                <a:spcPts val="660"/>
              </a:spcBef>
              <a:buFont typeface="Arial"/>
              <a:buChar char="•"/>
              <a:tabLst>
                <a:tab pos="241300" algn="l"/>
              </a:tabLst>
            </a:pPr>
            <a:r>
              <a:rPr sz="2800" spc="-25" dirty="0">
                <a:latin typeface="Calibri"/>
                <a:cs typeface="Calibri"/>
              </a:rPr>
              <a:t>Tweaking </a:t>
            </a:r>
            <a:r>
              <a:rPr sz="2800" spc="-5" dirty="0">
                <a:latin typeface="Calibri"/>
                <a:cs typeface="Calibri"/>
              </a:rPr>
              <a:t>learning </a:t>
            </a:r>
            <a:r>
              <a:rPr sz="2800" spc="-25" dirty="0">
                <a:latin typeface="Calibri"/>
                <a:cs typeface="Calibri"/>
              </a:rPr>
              <a:t>rates </a:t>
            </a:r>
            <a:r>
              <a:rPr sz="2800" spc="-5" dirty="0">
                <a:latin typeface="Calibri"/>
                <a:cs typeface="Calibri"/>
              </a:rPr>
              <a:t>is </a:t>
            </a:r>
            <a:r>
              <a:rPr sz="2800" spc="-10" dirty="0">
                <a:latin typeface="Calibri"/>
                <a:cs typeface="Calibri"/>
              </a:rPr>
              <a:t>very</a:t>
            </a:r>
            <a:r>
              <a:rPr sz="2800" spc="75" dirty="0">
                <a:latin typeface="Calibri"/>
                <a:cs typeface="Calibri"/>
              </a:rPr>
              <a:t> </a:t>
            </a:r>
            <a:r>
              <a:rPr sz="2800" spc="-15" dirty="0">
                <a:latin typeface="Calibri"/>
                <a:cs typeface="Calibri"/>
              </a:rPr>
              <a:t>hard</a:t>
            </a:r>
            <a:endParaRPr sz="2800">
              <a:latin typeface="Calibri"/>
              <a:cs typeface="Calibri"/>
            </a:endParaRPr>
          </a:p>
          <a:p>
            <a:pPr marL="698500" lvl="1" indent="-229235">
              <a:lnSpc>
                <a:spcPct val="100000"/>
              </a:lnSpc>
              <a:spcBef>
                <a:spcPts val="245"/>
              </a:spcBef>
              <a:buFont typeface="Arial"/>
              <a:buChar char="•"/>
              <a:tabLst>
                <a:tab pos="699135" algn="l"/>
              </a:tabLst>
            </a:pPr>
            <a:r>
              <a:rPr sz="2400" spc="-5" dirty="0">
                <a:latin typeface="Calibri"/>
                <a:cs typeface="Calibri"/>
              </a:rPr>
              <a:t>Adaptive </a:t>
            </a:r>
            <a:r>
              <a:rPr sz="2400" spc="-15" dirty="0">
                <a:latin typeface="Calibri"/>
                <a:cs typeface="Calibri"/>
              </a:rPr>
              <a:t>step </a:t>
            </a:r>
            <a:r>
              <a:rPr sz="2400" spc="-20" dirty="0">
                <a:latin typeface="Calibri"/>
                <a:cs typeface="Calibri"/>
              </a:rPr>
              <a:t>size </a:t>
            </a:r>
            <a:r>
              <a:rPr sz="2400" dirty="0">
                <a:latin typeface="Calibri"/>
                <a:cs typeface="Calibri"/>
              </a:rPr>
              <a:t>rules </a:t>
            </a:r>
            <a:r>
              <a:rPr sz="2400" spc="-20" dirty="0">
                <a:latin typeface="Calibri"/>
                <a:cs typeface="Calibri"/>
              </a:rPr>
              <a:t>like </a:t>
            </a:r>
            <a:r>
              <a:rPr sz="2400" spc="-10" dirty="0">
                <a:latin typeface="Calibri"/>
                <a:cs typeface="Calibri"/>
              </a:rPr>
              <a:t>ADAM can </a:t>
            </a:r>
            <a:r>
              <a:rPr sz="2400" spc="-5" dirty="0">
                <a:latin typeface="Calibri"/>
                <a:cs typeface="Calibri"/>
              </a:rPr>
              <a:t>be</a:t>
            </a:r>
            <a:r>
              <a:rPr sz="2400" spc="10" dirty="0">
                <a:latin typeface="Calibri"/>
                <a:cs typeface="Calibri"/>
              </a:rPr>
              <a:t> </a:t>
            </a:r>
            <a:r>
              <a:rPr sz="2400" spc="-5" dirty="0">
                <a:latin typeface="Calibri"/>
                <a:cs typeface="Calibri"/>
              </a:rPr>
              <a:t>OK-ish</a:t>
            </a:r>
            <a:endParaRPr sz="2400">
              <a:latin typeface="Calibri"/>
              <a:cs typeface="Calibri"/>
            </a:endParaRPr>
          </a:p>
          <a:p>
            <a:pPr marL="698500" marR="5080" lvl="1" indent="-228600">
              <a:lnSpc>
                <a:spcPts val="2590"/>
              </a:lnSpc>
              <a:spcBef>
                <a:spcPts val="545"/>
              </a:spcBef>
              <a:buFont typeface="Arial"/>
              <a:buChar char="•"/>
              <a:tabLst>
                <a:tab pos="699135" algn="l"/>
              </a:tabLst>
            </a:pPr>
            <a:r>
              <a:rPr sz="2400" spc="-20" dirty="0">
                <a:latin typeface="Calibri"/>
                <a:cs typeface="Calibri"/>
              </a:rPr>
              <a:t>We’ll </a:t>
            </a:r>
            <a:r>
              <a:rPr sz="2400" dirty="0">
                <a:latin typeface="Calibri"/>
                <a:cs typeface="Calibri"/>
              </a:rPr>
              <a:t>learn about </a:t>
            </a:r>
            <a:r>
              <a:rPr sz="2400" spc="-5" dirty="0">
                <a:latin typeface="Calibri"/>
                <a:cs typeface="Calibri"/>
              </a:rPr>
              <a:t>policy </a:t>
            </a:r>
            <a:r>
              <a:rPr sz="2400" spc="-10" dirty="0">
                <a:latin typeface="Calibri"/>
                <a:cs typeface="Calibri"/>
              </a:rPr>
              <a:t>gradient-specific </a:t>
            </a:r>
            <a:r>
              <a:rPr sz="2400" dirty="0">
                <a:latin typeface="Calibri"/>
                <a:cs typeface="Calibri"/>
              </a:rPr>
              <a:t>learning </a:t>
            </a:r>
            <a:r>
              <a:rPr sz="2400" spc="-25" dirty="0">
                <a:latin typeface="Calibri"/>
                <a:cs typeface="Calibri"/>
              </a:rPr>
              <a:t>rate </a:t>
            </a:r>
            <a:r>
              <a:rPr sz="2400" spc="-5" dirty="0">
                <a:latin typeface="Calibri"/>
                <a:cs typeface="Calibri"/>
              </a:rPr>
              <a:t>adjustment methods  </a:t>
            </a:r>
            <a:r>
              <a:rPr sz="2400" spc="-10" dirty="0">
                <a:latin typeface="Calibri"/>
                <a:cs typeface="Calibri"/>
              </a:rPr>
              <a:t>later!</a:t>
            </a:r>
            <a:endParaRPr sz="2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943343" y="1283297"/>
            <a:ext cx="3625596" cy="1667166"/>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03656" y="300685"/>
            <a:ext cx="5372735" cy="697230"/>
          </a:xfrm>
          <a:prstGeom prst="rect">
            <a:avLst/>
          </a:prstGeom>
        </p:spPr>
        <p:txBody>
          <a:bodyPr vert="horz" wrap="square" lIns="0" tIns="13335" rIns="0" bIns="0" rtlCol="0">
            <a:spAutoFit/>
          </a:bodyPr>
          <a:lstStyle/>
          <a:p>
            <a:pPr marL="12700">
              <a:lnSpc>
                <a:spcPct val="100000"/>
              </a:lnSpc>
              <a:spcBef>
                <a:spcPts val="105"/>
              </a:spcBef>
            </a:pPr>
            <a:r>
              <a:rPr spc="-20" dirty="0"/>
              <a:t>Evaluating </a:t>
            </a:r>
            <a:r>
              <a:rPr dirty="0"/>
              <a:t>the</a:t>
            </a:r>
            <a:r>
              <a:rPr spc="-60" dirty="0"/>
              <a:t> </a:t>
            </a:r>
            <a:r>
              <a:rPr spc="-10" dirty="0"/>
              <a:t>objective</a:t>
            </a:r>
          </a:p>
        </p:txBody>
      </p:sp>
      <p:sp>
        <p:nvSpPr>
          <p:cNvPr id="4" name="object 4"/>
          <p:cNvSpPr/>
          <p:nvPr/>
        </p:nvSpPr>
        <p:spPr>
          <a:xfrm>
            <a:off x="3076955" y="2612135"/>
            <a:ext cx="445007" cy="25298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039111" y="2330195"/>
            <a:ext cx="2453640" cy="127000"/>
          </a:xfrm>
          <a:custGeom>
            <a:avLst/>
            <a:gdLst/>
            <a:ahLst/>
            <a:cxnLst/>
            <a:rect l="l" t="t" r="r" b="b"/>
            <a:pathLst>
              <a:path w="2453640" h="127000">
                <a:moveTo>
                  <a:pt x="2453640" y="0"/>
                </a:moveTo>
                <a:lnTo>
                  <a:pt x="2452814" y="24616"/>
                </a:lnTo>
                <a:lnTo>
                  <a:pt x="2450560" y="44719"/>
                </a:lnTo>
                <a:lnTo>
                  <a:pt x="2447210" y="58275"/>
                </a:lnTo>
                <a:lnTo>
                  <a:pt x="2443099" y="63245"/>
                </a:lnTo>
                <a:lnTo>
                  <a:pt x="1237361" y="63245"/>
                </a:lnTo>
                <a:lnTo>
                  <a:pt x="1233249" y="68216"/>
                </a:lnTo>
                <a:lnTo>
                  <a:pt x="1229899" y="81772"/>
                </a:lnTo>
                <a:lnTo>
                  <a:pt x="1227645" y="101875"/>
                </a:lnTo>
                <a:lnTo>
                  <a:pt x="1226820" y="126491"/>
                </a:lnTo>
                <a:lnTo>
                  <a:pt x="1225994" y="101875"/>
                </a:lnTo>
                <a:lnTo>
                  <a:pt x="1223740" y="81772"/>
                </a:lnTo>
                <a:lnTo>
                  <a:pt x="1220390" y="68216"/>
                </a:lnTo>
                <a:lnTo>
                  <a:pt x="1216278" y="63245"/>
                </a:lnTo>
                <a:lnTo>
                  <a:pt x="10540" y="63245"/>
                </a:lnTo>
                <a:lnTo>
                  <a:pt x="6429" y="58275"/>
                </a:lnTo>
                <a:lnTo>
                  <a:pt x="3079" y="44719"/>
                </a:lnTo>
                <a:lnTo>
                  <a:pt x="825" y="24616"/>
                </a:lnTo>
                <a:lnTo>
                  <a:pt x="0" y="0"/>
                </a:lnTo>
              </a:path>
            </a:pathLst>
          </a:custGeom>
          <a:ln w="12191">
            <a:solidFill>
              <a:srgbClr val="000000"/>
            </a:solidFill>
          </a:ln>
        </p:spPr>
        <p:txBody>
          <a:bodyPr wrap="square" lIns="0" tIns="0" rIns="0" bIns="0" rtlCol="0"/>
          <a:lstStyle/>
          <a:p>
            <a:endParaRPr/>
          </a:p>
        </p:txBody>
      </p:sp>
      <p:sp>
        <p:nvSpPr>
          <p:cNvPr id="6" name="object 6"/>
          <p:cNvSpPr/>
          <p:nvPr/>
        </p:nvSpPr>
        <p:spPr>
          <a:xfrm>
            <a:off x="522731" y="1478280"/>
            <a:ext cx="3970020" cy="75590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22731" y="3285744"/>
            <a:ext cx="3297936" cy="755903"/>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3939540" y="3401567"/>
            <a:ext cx="2505456" cy="640079"/>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698491" y="4132326"/>
            <a:ext cx="969010" cy="768985"/>
          </a:xfrm>
          <a:custGeom>
            <a:avLst/>
            <a:gdLst/>
            <a:ahLst/>
            <a:cxnLst/>
            <a:rect l="l" t="t" r="r" b="b"/>
            <a:pathLst>
              <a:path w="969010" h="768985">
                <a:moveTo>
                  <a:pt x="75355" y="109968"/>
                </a:moveTo>
                <a:lnTo>
                  <a:pt x="37715" y="115811"/>
                </a:lnTo>
                <a:lnTo>
                  <a:pt x="44577" y="157861"/>
                </a:lnTo>
                <a:lnTo>
                  <a:pt x="53594" y="208661"/>
                </a:lnTo>
                <a:lnTo>
                  <a:pt x="63119" y="258699"/>
                </a:lnTo>
                <a:lnTo>
                  <a:pt x="73660" y="307594"/>
                </a:lnTo>
                <a:lnTo>
                  <a:pt x="85217" y="355219"/>
                </a:lnTo>
                <a:lnTo>
                  <a:pt x="97917" y="401574"/>
                </a:lnTo>
                <a:lnTo>
                  <a:pt x="112141" y="446150"/>
                </a:lnTo>
                <a:lnTo>
                  <a:pt x="127635" y="488823"/>
                </a:lnTo>
                <a:lnTo>
                  <a:pt x="145161" y="529590"/>
                </a:lnTo>
                <a:lnTo>
                  <a:pt x="164592" y="567817"/>
                </a:lnTo>
                <a:lnTo>
                  <a:pt x="186182" y="603631"/>
                </a:lnTo>
                <a:lnTo>
                  <a:pt x="210058" y="636651"/>
                </a:lnTo>
                <a:lnTo>
                  <a:pt x="236600" y="666750"/>
                </a:lnTo>
                <a:lnTo>
                  <a:pt x="270002" y="696849"/>
                </a:lnTo>
                <a:lnTo>
                  <a:pt x="965073" y="768731"/>
                </a:lnTo>
                <a:lnTo>
                  <a:pt x="968883" y="730885"/>
                </a:lnTo>
                <a:lnTo>
                  <a:pt x="322815" y="663956"/>
                </a:lnTo>
                <a:lnTo>
                  <a:pt x="290322" y="663956"/>
                </a:lnTo>
                <a:lnTo>
                  <a:pt x="279908" y="659511"/>
                </a:lnTo>
                <a:lnTo>
                  <a:pt x="285136" y="659511"/>
                </a:lnTo>
                <a:lnTo>
                  <a:pt x="276987" y="652526"/>
                </a:lnTo>
                <a:lnTo>
                  <a:pt x="264189" y="640334"/>
                </a:lnTo>
                <a:lnTo>
                  <a:pt x="263398" y="639572"/>
                </a:lnTo>
                <a:lnTo>
                  <a:pt x="251206" y="626491"/>
                </a:lnTo>
                <a:lnTo>
                  <a:pt x="239522" y="612521"/>
                </a:lnTo>
                <a:lnTo>
                  <a:pt x="228951" y="598424"/>
                </a:lnTo>
                <a:lnTo>
                  <a:pt x="217678" y="582294"/>
                </a:lnTo>
                <a:lnTo>
                  <a:pt x="207999" y="566801"/>
                </a:lnTo>
                <a:lnTo>
                  <a:pt x="197738" y="549148"/>
                </a:lnTo>
                <a:lnTo>
                  <a:pt x="188473" y="531494"/>
                </a:lnTo>
                <a:lnTo>
                  <a:pt x="179450" y="513080"/>
                </a:lnTo>
                <a:lnTo>
                  <a:pt x="171365" y="494665"/>
                </a:lnTo>
                <a:lnTo>
                  <a:pt x="163381" y="475361"/>
                </a:lnTo>
                <a:lnTo>
                  <a:pt x="148280" y="434340"/>
                </a:lnTo>
                <a:lnTo>
                  <a:pt x="134366" y="390398"/>
                </a:lnTo>
                <a:lnTo>
                  <a:pt x="122222" y="346075"/>
                </a:lnTo>
                <a:lnTo>
                  <a:pt x="110962" y="299338"/>
                </a:lnTo>
                <a:lnTo>
                  <a:pt x="100566" y="251332"/>
                </a:lnTo>
                <a:lnTo>
                  <a:pt x="100486" y="250825"/>
                </a:lnTo>
                <a:lnTo>
                  <a:pt x="91107" y="201803"/>
                </a:lnTo>
                <a:lnTo>
                  <a:pt x="82087" y="151637"/>
                </a:lnTo>
                <a:lnTo>
                  <a:pt x="82127" y="151384"/>
                </a:lnTo>
                <a:lnTo>
                  <a:pt x="75355" y="109968"/>
                </a:lnTo>
                <a:close/>
              </a:path>
              <a:path w="969010" h="768985">
                <a:moveTo>
                  <a:pt x="279908" y="659511"/>
                </a:moveTo>
                <a:lnTo>
                  <a:pt x="290322" y="663956"/>
                </a:lnTo>
                <a:lnTo>
                  <a:pt x="285854" y="660127"/>
                </a:lnTo>
                <a:lnTo>
                  <a:pt x="279908" y="659511"/>
                </a:lnTo>
                <a:close/>
              </a:path>
              <a:path w="969010" h="768985">
                <a:moveTo>
                  <a:pt x="285854" y="660127"/>
                </a:moveTo>
                <a:lnTo>
                  <a:pt x="290322" y="663956"/>
                </a:lnTo>
                <a:lnTo>
                  <a:pt x="322815" y="663956"/>
                </a:lnTo>
                <a:lnTo>
                  <a:pt x="285854" y="660127"/>
                </a:lnTo>
                <a:close/>
              </a:path>
              <a:path w="969010" h="768985">
                <a:moveTo>
                  <a:pt x="285136" y="659511"/>
                </a:moveTo>
                <a:lnTo>
                  <a:pt x="279908" y="659511"/>
                </a:lnTo>
                <a:lnTo>
                  <a:pt x="285854" y="660127"/>
                </a:lnTo>
                <a:lnTo>
                  <a:pt x="285136" y="659511"/>
                </a:lnTo>
                <a:close/>
              </a:path>
              <a:path w="969010" h="768985">
                <a:moveTo>
                  <a:pt x="276098" y="651763"/>
                </a:moveTo>
                <a:lnTo>
                  <a:pt x="276860" y="652526"/>
                </a:lnTo>
                <a:lnTo>
                  <a:pt x="276098" y="651763"/>
                </a:lnTo>
                <a:close/>
              </a:path>
              <a:path w="969010" h="768985">
                <a:moveTo>
                  <a:pt x="263398" y="639572"/>
                </a:moveTo>
                <a:lnTo>
                  <a:pt x="264160" y="640334"/>
                </a:lnTo>
                <a:lnTo>
                  <a:pt x="263889" y="640045"/>
                </a:lnTo>
                <a:lnTo>
                  <a:pt x="263398" y="639572"/>
                </a:lnTo>
                <a:close/>
              </a:path>
              <a:path w="969010" h="768985">
                <a:moveTo>
                  <a:pt x="263889" y="640045"/>
                </a:moveTo>
                <a:lnTo>
                  <a:pt x="264160" y="640334"/>
                </a:lnTo>
                <a:lnTo>
                  <a:pt x="263889" y="640045"/>
                </a:lnTo>
                <a:close/>
              </a:path>
              <a:path w="969010" h="768985">
                <a:moveTo>
                  <a:pt x="263446" y="639572"/>
                </a:moveTo>
                <a:lnTo>
                  <a:pt x="263889" y="640045"/>
                </a:lnTo>
                <a:lnTo>
                  <a:pt x="263446" y="639572"/>
                </a:lnTo>
                <a:close/>
              </a:path>
              <a:path w="969010" h="768985">
                <a:moveTo>
                  <a:pt x="251305" y="626491"/>
                </a:moveTo>
                <a:lnTo>
                  <a:pt x="251841" y="627126"/>
                </a:lnTo>
                <a:lnTo>
                  <a:pt x="251305" y="626491"/>
                </a:lnTo>
                <a:close/>
              </a:path>
              <a:path w="969010" h="768985">
                <a:moveTo>
                  <a:pt x="240091" y="613196"/>
                </a:moveTo>
                <a:close/>
              </a:path>
              <a:path w="969010" h="768985">
                <a:moveTo>
                  <a:pt x="239582" y="612521"/>
                </a:moveTo>
                <a:lnTo>
                  <a:pt x="240091" y="613196"/>
                </a:lnTo>
                <a:lnTo>
                  <a:pt x="239582" y="612521"/>
                </a:lnTo>
                <a:close/>
              </a:path>
              <a:path w="969010" h="768985">
                <a:moveTo>
                  <a:pt x="228473" y="597788"/>
                </a:moveTo>
                <a:lnTo>
                  <a:pt x="228854" y="598424"/>
                </a:lnTo>
                <a:lnTo>
                  <a:pt x="228473" y="597788"/>
                </a:lnTo>
                <a:close/>
              </a:path>
              <a:path w="969010" h="768985">
                <a:moveTo>
                  <a:pt x="217784" y="582294"/>
                </a:moveTo>
                <a:lnTo>
                  <a:pt x="218186" y="582930"/>
                </a:lnTo>
                <a:lnTo>
                  <a:pt x="217784" y="582294"/>
                </a:lnTo>
                <a:close/>
              </a:path>
              <a:path w="969010" h="768985">
                <a:moveTo>
                  <a:pt x="207518" y="566038"/>
                </a:moveTo>
                <a:lnTo>
                  <a:pt x="207899" y="566801"/>
                </a:lnTo>
                <a:lnTo>
                  <a:pt x="207518" y="566038"/>
                </a:lnTo>
                <a:close/>
              </a:path>
              <a:path w="969010" h="768985">
                <a:moveTo>
                  <a:pt x="197784" y="549148"/>
                </a:moveTo>
                <a:lnTo>
                  <a:pt x="198120" y="549782"/>
                </a:lnTo>
                <a:lnTo>
                  <a:pt x="197784" y="549148"/>
                </a:lnTo>
                <a:close/>
              </a:path>
              <a:path w="969010" h="768985">
                <a:moveTo>
                  <a:pt x="188539" y="531630"/>
                </a:moveTo>
                <a:lnTo>
                  <a:pt x="188722" y="532003"/>
                </a:lnTo>
                <a:lnTo>
                  <a:pt x="188539" y="531630"/>
                </a:lnTo>
                <a:close/>
              </a:path>
              <a:path w="969010" h="768985">
                <a:moveTo>
                  <a:pt x="188473" y="531494"/>
                </a:moveTo>
                <a:lnTo>
                  <a:pt x="188539" y="531630"/>
                </a:lnTo>
                <a:lnTo>
                  <a:pt x="188473" y="531494"/>
                </a:lnTo>
                <a:close/>
              </a:path>
              <a:path w="969010" h="768985">
                <a:moveTo>
                  <a:pt x="179549" y="513080"/>
                </a:moveTo>
                <a:lnTo>
                  <a:pt x="179832" y="513715"/>
                </a:lnTo>
                <a:lnTo>
                  <a:pt x="179549" y="513080"/>
                </a:lnTo>
                <a:close/>
              </a:path>
              <a:path w="969010" h="768985">
                <a:moveTo>
                  <a:pt x="171196" y="494284"/>
                </a:moveTo>
                <a:lnTo>
                  <a:pt x="171323" y="494665"/>
                </a:lnTo>
                <a:lnTo>
                  <a:pt x="171196" y="494284"/>
                </a:lnTo>
                <a:close/>
              </a:path>
              <a:path w="969010" h="768985">
                <a:moveTo>
                  <a:pt x="163068" y="474599"/>
                </a:moveTo>
                <a:lnTo>
                  <a:pt x="163322" y="475361"/>
                </a:lnTo>
                <a:lnTo>
                  <a:pt x="163068" y="474599"/>
                </a:lnTo>
                <a:close/>
              </a:path>
              <a:path w="969010" h="768985">
                <a:moveTo>
                  <a:pt x="147955" y="433450"/>
                </a:moveTo>
                <a:lnTo>
                  <a:pt x="148209" y="434340"/>
                </a:lnTo>
                <a:lnTo>
                  <a:pt x="147955" y="433450"/>
                </a:lnTo>
                <a:close/>
              </a:path>
              <a:path w="969010" h="768985">
                <a:moveTo>
                  <a:pt x="134444" y="390398"/>
                </a:moveTo>
                <a:lnTo>
                  <a:pt x="134620" y="391032"/>
                </a:lnTo>
                <a:lnTo>
                  <a:pt x="134444" y="390398"/>
                </a:lnTo>
                <a:close/>
              </a:path>
              <a:path w="969010" h="768985">
                <a:moveTo>
                  <a:pt x="122047" y="345440"/>
                </a:moveTo>
                <a:lnTo>
                  <a:pt x="122174" y="346075"/>
                </a:lnTo>
                <a:lnTo>
                  <a:pt x="122047" y="345440"/>
                </a:lnTo>
                <a:close/>
              </a:path>
              <a:path w="969010" h="768985">
                <a:moveTo>
                  <a:pt x="110871" y="298957"/>
                </a:moveTo>
                <a:lnTo>
                  <a:pt x="110871" y="299338"/>
                </a:lnTo>
                <a:lnTo>
                  <a:pt x="110871" y="298957"/>
                </a:lnTo>
                <a:close/>
              </a:path>
              <a:path w="969010" h="768985">
                <a:moveTo>
                  <a:pt x="100486" y="250825"/>
                </a:moveTo>
                <a:lnTo>
                  <a:pt x="100584" y="251332"/>
                </a:lnTo>
                <a:lnTo>
                  <a:pt x="100486" y="250825"/>
                </a:lnTo>
                <a:close/>
              </a:path>
              <a:path w="969010" h="768985">
                <a:moveTo>
                  <a:pt x="91059" y="201549"/>
                </a:moveTo>
                <a:lnTo>
                  <a:pt x="91059" y="201803"/>
                </a:lnTo>
                <a:lnTo>
                  <a:pt x="91059" y="201549"/>
                </a:lnTo>
                <a:close/>
              </a:path>
              <a:path w="969010" h="768985">
                <a:moveTo>
                  <a:pt x="82127" y="151384"/>
                </a:moveTo>
                <a:lnTo>
                  <a:pt x="82169" y="151637"/>
                </a:lnTo>
                <a:lnTo>
                  <a:pt x="82127" y="151384"/>
                </a:lnTo>
                <a:close/>
              </a:path>
              <a:path w="969010" h="768985">
                <a:moveTo>
                  <a:pt x="38862" y="0"/>
                </a:moveTo>
                <a:lnTo>
                  <a:pt x="0" y="121666"/>
                </a:lnTo>
                <a:lnTo>
                  <a:pt x="37715" y="115811"/>
                </a:lnTo>
                <a:lnTo>
                  <a:pt x="34671" y="97155"/>
                </a:lnTo>
                <a:lnTo>
                  <a:pt x="72262" y="91059"/>
                </a:lnTo>
                <a:lnTo>
                  <a:pt x="103602" y="91059"/>
                </a:lnTo>
                <a:lnTo>
                  <a:pt x="38862" y="0"/>
                </a:lnTo>
                <a:close/>
              </a:path>
              <a:path w="969010" h="768985">
                <a:moveTo>
                  <a:pt x="72262" y="91059"/>
                </a:moveTo>
                <a:lnTo>
                  <a:pt x="34671" y="97155"/>
                </a:lnTo>
                <a:lnTo>
                  <a:pt x="37715" y="115811"/>
                </a:lnTo>
                <a:lnTo>
                  <a:pt x="75355" y="109968"/>
                </a:lnTo>
                <a:lnTo>
                  <a:pt x="72262" y="91059"/>
                </a:lnTo>
                <a:close/>
              </a:path>
              <a:path w="969010" h="768985">
                <a:moveTo>
                  <a:pt x="103602" y="91059"/>
                </a:moveTo>
                <a:lnTo>
                  <a:pt x="72262" y="91059"/>
                </a:lnTo>
                <a:lnTo>
                  <a:pt x="75355" y="109968"/>
                </a:lnTo>
                <a:lnTo>
                  <a:pt x="112903" y="104140"/>
                </a:lnTo>
                <a:lnTo>
                  <a:pt x="103602" y="91059"/>
                </a:lnTo>
                <a:close/>
              </a:path>
            </a:pathLst>
          </a:custGeom>
          <a:solidFill>
            <a:srgbClr val="000000"/>
          </a:solidFill>
        </p:spPr>
        <p:txBody>
          <a:bodyPr wrap="square" lIns="0" tIns="0" rIns="0" bIns="0" rtlCol="0"/>
          <a:lstStyle/>
          <a:p>
            <a:endParaRPr/>
          </a:p>
        </p:txBody>
      </p:sp>
      <p:sp>
        <p:nvSpPr>
          <p:cNvPr id="10" name="object 10"/>
          <p:cNvSpPr/>
          <p:nvPr/>
        </p:nvSpPr>
        <p:spPr>
          <a:xfrm>
            <a:off x="5782055" y="4759452"/>
            <a:ext cx="2846831" cy="227075"/>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512047" y="1939670"/>
            <a:ext cx="228600" cy="122046"/>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8508872" y="1936495"/>
            <a:ext cx="234950" cy="128396"/>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8798941" y="2206117"/>
            <a:ext cx="187198" cy="187198"/>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8798941" y="2206117"/>
            <a:ext cx="187325" cy="187325"/>
          </a:xfrm>
          <a:custGeom>
            <a:avLst/>
            <a:gdLst/>
            <a:ahLst/>
            <a:cxnLst/>
            <a:rect l="l" t="t" r="r" b="b"/>
            <a:pathLst>
              <a:path w="187325" h="187325">
                <a:moveTo>
                  <a:pt x="0" y="28829"/>
                </a:moveTo>
                <a:lnTo>
                  <a:pt x="28828" y="0"/>
                </a:lnTo>
                <a:lnTo>
                  <a:pt x="93599" y="64770"/>
                </a:lnTo>
                <a:lnTo>
                  <a:pt x="158368" y="0"/>
                </a:lnTo>
                <a:lnTo>
                  <a:pt x="187198" y="28829"/>
                </a:lnTo>
                <a:lnTo>
                  <a:pt x="122427" y="93599"/>
                </a:lnTo>
                <a:lnTo>
                  <a:pt x="187198" y="158369"/>
                </a:lnTo>
                <a:lnTo>
                  <a:pt x="158368" y="187198"/>
                </a:lnTo>
                <a:lnTo>
                  <a:pt x="93599" y="122428"/>
                </a:lnTo>
                <a:lnTo>
                  <a:pt x="28828" y="187198"/>
                </a:lnTo>
                <a:lnTo>
                  <a:pt x="0" y="158369"/>
                </a:lnTo>
                <a:lnTo>
                  <a:pt x="64769" y="93599"/>
                </a:lnTo>
                <a:lnTo>
                  <a:pt x="0" y="28829"/>
                </a:lnTo>
                <a:close/>
              </a:path>
            </a:pathLst>
          </a:custGeom>
          <a:ln w="6096">
            <a:solidFill>
              <a:srgbClr val="C0504D"/>
            </a:solidFill>
          </a:ln>
        </p:spPr>
        <p:txBody>
          <a:bodyPr wrap="square" lIns="0" tIns="0" rIns="0" bIns="0" rtlCol="0"/>
          <a:lstStyle/>
          <a:p>
            <a:endParaRPr/>
          </a:p>
        </p:txBody>
      </p:sp>
      <p:sp>
        <p:nvSpPr>
          <p:cNvPr id="15" name="object 15"/>
          <p:cNvSpPr/>
          <p:nvPr/>
        </p:nvSpPr>
        <p:spPr>
          <a:xfrm>
            <a:off x="8664447" y="2092070"/>
            <a:ext cx="228600" cy="122046"/>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8664447" y="2092070"/>
            <a:ext cx="228600" cy="122555"/>
          </a:xfrm>
          <a:custGeom>
            <a:avLst/>
            <a:gdLst/>
            <a:ahLst/>
            <a:cxnLst/>
            <a:rect l="l" t="t" r="r" b="b"/>
            <a:pathLst>
              <a:path w="228600" h="122555">
                <a:moveTo>
                  <a:pt x="79375" y="122046"/>
                </a:moveTo>
                <a:lnTo>
                  <a:pt x="0" y="25018"/>
                </a:lnTo>
                <a:lnTo>
                  <a:pt x="49529" y="19557"/>
                </a:lnTo>
                <a:lnTo>
                  <a:pt x="85217" y="63245"/>
                </a:lnTo>
                <a:lnTo>
                  <a:pt x="152400" y="8381"/>
                </a:lnTo>
                <a:lnTo>
                  <a:pt x="228600" y="0"/>
                </a:lnTo>
                <a:lnTo>
                  <a:pt x="79375" y="122046"/>
                </a:lnTo>
                <a:close/>
              </a:path>
            </a:pathLst>
          </a:custGeom>
          <a:ln w="6350">
            <a:solidFill>
              <a:srgbClr val="F79546"/>
            </a:solidFill>
          </a:ln>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304531" y="3345179"/>
            <a:ext cx="1416050" cy="634365"/>
          </a:xfrm>
          <a:custGeom>
            <a:avLst/>
            <a:gdLst/>
            <a:ahLst/>
            <a:cxnLst/>
            <a:rect l="l" t="t" r="r" b="b"/>
            <a:pathLst>
              <a:path w="1416050" h="634364">
                <a:moveTo>
                  <a:pt x="1310132" y="0"/>
                </a:moveTo>
                <a:lnTo>
                  <a:pt x="105664" y="0"/>
                </a:lnTo>
                <a:lnTo>
                  <a:pt x="64561" y="8312"/>
                </a:lnTo>
                <a:lnTo>
                  <a:pt x="30972" y="30972"/>
                </a:lnTo>
                <a:lnTo>
                  <a:pt x="8312" y="64561"/>
                </a:lnTo>
                <a:lnTo>
                  <a:pt x="0" y="105664"/>
                </a:lnTo>
                <a:lnTo>
                  <a:pt x="0" y="528320"/>
                </a:lnTo>
                <a:lnTo>
                  <a:pt x="8312" y="569422"/>
                </a:lnTo>
                <a:lnTo>
                  <a:pt x="30972" y="603011"/>
                </a:lnTo>
                <a:lnTo>
                  <a:pt x="64561" y="625671"/>
                </a:lnTo>
                <a:lnTo>
                  <a:pt x="105664" y="633984"/>
                </a:lnTo>
                <a:lnTo>
                  <a:pt x="1310132" y="633984"/>
                </a:lnTo>
                <a:lnTo>
                  <a:pt x="1351234" y="625671"/>
                </a:lnTo>
                <a:lnTo>
                  <a:pt x="1384823" y="603011"/>
                </a:lnTo>
                <a:lnTo>
                  <a:pt x="1407483" y="569422"/>
                </a:lnTo>
                <a:lnTo>
                  <a:pt x="1415796" y="528320"/>
                </a:lnTo>
                <a:lnTo>
                  <a:pt x="1415796" y="105664"/>
                </a:lnTo>
                <a:lnTo>
                  <a:pt x="1407483" y="64561"/>
                </a:lnTo>
                <a:lnTo>
                  <a:pt x="1384823" y="30972"/>
                </a:lnTo>
                <a:lnTo>
                  <a:pt x="1351234" y="8312"/>
                </a:lnTo>
                <a:lnTo>
                  <a:pt x="1310132" y="0"/>
                </a:lnTo>
                <a:close/>
              </a:path>
            </a:pathLst>
          </a:custGeom>
          <a:solidFill>
            <a:srgbClr val="EC7C30"/>
          </a:solidFill>
        </p:spPr>
        <p:txBody>
          <a:bodyPr wrap="square" lIns="0" tIns="0" rIns="0" bIns="0" rtlCol="0"/>
          <a:lstStyle/>
          <a:p>
            <a:endParaRPr/>
          </a:p>
        </p:txBody>
      </p:sp>
      <p:sp>
        <p:nvSpPr>
          <p:cNvPr id="3" name="object 3"/>
          <p:cNvSpPr/>
          <p:nvPr/>
        </p:nvSpPr>
        <p:spPr>
          <a:xfrm>
            <a:off x="7304531" y="3345179"/>
            <a:ext cx="1416050" cy="634365"/>
          </a:xfrm>
          <a:custGeom>
            <a:avLst/>
            <a:gdLst/>
            <a:ahLst/>
            <a:cxnLst/>
            <a:rect l="l" t="t" r="r" b="b"/>
            <a:pathLst>
              <a:path w="1416050" h="634364">
                <a:moveTo>
                  <a:pt x="0" y="105664"/>
                </a:moveTo>
                <a:lnTo>
                  <a:pt x="8312" y="64561"/>
                </a:lnTo>
                <a:lnTo>
                  <a:pt x="30972" y="30972"/>
                </a:lnTo>
                <a:lnTo>
                  <a:pt x="64561" y="8312"/>
                </a:lnTo>
                <a:lnTo>
                  <a:pt x="105664" y="0"/>
                </a:lnTo>
                <a:lnTo>
                  <a:pt x="1310132" y="0"/>
                </a:lnTo>
                <a:lnTo>
                  <a:pt x="1351234" y="8312"/>
                </a:lnTo>
                <a:lnTo>
                  <a:pt x="1384823" y="30972"/>
                </a:lnTo>
                <a:lnTo>
                  <a:pt x="1407483" y="64561"/>
                </a:lnTo>
                <a:lnTo>
                  <a:pt x="1415796" y="105664"/>
                </a:lnTo>
                <a:lnTo>
                  <a:pt x="1415796" y="528320"/>
                </a:lnTo>
                <a:lnTo>
                  <a:pt x="1407483" y="569422"/>
                </a:lnTo>
                <a:lnTo>
                  <a:pt x="1384823" y="603011"/>
                </a:lnTo>
                <a:lnTo>
                  <a:pt x="1351234" y="625671"/>
                </a:lnTo>
                <a:lnTo>
                  <a:pt x="1310132" y="633984"/>
                </a:lnTo>
                <a:lnTo>
                  <a:pt x="105664" y="633984"/>
                </a:lnTo>
                <a:lnTo>
                  <a:pt x="64561" y="625671"/>
                </a:lnTo>
                <a:lnTo>
                  <a:pt x="30972" y="603011"/>
                </a:lnTo>
                <a:lnTo>
                  <a:pt x="8312" y="569422"/>
                </a:lnTo>
                <a:lnTo>
                  <a:pt x="0" y="528320"/>
                </a:lnTo>
                <a:lnTo>
                  <a:pt x="0" y="105664"/>
                </a:lnTo>
                <a:close/>
              </a:path>
            </a:pathLst>
          </a:custGeom>
          <a:ln w="12192">
            <a:solidFill>
              <a:srgbClr val="AD5A20"/>
            </a:solidFill>
          </a:ln>
        </p:spPr>
        <p:txBody>
          <a:bodyPr wrap="square" lIns="0" tIns="0" rIns="0" bIns="0" rtlCol="0"/>
          <a:lstStyle/>
          <a:p>
            <a:endParaRPr/>
          </a:p>
        </p:txBody>
      </p:sp>
      <p:sp>
        <p:nvSpPr>
          <p:cNvPr id="4" name="object 4"/>
          <p:cNvSpPr txBox="1"/>
          <p:nvPr/>
        </p:nvSpPr>
        <p:spPr>
          <a:xfrm>
            <a:off x="7475601" y="3317494"/>
            <a:ext cx="1076325" cy="666750"/>
          </a:xfrm>
          <a:prstGeom prst="rect">
            <a:avLst/>
          </a:prstGeom>
        </p:spPr>
        <p:txBody>
          <a:bodyPr vert="horz" wrap="square" lIns="0" tIns="13335" rIns="0" bIns="0" rtlCol="0">
            <a:spAutoFit/>
          </a:bodyPr>
          <a:lstStyle/>
          <a:p>
            <a:pPr marL="12700" marR="5080" indent="-635" algn="ctr">
              <a:lnSpc>
                <a:spcPct val="100000"/>
              </a:lnSpc>
              <a:spcBef>
                <a:spcPts val="105"/>
              </a:spcBef>
            </a:pPr>
            <a:r>
              <a:rPr sz="1400" spc="-1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run </a:t>
            </a:r>
            <a:r>
              <a:rPr sz="1400" spc="-5" dirty="0">
                <a:solidFill>
                  <a:srgbClr val="FFFFFF"/>
                </a:solidFill>
                <a:latin typeface="Calibri"/>
                <a:cs typeface="Calibri"/>
              </a:rPr>
              <a:t>the</a:t>
            </a:r>
            <a:r>
              <a:rPr sz="1400" spc="-7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5" name="object 5"/>
          <p:cNvSpPr/>
          <p:nvPr/>
        </p:nvSpPr>
        <p:spPr>
          <a:xfrm>
            <a:off x="9934956" y="2543555"/>
            <a:ext cx="1416050" cy="589915"/>
          </a:xfrm>
          <a:custGeom>
            <a:avLst/>
            <a:gdLst/>
            <a:ahLst/>
            <a:cxnLst/>
            <a:rect l="l" t="t" r="r" b="b"/>
            <a:pathLst>
              <a:path w="1416050" h="589914">
                <a:moveTo>
                  <a:pt x="1317498" y="0"/>
                </a:moveTo>
                <a:lnTo>
                  <a:pt x="98298" y="0"/>
                </a:lnTo>
                <a:lnTo>
                  <a:pt x="60061" y="7733"/>
                </a:lnTo>
                <a:lnTo>
                  <a:pt x="28813" y="28813"/>
                </a:lnTo>
                <a:lnTo>
                  <a:pt x="7733" y="60061"/>
                </a:lnTo>
                <a:lnTo>
                  <a:pt x="0" y="98298"/>
                </a:lnTo>
                <a:lnTo>
                  <a:pt x="0" y="491490"/>
                </a:lnTo>
                <a:lnTo>
                  <a:pt x="7733" y="529726"/>
                </a:lnTo>
                <a:lnTo>
                  <a:pt x="28813" y="560974"/>
                </a:lnTo>
                <a:lnTo>
                  <a:pt x="60061" y="582054"/>
                </a:lnTo>
                <a:lnTo>
                  <a:pt x="98298" y="589788"/>
                </a:lnTo>
                <a:lnTo>
                  <a:pt x="1317498" y="589788"/>
                </a:lnTo>
                <a:lnTo>
                  <a:pt x="1355734" y="582054"/>
                </a:lnTo>
                <a:lnTo>
                  <a:pt x="1386982" y="560974"/>
                </a:lnTo>
                <a:lnTo>
                  <a:pt x="1408062" y="529726"/>
                </a:lnTo>
                <a:lnTo>
                  <a:pt x="1415796" y="491490"/>
                </a:lnTo>
                <a:lnTo>
                  <a:pt x="1415796" y="98298"/>
                </a:lnTo>
                <a:lnTo>
                  <a:pt x="1408062" y="60061"/>
                </a:lnTo>
                <a:lnTo>
                  <a:pt x="1386982" y="28813"/>
                </a:lnTo>
                <a:lnTo>
                  <a:pt x="1355734" y="7733"/>
                </a:lnTo>
                <a:lnTo>
                  <a:pt x="1317498" y="0"/>
                </a:lnTo>
                <a:close/>
              </a:path>
            </a:pathLst>
          </a:custGeom>
          <a:solidFill>
            <a:srgbClr val="6FAC46"/>
          </a:solidFill>
        </p:spPr>
        <p:txBody>
          <a:bodyPr wrap="square" lIns="0" tIns="0" rIns="0" bIns="0" rtlCol="0"/>
          <a:lstStyle/>
          <a:p>
            <a:endParaRPr/>
          </a:p>
        </p:txBody>
      </p:sp>
      <p:sp>
        <p:nvSpPr>
          <p:cNvPr id="6" name="object 6"/>
          <p:cNvSpPr/>
          <p:nvPr/>
        </p:nvSpPr>
        <p:spPr>
          <a:xfrm>
            <a:off x="9934956" y="2543555"/>
            <a:ext cx="1416050" cy="589915"/>
          </a:xfrm>
          <a:custGeom>
            <a:avLst/>
            <a:gdLst/>
            <a:ahLst/>
            <a:cxnLst/>
            <a:rect l="l" t="t" r="r" b="b"/>
            <a:pathLst>
              <a:path w="1416050" h="589914">
                <a:moveTo>
                  <a:pt x="0" y="98298"/>
                </a:moveTo>
                <a:lnTo>
                  <a:pt x="7733" y="60061"/>
                </a:lnTo>
                <a:lnTo>
                  <a:pt x="28813" y="28813"/>
                </a:lnTo>
                <a:lnTo>
                  <a:pt x="60061" y="7733"/>
                </a:lnTo>
                <a:lnTo>
                  <a:pt x="98298" y="0"/>
                </a:lnTo>
                <a:lnTo>
                  <a:pt x="1317498" y="0"/>
                </a:lnTo>
                <a:lnTo>
                  <a:pt x="1355734" y="7733"/>
                </a:lnTo>
                <a:lnTo>
                  <a:pt x="1386982" y="28813"/>
                </a:lnTo>
                <a:lnTo>
                  <a:pt x="1408062" y="60061"/>
                </a:lnTo>
                <a:lnTo>
                  <a:pt x="1415796" y="98298"/>
                </a:lnTo>
                <a:lnTo>
                  <a:pt x="1415796" y="491490"/>
                </a:lnTo>
                <a:lnTo>
                  <a:pt x="1408062" y="529726"/>
                </a:lnTo>
                <a:lnTo>
                  <a:pt x="1386982" y="560974"/>
                </a:lnTo>
                <a:lnTo>
                  <a:pt x="1355734" y="582054"/>
                </a:lnTo>
                <a:lnTo>
                  <a:pt x="1317498" y="589788"/>
                </a:lnTo>
                <a:lnTo>
                  <a:pt x="98298" y="589788"/>
                </a:lnTo>
                <a:lnTo>
                  <a:pt x="60061" y="582054"/>
                </a:lnTo>
                <a:lnTo>
                  <a:pt x="28813" y="560974"/>
                </a:lnTo>
                <a:lnTo>
                  <a:pt x="7733" y="529726"/>
                </a:lnTo>
                <a:lnTo>
                  <a:pt x="0" y="491490"/>
                </a:lnTo>
                <a:lnTo>
                  <a:pt x="0" y="98298"/>
                </a:lnTo>
                <a:close/>
              </a:path>
            </a:pathLst>
          </a:custGeom>
          <a:ln w="12192">
            <a:solidFill>
              <a:srgbClr val="507D31"/>
            </a:solidFill>
          </a:ln>
        </p:spPr>
        <p:txBody>
          <a:bodyPr wrap="square" lIns="0" tIns="0" rIns="0" bIns="0" rtlCol="0"/>
          <a:lstStyle/>
          <a:p>
            <a:endParaRPr/>
          </a:p>
        </p:txBody>
      </p:sp>
      <p:sp>
        <p:nvSpPr>
          <p:cNvPr id="7" name="object 7"/>
          <p:cNvSpPr txBox="1"/>
          <p:nvPr/>
        </p:nvSpPr>
        <p:spPr>
          <a:xfrm>
            <a:off x="10067925" y="2600706"/>
            <a:ext cx="1151255" cy="453390"/>
          </a:xfrm>
          <a:prstGeom prst="rect">
            <a:avLst/>
          </a:prstGeom>
        </p:spPr>
        <p:txBody>
          <a:bodyPr vert="horz" wrap="square" lIns="0" tIns="13335" rIns="0" bIns="0" rtlCol="0">
            <a:spAutoFit/>
          </a:bodyPr>
          <a:lstStyle/>
          <a:p>
            <a:pPr marL="12700" marR="5080" indent="77470">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 </a:t>
            </a:r>
            <a:r>
              <a:rPr sz="1400" spc="-10" dirty="0">
                <a:solidFill>
                  <a:srgbClr val="FFFFFF"/>
                </a:solidFill>
                <a:latin typeface="Calibri"/>
                <a:cs typeface="Calibri"/>
              </a:rPr>
              <a:t>to  estimate</a:t>
            </a:r>
            <a:r>
              <a:rPr sz="1400" spc="-35" dirty="0">
                <a:solidFill>
                  <a:srgbClr val="FFFFFF"/>
                </a:solidFill>
                <a:latin typeface="Calibri"/>
                <a:cs typeface="Calibri"/>
              </a:rPr>
              <a:t> </a:t>
            </a:r>
            <a:r>
              <a:rPr sz="1400" spc="-10" dirty="0">
                <a:solidFill>
                  <a:srgbClr val="FFFFFF"/>
                </a:solidFill>
                <a:latin typeface="Calibri"/>
                <a:cs typeface="Calibri"/>
              </a:rPr>
              <a:t>return</a:t>
            </a:r>
            <a:endParaRPr sz="1400">
              <a:latin typeface="Calibri"/>
              <a:cs typeface="Calibri"/>
            </a:endParaRPr>
          </a:p>
        </p:txBody>
      </p:sp>
      <p:sp>
        <p:nvSpPr>
          <p:cNvPr id="8" name="object 8"/>
          <p:cNvSpPr/>
          <p:nvPr/>
        </p:nvSpPr>
        <p:spPr>
          <a:xfrm>
            <a:off x="9934956" y="4189476"/>
            <a:ext cx="1416050" cy="591820"/>
          </a:xfrm>
          <a:custGeom>
            <a:avLst/>
            <a:gdLst/>
            <a:ahLst/>
            <a:cxnLst/>
            <a:rect l="l" t="t" r="r" b="b"/>
            <a:pathLst>
              <a:path w="1416050" h="591820">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4471C4"/>
          </a:solidFill>
        </p:spPr>
        <p:txBody>
          <a:bodyPr wrap="square" lIns="0" tIns="0" rIns="0" bIns="0" rtlCol="0"/>
          <a:lstStyle/>
          <a:p>
            <a:endParaRPr/>
          </a:p>
        </p:txBody>
      </p:sp>
      <p:sp>
        <p:nvSpPr>
          <p:cNvPr id="9" name="object 9"/>
          <p:cNvSpPr/>
          <p:nvPr/>
        </p:nvSpPr>
        <p:spPr>
          <a:xfrm>
            <a:off x="9934956" y="4189476"/>
            <a:ext cx="1416050" cy="591820"/>
          </a:xfrm>
          <a:custGeom>
            <a:avLst/>
            <a:gdLst/>
            <a:ahLst/>
            <a:cxnLst/>
            <a:rect l="l" t="t" r="r" b="b"/>
            <a:pathLst>
              <a:path w="1416050" h="591820">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2E528F"/>
            </a:solidFill>
          </a:ln>
        </p:spPr>
        <p:txBody>
          <a:bodyPr wrap="square" lIns="0" tIns="0" rIns="0" bIns="0" rtlCol="0"/>
          <a:lstStyle/>
          <a:p>
            <a:endParaRPr/>
          </a:p>
        </p:txBody>
      </p:sp>
      <p:sp>
        <p:nvSpPr>
          <p:cNvPr id="10" name="object 10"/>
          <p:cNvSpPr txBox="1"/>
          <p:nvPr/>
        </p:nvSpPr>
        <p:spPr>
          <a:xfrm>
            <a:off x="10192893" y="4247463"/>
            <a:ext cx="902335" cy="454025"/>
          </a:xfrm>
          <a:prstGeom prst="rect">
            <a:avLst/>
          </a:prstGeom>
        </p:spPr>
        <p:txBody>
          <a:bodyPr vert="horz" wrap="square" lIns="0" tIns="13335" rIns="0" bIns="0" rtlCol="0">
            <a:spAutoFit/>
          </a:bodyPr>
          <a:lstStyle/>
          <a:p>
            <a:pPr algn="ctr">
              <a:lnSpc>
                <a:spcPct val="100000"/>
              </a:lnSpc>
              <a:spcBef>
                <a:spcPts val="105"/>
              </a:spcBef>
            </a:pPr>
            <a:r>
              <a:rPr sz="1400" spc="-10" dirty="0">
                <a:solidFill>
                  <a:srgbClr val="FFFFFF"/>
                </a:solidFill>
                <a:latin typeface="Calibri"/>
                <a:cs typeface="Calibri"/>
              </a:rPr>
              <a:t>improve</a:t>
            </a:r>
            <a:r>
              <a:rPr sz="1400" spc="-65" dirty="0">
                <a:solidFill>
                  <a:srgbClr val="FFFFFF"/>
                </a:solidFill>
                <a:latin typeface="Calibri"/>
                <a:cs typeface="Calibri"/>
              </a:rPr>
              <a:t> </a:t>
            </a:r>
            <a:r>
              <a:rPr sz="1400" spc="-5" dirty="0">
                <a:solidFill>
                  <a:srgbClr val="FFFFFF"/>
                </a:solidFill>
                <a:latin typeface="Calibri"/>
                <a:cs typeface="Calibri"/>
              </a:rPr>
              <a:t>the</a:t>
            </a:r>
            <a:endParaRPr sz="1400">
              <a:latin typeface="Calibri"/>
              <a:cs typeface="Calibri"/>
            </a:endParaRPr>
          </a:p>
          <a:p>
            <a:pPr algn="ctr">
              <a:lnSpc>
                <a:spcPct val="100000"/>
              </a:lnSpc>
              <a:spcBef>
                <a:spcPts val="5"/>
              </a:spcBef>
            </a:pPr>
            <a:r>
              <a:rPr sz="1400" spc="-5" dirty="0">
                <a:solidFill>
                  <a:srgbClr val="FFFFFF"/>
                </a:solidFill>
                <a:latin typeface="Calibri"/>
                <a:cs typeface="Calibri"/>
              </a:rPr>
              <a:t>policy</a:t>
            </a:r>
            <a:endParaRPr sz="1400">
              <a:latin typeface="Calibri"/>
              <a:cs typeface="Calibri"/>
            </a:endParaRPr>
          </a:p>
        </p:txBody>
      </p:sp>
      <p:sp>
        <p:nvSpPr>
          <p:cNvPr id="11" name="object 11"/>
          <p:cNvSpPr/>
          <p:nvPr/>
        </p:nvSpPr>
        <p:spPr>
          <a:xfrm>
            <a:off x="8266176" y="2711195"/>
            <a:ext cx="1567180" cy="550545"/>
          </a:xfrm>
          <a:custGeom>
            <a:avLst/>
            <a:gdLst/>
            <a:ahLst/>
            <a:cxnLst/>
            <a:rect l="l" t="t" r="r" b="b"/>
            <a:pathLst>
              <a:path w="1567179" h="550545">
                <a:moveTo>
                  <a:pt x="1429130" y="0"/>
                </a:moveTo>
                <a:lnTo>
                  <a:pt x="1429130" y="68706"/>
                </a:lnTo>
                <a:lnTo>
                  <a:pt x="240665" y="68833"/>
                </a:lnTo>
                <a:lnTo>
                  <a:pt x="192183" y="73721"/>
                </a:lnTo>
                <a:lnTo>
                  <a:pt x="147018" y="87739"/>
                </a:lnTo>
                <a:lnTo>
                  <a:pt x="106139" y="109921"/>
                </a:lnTo>
                <a:lnTo>
                  <a:pt x="70516" y="139303"/>
                </a:lnTo>
                <a:lnTo>
                  <a:pt x="41121" y="174917"/>
                </a:lnTo>
                <a:lnTo>
                  <a:pt x="18923" y="215798"/>
                </a:lnTo>
                <a:lnTo>
                  <a:pt x="4892" y="260981"/>
                </a:lnTo>
                <a:lnTo>
                  <a:pt x="0" y="309499"/>
                </a:lnTo>
                <a:lnTo>
                  <a:pt x="0" y="550163"/>
                </a:lnTo>
                <a:lnTo>
                  <a:pt x="137541" y="550163"/>
                </a:lnTo>
                <a:lnTo>
                  <a:pt x="137541" y="309499"/>
                </a:lnTo>
                <a:lnTo>
                  <a:pt x="145653" y="269309"/>
                </a:lnTo>
                <a:lnTo>
                  <a:pt x="167767" y="236489"/>
                </a:lnTo>
                <a:lnTo>
                  <a:pt x="200548" y="214362"/>
                </a:lnTo>
                <a:lnTo>
                  <a:pt x="240665" y="206248"/>
                </a:lnTo>
                <a:lnTo>
                  <a:pt x="1429130" y="206248"/>
                </a:lnTo>
                <a:lnTo>
                  <a:pt x="1429130" y="275081"/>
                </a:lnTo>
                <a:lnTo>
                  <a:pt x="1566672" y="137540"/>
                </a:lnTo>
                <a:lnTo>
                  <a:pt x="1429130" y="0"/>
                </a:lnTo>
                <a:close/>
              </a:path>
            </a:pathLst>
          </a:custGeom>
          <a:solidFill>
            <a:srgbClr val="4471C4"/>
          </a:solidFill>
        </p:spPr>
        <p:txBody>
          <a:bodyPr wrap="square" lIns="0" tIns="0" rIns="0" bIns="0" rtlCol="0"/>
          <a:lstStyle/>
          <a:p>
            <a:endParaRPr/>
          </a:p>
        </p:txBody>
      </p:sp>
      <p:sp>
        <p:nvSpPr>
          <p:cNvPr id="12" name="object 12"/>
          <p:cNvSpPr/>
          <p:nvPr/>
        </p:nvSpPr>
        <p:spPr>
          <a:xfrm>
            <a:off x="8266176" y="2711195"/>
            <a:ext cx="1567180" cy="550545"/>
          </a:xfrm>
          <a:custGeom>
            <a:avLst/>
            <a:gdLst/>
            <a:ahLst/>
            <a:cxnLst/>
            <a:rect l="l" t="t" r="r" b="b"/>
            <a:pathLst>
              <a:path w="1567179" h="550545">
                <a:moveTo>
                  <a:pt x="0" y="550163"/>
                </a:moveTo>
                <a:lnTo>
                  <a:pt x="0" y="309499"/>
                </a:lnTo>
                <a:lnTo>
                  <a:pt x="4892" y="260981"/>
                </a:lnTo>
                <a:lnTo>
                  <a:pt x="18923" y="215798"/>
                </a:lnTo>
                <a:lnTo>
                  <a:pt x="41121" y="174917"/>
                </a:lnTo>
                <a:lnTo>
                  <a:pt x="70516" y="139303"/>
                </a:lnTo>
                <a:lnTo>
                  <a:pt x="106139" y="109921"/>
                </a:lnTo>
                <a:lnTo>
                  <a:pt x="147018" y="87739"/>
                </a:lnTo>
                <a:lnTo>
                  <a:pt x="192183" y="73721"/>
                </a:lnTo>
                <a:lnTo>
                  <a:pt x="240665" y="68833"/>
                </a:lnTo>
                <a:lnTo>
                  <a:pt x="1429130" y="68706"/>
                </a:lnTo>
                <a:lnTo>
                  <a:pt x="1429130" y="0"/>
                </a:lnTo>
                <a:lnTo>
                  <a:pt x="1566672" y="137540"/>
                </a:lnTo>
                <a:lnTo>
                  <a:pt x="1429130" y="275081"/>
                </a:lnTo>
                <a:lnTo>
                  <a:pt x="1429130" y="206248"/>
                </a:lnTo>
                <a:lnTo>
                  <a:pt x="240665" y="206248"/>
                </a:lnTo>
                <a:lnTo>
                  <a:pt x="200548" y="214362"/>
                </a:lnTo>
                <a:lnTo>
                  <a:pt x="167767" y="236489"/>
                </a:lnTo>
                <a:lnTo>
                  <a:pt x="145653" y="269309"/>
                </a:lnTo>
                <a:lnTo>
                  <a:pt x="137541" y="309499"/>
                </a:lnTo>
                <a:lnTo>
                  <a:pt x="137541" y="550163"/>
                </a:lnTo>
                <a:lnTo>
                  <a:pt x="0" y="550163"/>
                </a:lnTo>
                <a:close/>
              </a:path>
            </a:pathLst>
          </a:custGeom>
          <a:ln w="12192">
            <a:solidFill>
              <a:srgbClr val="2E528F"/>
            </a:solidFill>
          </a:ln>
        </p:spPr>
        <p:txBody>
          <a:bodyPr wrap="square" lIns="0" tIns="0" rIns="0" bIns="0" rtlCol="0"/>
          <a:lstStyle/>
          <a:p>
            <a:endParaRPr/>
          </a:p>
        </p:txBody>
      </p:sp>
      <p:sp>
        <p:nvSpPr>
          <p:cNvPr id="13" name="object 13"/>
          <p:cNvSpPr/>
          <p:nvPr/>
        </p:nvSpPr>
        <p:spPr>
          <a:xfrm>
            <a:off x="8164068" y="4062857"/>
            <a:ext cx="1668780" cy="508000"/>
          </a:xfrm>
          <a:custGeom>
            <a:avLst/>
            <a:gdLst/>
            <a:ahLst/>
            <a:cxnLst/>
            <a:rect l="l" t="t" r="r" b="b"/>
            <a:pathLst>
              <a:path w="1668779" h="508000">
                <a:moveTo>
                  <a:pt x="126873" y="0"/>
                </a:moveTo>
                <a:lnTo>
                  <a:pt x="0" y="126873"/>
                </a:lnTo>
                <a:lnTo>
                  <a:pt x="63500" y="126873"/>
                </a:lnTo>
                <a:lnTo>
                  <a:pt x="63500" y="285496"/>
                </a:lnTo>
                <a:lnTo>
                  <a:pt x="68012" y="330263"/>
                </a:lnTo>
                <a:lnTo>
                  <a:pt x="80952" y="371959"/>
                </a:lnTo>
                <a:lnTo>
                  <a:pt x="101426" y="409690"/>
                </a:lnTo>
                <a:lnTo>
                  <a:pt x="128539" y="442563"/>
                </a:lnTo>
                <a:lnTo>
                  <a:pt x="161397" y="469685"/>
                </a:lnTo>
                <a:lnTo>
                  <a:pt x="199106" y="490164"/>
                </a:lnTo>
                <a:lnTo>
                  <a:pt x="240770" y="503106"/>
                </a:lnTo>
                <a:lnTo>
                  <a:pt x="285496" y="507619"/>
                </a:lnTo>
                <a:lnTo>
                  <a:pt x="1668779" y="507619"/>
                </a:lnTo>
                <a:lnTo>
                  <a:pt x="1668779" y="380746"/>
                </a:lnTo>
                <a:lnTo>
                  <a:pt x="285496" y="380746"/>
                </a:lnTo>
                <a:lnTo>
                  <a:pt x="248451" y="373256"/>
                </a:lnTo>
                <a:lnTo>
                  <a:pt x="218217" y="352837"/>
                </a:lnTo>
                <a:lnTo>
                  <a:pt x="197842" y="322560"/>
                </a:lnTo>
                <a:lnTo>
                  <a:pt x="190373" y="285496"/>
                </a:lnTo>
                <a:lnTo>
                  <a:pt x="190373" y="126873"/>
                </a:lnTo>
                <a:lnTo>
                  <a:pt x="253746" y="126873"/>
                </a:lnTo>
                <a:lnTo>
                  <a:pt x="126873" y="0"/>
                </a:lnTo>
                <a:close/>
              </a:path>
            </a:pathLst>
          </a:custGeom>
          <a:solidFill>
            <a:srgbClr val="4471C4"/>
          </a:solidFill>
        </p:spPr>
        <p:txBody>
          <a:bodyPr wrap="square" lIns="0" tIns="0" rIns="0" bIns="0" rtlCol="0"/>
          <a:lstStyle/>
          <a:p>
            <a:endParaRPr/>
          </a:p>
        </p:txBody>
      </p:sp>
      <p:sp>
        <p:nvSpPr>
          <p:cNvPr id="14" name="object 14"/>
          <p:cNvSpPr/>
          <p:nvPr/>
        </p:nvSpPr>
        <p:spPr>
          <a:xfrm>
            <a:off x="8164068" y="4062857"/>
            <a:ext cx="1668780" cy="508000"/>
          </a:xfrm>
          <a:custGeom>
            <a:avLst/>
            <a:gdLst/>
            <a:ahLst/>
            <a:cxnLst/>
            <a:rect l="l" t="t" r="r" b="b"/>
            <a:pathLst>
              <a:path w="1668779" h="508000">
                <a:moveTo>
                  <a:pt x="1668779" y="507619"/>
                </a:moveTo>
                <a:lnTo>
                  <a:pt x="285496" y="507619"/>
                </a:lnTo>
                <a:lnTo>
                  <a:pt x="240770" y="503106"/>
                </a:lnTo>
                <a:lnTo>
                  <a:pt x="199106" y="490164"/>
                </a:lnTo>
                <a:lnTo>
                  <a:pt x="161397" y="469685"/>
                </a:lnTo>
                <a:lnTo>
                  <a:pt x="128539" y="442563"/>
                </a:lnTo>
                <a:lnTo>
                  <a:pt x="101426" y="409690"/>
                </a:lnTo>
                <a:lnTo>
                  <a:pt x="80952" y="371959"/>
                </a:lnTo>
                <a:lnTo>
                  <a:pt x="68012" y="330263"/>
                </a:lnTo>
                <a:lnTo>
                  <a:pt x="63500" y="285496"/>
                </a:lnTo>
                <a:lnTo>
                  <a:pt x="63500" y="126873"/>
                </a:lnTo>
                <a:lnTo>
                  <a:pt x="0" y="126873"/>
                </a:lnTo>
                <a:lnTo>
                  <a:pt x="126873" y="0"/>
                </a:lnTo>
                <a:lnTo>
                  <a:pt x="253746" y="126873"/>
                </a:lnTo>
                <a:lnTo>
                  <a:pt x="190373" y="126873"/>
                </a:lnTo>
                <a:lnTo>
                  <a:pt x="190373" y="285496"/>
                </a:lnTo>
                <a:lnTo>
                  <a:pt x="197842" y="322560"/>
                </a:lnTo>
                <a:lnTo>
                  <a:pt x="218217" y="352837"/>
                </a:lnTo>
                <a:lnTo>
                  <a:pt x="248451" y="373256"/>
                </a:lnTo>
                <a:lnTo>
                  <a:pt x="285496" y="380746"/>
                </a:lnTo>
                <a:lnTo>
                  <a:pt x="1668779" y="380746"/>
                </a:lnTo>
                <a:lnTo>
                  <a:pt x="1668779" y="507619"/>
                </a:lnTo>
              </a:path>
            </a:pathLst>
          </a:custGeom>
          <a:ln w="12192">
            <a:solidFill>
              <a:srgbClr val="2E528F"/>
            </a:solidFill>
          </a:ln>
        </p:spPr>
        <p:txBody>
          <a:bodyPr wrap="square" lIns="0" tIns="0" rIns="0" bIns="0" rtlCol="0"/>
          <a:lstStyle/>
          <a:p>
            <a:endParaRPr/>
          </a:p>
        </p:txBody>
      </p:sp>
      <p:sp>
        <p:nvSpPr>
          <p:cNvPr id="15" name="object 15"/>
          <p:cNvSpPr/>
          <p:nvPr/>
        </p:nvSpPr>
        <p:spPr>
          <a:xfrm>
            <a:off x="10520171" y="3218688"/>
            <a:ext cx="303530" cy="887094"/>
          </a:xfrm>
          <a:custGeom>
            <a:avLst/>
            <a:gdLst/>
            <a:ahLst/>
            <a:cxnLst/>
            <a:rect l="l" t="t" r="r" b="b"/>
            <a:pathLst>
              <a:path w="303529" h="887095">
                <a:moveTo>
                  <a:pt x="227456" y="0"/>
                </a:moveTo>
                <a:lnTo>
                  <a:pt x="75819" y="0"/>
                </a:lnTo>
                <a:lnTo>
                  <a:pt x="75819" y="735330"/>
                </a:lnTo>
                <a:lnTo>
                  <a:pt x="0" y="735330"/>
                </a:lnTo>
                <a:lnTo>
                  <a:pt x="151637" y="886968"/>
                </a:lnTo>
                <a:lnTo>
                  <a:pt x="303275" y="735330"/>
                </a:lnTo>
                <a:lnTo>
                  <a:pt x="227456" y="735330"/>
                </a:lnTo>
                <a:lnTo>
                  <a:pt x="227456" y="0"/>
                </a:lnTo>
                <a:close/>
              </a:path>
            </a:pathLst>
          </a:custGeom>
          <a:solidFill>
            <a:srgbClr val="4471C4"/>
          </a:solidFill>
        </p:spPr>
        <p:txBody>
          <a:bodyPr wrap="square" lIns="0" tIns="0" rIns="0" bIns="0" rtlCol="0"/>
          <a:lstStyle/>
          <a:p>
            <a:endParaRPr/>
          </a:p>
        </p:txBody>
      </p:sp>
      <p:sp>
        <p:nvSpPr>
          <p:cNvPr id="16" name="object 16"/>
          <p:cNvSpPr/>
          <p:nvPr/>
        </p:nvSpPr>
        <p:spPr>
          <a:xfrm>
            <a:off x="10520171" y="3218688"/>
            <a:ext cx="303530" cy="887094"/>
          </a:xfrm>
          <a:custGeom>
            <a:avLst/>
            <a:gdLst/>
            <a:ahLst/>
            <a:cxnLst/>
            <a:rect l="l" t="t" r="r" b="b"/>
            <a:pathLst>
              <a:path w="303529" h="887095">
                <a:moveTo>
                  <a:pt x="0" y="735330"/>
                </a:moveTo>
                <a:lnTo>
                  <a:pt x="75819" y="735330"/>
                </a:lnTo>
                <a:lnTo>
                  <a:pt x="75819" y="0"/>
                </a:lnTo>
                <a:lnTo>
                  <a:pt x="227456" y="0"/>
                </a:lnTo>
                <a:lnTo>
                  <a:pt x="227456" y="735330"/>
                </a:lnTo>
                <a:lnTo>
                  <a:pt x="303275" y="735330"/>
                </a:lnTo>
                <a:lnTo>
                  <a:pt x="151637" y="886968"/>
                </a:lnTo>
                <a:lnTo>
                  <a:pt x="0" y="735330"/>
                </a:lnTo>
                <a:close/>
              </a:path>
            </a:pathLst>
          </a:custGeom>
          <a:ln w="12192">
            <a:solidFill>
              <a:srgbClr val="2E528F"/>
            </a:solidFill>
          </a:ln>
        </p:spPr>
        <p:txBody>
          <a:bodyPr wrap="square" lIns="0" tIns="0" rIns="0" bIns="0" rtlCol="0"/>
          <a:lstStyle/>
          <a:p>
            <a:endParaRPr/>
          </a:p>
        </p:txBody>
      </p:sp>
      <p:sp>
        <p:nvSpPr>
          <p:cNvPr id="17" name="object 17"/>
          <p:cNvSpPr/>
          <p:nvPr/>
        </p:nvSpPr>
        <p:spPr>
          <a:xfrm>
            <a:off x="9695688" y="4913376"/>
            <a:ext cx="1894331" cy="252984"/>
          </a:xfrm>
          <a:prstGeom prst="rect">
            <a:avLst/>
          </a:prstGeom>
          <a:blipFill>
            <a:blip r:embed="rId2" cstate="print"/>
            <a:stretch>
              <a:fillRect/>
            </a:stretch>
          </a:blipFill>
        </p:spPr>
        <p:txBody>
          <a:bodyPr wrap="square" lIns="0" tIns="0" rIns="0" bIns="0" rtlCol="0"/>
          <a:lstStyle/>
          <a:p>
            <a:endParaRPr/>
          </a:p>
        </p:txBody>
      </p:sp>
      <p:sp>
        <p:nvSpPr>
          <p:cNvPr id="18" name="object 18"/>
          <p:cNvSpPr txBox="1">
            <a:spLocks noGrp="1"/>
          </p:cNvSpPr>
          <p:nvPr>
            <p:ph type="title"/>
          </p:nvPr>
        </p:nvSpPr>
        <p:spPr>
          <a:xfrm>
            <a:off x="916939" y="609676"/>
            <a:ext cx="1617345" cy="697230"/>
          </a:xfrm>
          <a:prstGeom prst="rect">
            <a:avLst/>
          </a:prstGeom>
        </p:spPr>
        <p:txBody>
          <a:bodyPr vert="horz" wrap="square" lIns="0" tIns="13335" rIns="0" bIns="0" rtlCol="0">
            <a:spAutoFit/>
          </a:bodyPr>
          <a:lstStyle/>
          <a:p>
            <a:pPr marL="12700">
              <a:lnSpc>
                <a:spcPct val="100000"/>
              </a:lnSpc>
              <a:spcBef>
                <a:spcPts val="105"/>
              </a:spcBef>
            </a:pPr>
            <a:r>
              <a:rPr spc="-90" dirty="0"/>
              <a:t>R</a:t>
            </a:r>
            <a:r>
              <a:rPr spc="-35" dirty="0"/>
              <a:t>e</a:t>
            </a:r>
            <a:r>
              <a:rPr dirty="0"/>
              <a:t>vi</a:t>
            </a:r>
            <a:r>
              <a:rPr spc="-35" dirty="0"/>
              <a:t>e</a:t>
            </a:r>
            <a:r>
              <a:rPr dirty="0"/>
              <a:t>w</a:t>
            </a:r>
          </a:p>
        </p:txBody>
      </p:sp>
      <p:sp>
        <p:nvSpPr>
          <p:cNvPr id="19" name="object 19"/>
          <p:cNvSpPr txBox="1"/>
          <p:nvPr/>
        </p:nvSpPr>
        <p:spPr>
          <a:xfrm>
            <a:off x="916939" y="1718548"/>
            <a:ext cx="5450840" cy="4284345"/>
          </a:xfrm>
          <a:prstGeom prst="rect">
            <a:avLst/>
          </a:prstGeom>
        </p:spPr>
        <p:txBody>
          <a:bodyPr vert="horz" wrap="square" lIns="0" tIns="53340" rIns="0" bIns="0" rtlCol="0">
            <a:spAutoFit/>
          </a:bodyPr>
          <a:lstStyle/>
          <a:p>
            <a:pPr marL="241300" indent="-228600">
              <a:lnSpc>
                <a:spcPct val="100000"/>
              </a:lnSpc>
              <a:spcBef>
                <a:spcPts val="420"/>
              </a:spcBef>
              <a:buFont typeface="Arial"/>
              <a:buChar char="•"/>
              <a:tabLst>
                <a:tab pos="241300" algn="l"/>
              </a:tabLst>
            </a:pPr>
            <a:r>
              <a:rPr sz="2800" spc="-20" dirty="0">
                <a:latin typeface="Calibri"/>
                <a:cs typeface="Calibri"/>
              </a:rPr>
              <a:t>Policy </a:t>
            </a:r>
            <a:r>
              <a:rPr sz="2800" spc="-15" dirty="0">
                <a:latin typeface="Calibri"/>
                <a:cs typeface="Calibri"/>
              </a:rPr>
              <a:t>gradient </a:t>
            </a:r>
            <a:r>
              <a:rPr sz="2800" spc="-5" dirty="0">
                <a:latin typeface="Calibri"/>
                <a:cs typeface="Calibri"/>
              </a:rPr>
              <a:t>is</a:t>
            </a:r>
            <a:r>
              <a:rPr sz="2800" spc="55" dirty="0">
                <a:latin typeface="Calibri"/>
                <a:cs typeface="Calibri"/>
              </a:rPr>
              <a:t> </a:t>
            </a:r>
            <a:r>
              <a:rPr sz="2800" spc="-5" dirty="0">
                <a:latin typeface="Calibri"/>
                <a:cs typeface="Calibri"/>
              </a:rPr>
              <a:t>on-policy</a:t>
            </a:r>
            <a:endParaRPr sz="2800">
              <a:latin typeface="Calibri"/>
              <a:cs typeface="Calibri"/>
            </a:endParaRPr>
          </a:p>
          <a:p>
            <a:pPr marL="241300" indent="-228600">
              <a:lnSpc>
                <a:spcPts val="3335"/>
              </a:lnSpc>
              <a:spcBef>
                <a:spcPts val="325"/>
              </a:spcBef>
              <a:buFont typeface="Arial"/>
              <a:buChar char="•"/>
              <a:tabLst>
                <a:tab pos="241300" algn="l"/>
              </a:tabLst>
            </a:pPr>
            <a:r>
              <a:rPr sz="2800" spc="-5" dirty="0">
                <a:latin typeface="Calibri"/>
                <a:cs typeface="Calibri"/>
              </a:rPr>
              <a:t>Can </a:t>
            </a:r>
            <a:r>
              <a:rPr sz="2800" spc="-10" dirty="0">
                <a:latin typeface="Calibri"/>
                <a:cs typeface="Calibri"/>
              </a:rPr>
              <a:t>derive off-policy</a:t>
            </a:r>
            <a:r>
              <a:rPr sz="2800" spc="-25" dirty="0">
                <a:latin typeface="Calibri"/>
                <a:cs typeface="Calibri"/>
              </a:rPr>
              <a:t> </a:t>
            </a:r>
            <a:r>
              <a:rPr sz="2800" spc="-15" dirty="0">
                <a:latin typeface="Calibri"/>
                <a:cs typeface="Calibri"/>
              </a:rPr>
              <a:t>variant</a:t>
            </a:r>
            <a:endParaRPr sz="2800">
              <a:latin typeface="Calibri"/>
              <a:cs typeface="Calibri"/>
            </a:endParaRPr>
          </a:p>
          <a:p>
            <a:pPr marL="698500" lvl="1" indent="-229235">
              <a:lnSpc>
                <a:spcPts val="2815"/>
              </a:lnSpc>
              <a:buFont typeface="Arial"/>
              <a:buChar char="•"/>
              <a:tabLst>
                <a:tab pos="699135" algn="l"/>
              </a:tabLst>
            </a:pPr>
            <a:r>
              <a:rPr sz="2400" spc="-5" dirty="0">
                <a:latin typeface="Calibri"/>
                <a:cs typeface="Calibri"/>
              </a:rPr>
              <a:t>Use importance</a:t>
            </a:r>
            <a:r>
              <a:rPr sz="2400" spc="-85" dirty="0">
                <a:latin typeface="Calibri"/>
                <a:cs typeface="Calibri"/>
              </a:rPr>
              <a:t> </a:t>
            </a:r>
            <a:r>
              <a:rPr sz="2400" spc="-5" dirty="0">
                <a:latin typeface="Calibri"/>
                <a:cs typeface="Calibri"/>
              </a:rPr>
              <a:t>sampling</a:t>
            </a:r>
            <a:endParaRPr sz="2400">
              <a:latin typeface="Calibri"/>
              <a:cs typeface="Calibri"/>
            </a:endParaRPr>
          </a:p>
          <a:p>
            <a:pPr marL="698500" lvl="1" indent="-229235">
              <a:lnSpc>
                <a:spcPts val="2800"/>
              </a:lnSpc>
              <a:buFont typeface="Arial"/>
              <a:buChar char="•"/>
              <a:tabLst>
                <a:tab pos="699135" algn="l"/>
              </a:tabLst>
            </a:pPr>
            <a:r>
              <a:rPr sz="2400" spc="-5" dirty="0">
                <a:latin typeface="Calibri"/>
                <a:cs typeface="Calibri"/>
              </a:rPr>
              <a:t>Exponential scaling </a:t>
            </a:r>
            <a:r>
              <a:rPr sz="2400" dirty="0">
                <a:latin typeface="Calibri"/>
                <a:cs typeface="Calibri"/>
              </a:rPr>
              <a:t>in</a:t>
            </a:r>
            <a:r>
              <a:rPr sz="2400" spc="-30" dirty="0">
                <a:latin typeface="Calibri"/>
                <a:cs typeface="Calibri"/>
              </a:rPr>
              <a:t> </a:t>
            </a:r>
            <a:r>
              <a:rPr sz="2400" dirty="0">
                <a:latin typeface="Calibri"/>
                <a:cs typeface="Calibri"/>
              </a:rPr>
              <a:t>T</a:t>
            </a:r>
            <a:endParaRPr sz="2400">
              <a:latin typeface="Calibri"/>
              <a:cs typeface="Calibri"/>
            </a:endParaRPr>
          </a:p>
          <a:p>
            <a:pPr marL="698500" marR="1756410" lvl="1" indent="-228600">
              <a:lnSpc>
                <a:spcPct val="80000"/>
              </a:lnSpc>
              <a:spcBef>
                <a:spcPts val="535"/>
              </a:spcBef>
              <a:buFont typeface="Arial"/>
              <a:buChar char="•"/>
              <a:tabLst>
                <a:tab pos="699135" algn="l"/>
              </a:tabLst>
            </a:pPr>
            <a:r>
              <a:rPr sz="2400" spc="-5" dirty="0">
                <a:latin typeface="Calibri"/>
                <a:cs typeface="Calibri"/>
              </a:rPr>
              <a:t>Can </a:t>
            </a:r>
            <a:r>
              <a:rPr sz="2400" spc="-10" dirty="0">
                <a:latin typeface="Calibri"/>
                <a:cs typeface="Calibri"/>
              </a:rPr>
              <a:t>ignore </a:t>
            </a:r>
            <a:r>
              <a:rPr sz="2400" spc="-20" dirty="0">
                <a:latin typeface="Calibri"/>
                <a:cs typeface="Calibri"/>
              </a:rPr>
              <a:t>state</a:t>
            </a:r>
            <a:r>
              <a:rPr sz="2400" spc="-100" dirty="0">
                <a:latin typeface="Calibri"/>
                <a:cs typeface="Calibri"/>
              </a:rPr>
              <a:t> </a:t>
            </a:r>
            <a:r>
              <a:rPr sz="2400" spc="-5" dirty="0">
                <a:latin typeface="Calibri"/>
                <a:cs typeface="Calibri"/>
              </a:rPr>
              <a:t>portion  </a:t>
            </a:r>
            <a:r>
              <a:rPr sz="2400" spc="-10" dirty="0">
                <a:latin typeface="Calibri"/>
                <a:cs typeface="Calibri"/>
              </a:rPr>
              <a:t>(approximation)</a:t>
            </a:r>
            <a:endParaRPr sz="2400">
              <a:latin typeface="Calibri"/>
              <a:cs typeface="Calibri"/>
            </a:endParaRPr>
          </a:p>
          <a:p>
            <a:pPr marL="241300" marR="5080" indent="-228600">
              <a:lnSpc>
                <a:spcPct val="80000"/>
              </a:lnSpc>
              <a:spcBef>
                <a:spcPts val="995"/>
              </a:spcBef>
              <a:buFont typeface="Arial"/>
              <a:buChar char="•"/>
              <a:tabLst>
                <a:tab pos="241300" algn="l"/>
              </a:tabLst>
            </a:pPr>
            <a:r>
              <a:rPr sz="2800" spc="-10" dirty="0">
                <a:latin typeface="Calibri"/>
                <a:cs typeface="Calibri"/>
              </a:rPr>
              <a:t>Can implement </a:t>
            </a:r>
            <a:r>
              <a:rPr sz="2800" spc="-5" dirty="0">
                <a:latin typeface="Calibri"/>
                <a:cs typeface="Calibri"/>
              </a:rPr>
              <a:t>with </a:t>
            </a:r>
            <a:r>
              <a:rPr sz="2800" spc="-10" dirty="0">
                <a:latin typeface="Calibri"/>
                <a:cs typeface="Calibri"/>
              </a:rPr>
              <a:t>automatic  </a:t>
            </a:r>
            <a:r>
              <a:rPr sz="2800" spc="-20" dirty="0">
                <a:latin typeface="Calibri"/>
                <a:cs typeface="Calibri"/>
              </a:rPr>
              <a:t>differentiation </a:t>
            </a:r>
            <a:r>
              <a:rPr sz="2800" spc="-5" dirty="0">
                <a:latin typeface="Calibri"/>
                <a:cs typeface="Calibri"/>
              </a:rPr>
              <a:t>– </a:t>
            </a:r>
            <a:r>
              <a:rPr sz="2800" spc="-10" dirty="0">
                <a:latin typeface="Calibri"/>
                <a:cs typeface="Calibri"/>
              </a:rPr>
              <a:t>need </a:t>
            </a:r>
            <a:r>
              <a:rPr sz="2800" spc="-20" dirty="0">
                <a:latin typeface="Calibri"/>
                <a:cs typeface="Calibri"/>
              </a:rPr>
              <a:t>to </a:t>
            </a:r>
            <a:r>
              <a:rPr sz="2800" spc="-10" dirty="0">
                <a:latin typeface="Calibri"/>
                <a:cs typeface="Calibri"/>
              </a:rPr>
              <a:t>know what  </a:t>
            </a:r>
            <a:r>
              <a:rPr sz="2800" spc="-20" dirty="0">
                <a:latin typeface="Calibri"/>
                <a:cs typeface="Calibri"/>
              </a:rPr>
              <a:t>to</a:t>
            </a:r>
            <a:r>
              <a:rPr sz="2800" spc="-5" dirty="0">
                <a:latin typeface="Calibri"/>
                <a:cs typeface="Calibri"/>
              </a:rPr>
              <a:t> </a:t>
            </a:r>
            <a:r>
              <a:rPr sz="2800" spc="-15" dirty="0">
                <a:latin typeface="Calibri"/>
                <a:cs typeface="Calibri"/>
              </a:rPr>
              <a:t>backpropagate</a:t>
            </a:r>
            <a:endParaRPr sz="2800">
              <a:latin typeface="Calibri"/>
              <a:cs typeface="Calibri"/>
            </a:endParaRPr>
          </a:p>
          <a:p>
            <a:pPr marL="241300" marR="113030" indent="-228600">
              <a:lnSpc>
                <a:spcPts val="2690"/>
              </a:lnSpc>
              <a:spcBef>
                <a:spcPts val="969"/>
              </a:spcBef>
              <a:buFont typeface="Arial"/>
              <a:buChar char="•"/>
              <a:tabLst>
                <a:tab pos="241300" algn="l"/>
              </a:tabLst>
            </a:pPr>
            <a:r>
              <a:rPr sz="2800" spc="-15" dirty="0">
                <a:latin typeface="Calibri"/>
                <a:cs typeface="Calibri"/>
              </a:rPr>
              <a:t>Practical considerations: batch </a:t>
            </a:r>
            <a:r>
              <a:rPr sz="2800" spc="-20" dirty="0">
                <a:latin typeface="Calibri"/>
                <a:cs typeface="Calibri"/>
              </a:rPr>
              <a:t>size,  </a:t>
            </a:r>
            <a:r>
              <a:rPr sz="2800" spc="-5" dirty="0">
                <a:latin typeface="Calibri"/>
                <a:cs typeface="Calibri"/>
              </a:rPr>
              <a:t>learning </a:t>
            </a:r>
            <a:r>
              <a:rPr sz="2800" spc="-25" dirty="0">
                <a:latin typeface="Calibri"/>
                <a:cs typeface="Calibri"/>
              </a:rPr>
              <a:t>rates,</a:t>
            </a:r>
            <a:r>
              <a:rPr sz="2800" spc="10" dirty="0">
                <a:latin typeface="Calibri"/>
                <a:cs typeface="Calibri"/>
              </a:rPr>
              <a:t> </a:t>
            </a:r>
            <a:r>
              <a:rPr sz="2800" spc="-20" dirty="0">
                <a:latin typeface="Calibri"/>
                <a:cs typeface="Calibri"/>
              </a:rPr>
              <a:t>optimizers</a:t>
            </a:r>
            <a:endParaRPr sz="2800">
              <a:latin typeface="Calibri"/>
              <a:cs typeface="Calibri"/>
            </a:endParaRPr>
          </a:p>
        </p:txBody>
      </p:sp>
      <p:sp>
        <p:nvSpPr>
          <p:cNvPr id="20" name="object 20"/>
          <p:cNvSpPr/>
          <p:nvPr/>
        </p:nvSpPr>
        <p:spPr>
          <a:xfrm>
            <a:off x="9211056" y="1760220"/>
            <a:ext cx="2618231" cy="66293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09676"/>
            <a:ext cx="6550661" cy="690574"/>
          </a:xfrm>
          <a:prstGeom prst="rect">
            <a:avLst/>
          </a:prstGeom>
        </p:spPr>
        <p:txBody>
          <a:bodyPr vert="horz" wrap="square" lIns="0" tIns="13335" rIns="0" bIns="0" rtlCol="0">
            <a:spAutoFit/>
          </a:bodyPr>
          <a:lstStyle/>
          <a:p>
            <a:pPr marL="12700">
              <a:lnSpc>
                <a:spcPct val="100000"/>
              </a:lnSpc>
              <a:spcBef>
                <a:spcPts val="105"/>
              </a:spcBef>
            </a:pPr>
            <a:r>
              <a:rPr lang="en-US" spc="-15" dirty="0"/>
              <a:t>Actor-Critic Algorithm</a:t>
            </a:r>
            <a:endParaRPr spc="-15" dirty="0"/>
          </a:p>
        </p:txBody>
      </p:sp>
      <p:sp>
        <p:nvSpPr>
          <p:cNvPr id="3" name="object 3"/>
          <p:cNvSpPr txBox="1"/>
          <p:nvPr/>
        </p:nvSpPr>
        <p:spPr>
          <a:xfrm>
            <a:off x="916939" y="1647024"/>
            <a:ext cx="7946390" cy="3372485"/>
          </a:xfrm>
          <a:prstGeom prst="rect">
            <a:avLst/>
          </a:prstGeom>
        </p:spPr>
        <p:txBody>
          <a:bodyPr vert="horz" wrap="square" lIns="0" tIns="98425" rIns="0" bIns="0" rtlCol="0">
            <a:spAutoFit/>
          </a:bodyPr>
          <a:lstStyle/>
          <a:p>
            <a:pPr marL="527685" indent="-515620">
              <a:lnSpc>
                <a:spcPct val="100000"/>
              </a:lnSpc>
              <a:spcBef>
                <a:spcPts val="775"/>
              </a:spcBef>
              <a:buAutoNum type="arabicPeriod"/>
              <a:tabLst>
                <a:tab pos="527685" algn="l"/>
                <a:tab pos="528320" algn="l"/>
              </a:tabLst>
            </a:pPr>
            <a:r>
              <a:rPr sz="2800" spc="-15" dirty="0">
                <a:latin typeface="Calibri"/>
                <a:cs typeface="Calibri"/>
              </a:rPr>
              <a:t>Improving </a:t>
            </a:r>
            <a:r>
              <a:rPr sz="2800" spc="-5" dirty="0">
                <a:latin typeface="Calibri"/>
                <a:cs typeface="Calibri"/>
              </a:rPr>
              <a:t>the </a:t>
            </a:r>
            <a:r>
              <a:rPr sz="2800" spc="-10" dirty="0">
                <a:latin typeface="Calibri"/>
                <a:cs typeface="Calibri"/>
              </a:rPr>
              <a:t>policy </a:t>
            </a:r>
            <a:r>
              <a:rPr sz="2800" spc="-15" dirty="0">
                <a:latin typeface="Calibri"/>
                <a:cs typeface="Calibri"/>
              </a:rPr>
              <a:t>gradient </a:t>
            </a:r>
            <a:r>
              <a:rPr sz="2800" spc="-5" dirty="0">
                <a:latin typeface="Calibri"/>
                <a:cs typeface="Calibri"/>
              </a:rPr>
              <a:t>with a</a:t>
            </a:r>
            <a:r>
              <a:rPr sz="2800" spc="70" dirty="0">
                <a:latin typeface="Calibri"/>
                <a:cs typeface="Calibri"/>
              </a:rPr>
              <a:t> </a:t>
            </a:r>
            <a:r>
              <a:rPr sz="2800" spc="-5" dirty="0">
                <a:latin typeface="Calibri"/>
                <a:cs typeface="Calibri"/>
              </a:rPr>
              <a:t>critic</a:t>
            </a:r>
            <a:endParaRPr sz="2800">
              <a:latin typeface="Calibri"/>
              <a:cs typeface="Calibri"/>
            </a:endParaRPr>
          </a:p>
          <a:p>
            <a:pPr marL="527685" indent="-515620">
              <a:lnSpc>
                <a:spcPct val="100000"/>
              </a:lnSpc>
              <a:spcBef>
                <a:spcPts val="675"/>
              </a:spcBef>
              <a:buAutoNum type="arabicPeriod"/>
              <a:tabLst>
                <a:tab pos="527685" algn="l"/>
                <a:tab pos="528320" algn="l"/>
              </a:tabLst>
            </a:pPr>
            <a:r>
              <a:rPr sz="2800" spc="-10" dirty="0">
                <a:latin typeface="Calibri"/>
                <a:cs typeface="Calibri"/>
              </a:rPr>
              <a:t>The policy evaluation</a:t>
            </a:r>
            <a:r>
              <a:rPr sz="2800" spc="20" dirty="0">
                <a:latin typeface="Calibri"/>
                <a:cs typeface="Calibri"/>
              </a:rPr>
              <a:t> </a:t>
            </a:r>
            <a:r>
              <a:rPr sz="2800" spc="-15" dirty="0">
                <a:latin typeface="Calibri"/>
                <a:cs typeface="Calibri"/>
              </a:rPr>
              <a:t>problem</a:t>
            </a:r>
            <a:endParaRPr sz="2800">
              <a:latin typeface="Calibri"/>
              <a:cs typeface="Calibri"/>
            </a:endParaRPr>
          </a:p>
          <a:p>
            <a:pPr marL="527685" indent="-515620">
              <a:lnSpc>
                <a:spcPct val="100000"/>
              </a:lnSpc>
              <a:spcBef>
                <a:spcPts val="660"/>
              </a:spcBef>
              <a:buAutoNum type="arabicPeriod"/>
              <a:tabLst>
                <a:tab pos="527685" algn="l"/>
                <a:tab pos="528320" algn="l"/>
              </a:tabLst>
            </a:pPr>
            <a:r>
              <a:rPr sz="2800" spc="-15" dirty="0">
                <a:latin typeface="Calibri"/>
                <a:cs typeface="Calibri"/>
              </a:rPr>
              <a:t>Discount</a:t>
            </a:r>
            <a:r>
              <a:rPr sz="2800" spc="30" dirty="0">
                <a:latin typeface="Calibri"/>
                <a:cs typeface="Calibri"/>
              </a:rPr>
              <a:t> </a:t>
            </a:r>
            <a:r>
              <a:rPr sz="2800" spc="-25" dirty="0">
                <a:latin typeface="Calibri"/>
                <a:cs typeface="Calibri"/>
              </a:rPr>
              <a:t>factors</a:t>
            </a:r>
            <a:endParaRPr sz="2800">
              <a:latin typeface="Calibri"/>
              <a:cs typeface="Calibri"/>
            </a:endParaRPr>
          </a:p>
          <a:p>
            <a:pPr marL="527685" indent="-515620">
              <a:lnSpc>
                <a:spcPct val="100000"/>
              </a:lnSpc>
              <a:spcBef>
                <a:spcPts val="660"/>
              </a:spcBef>
              <a:buAutoNum type="arabicPeriod"/>
              <a:tabLst>
                <a:tab pos="527685" algn="l"/>
                <a:tab pos="528320" algn="l"/>
              </a:tabLst>
            </a:pPr>
            <a:r>
              <a:rPr sz="2800" spc="-5" dirty="0">
                <a:latin typeface="Calibri"/>
                <a:cs typeface="Calibri"/>
              </a:rPr>
              <a:t>The actor-critic</a:t>
            </a:r>
            <a:r>
              <a:rPr sz="2800" spc="5" dirty="0">
                <a:latin typeface="Calibri"/>
                <a:cs typeface="Calibri"/>
              </a:rPr>
              <a:t> </a:t>
            </a:r>
            <a:r>
              <a:rPr sz="2800" spc="-10" dirty="0">
                <a:latin typeface="Calibri"/>
                <a:cs typeface="Calibri"/>
              </a:rPr>
              <a:t>algorithm</a:t>
            </a:r>
            <a:endParaRPr sz="2800">
              <a:latin typeface="Calibri"/>
              <a:cs typeface="Calibri"/>
            </a:endParaRPr>
          </a:p>
          <a:p>
            <a:pPr marL="241300" indent="-229235">
              <a:lnSpc>
                <a:spcPct val="100000"/>
              </a:lnSpc>
              <a:spcBef>
                <a:spcPts val="675"/>
              </a:spcBef>
              <a:buFont typeface="Arial"/>
              <a:buChar char="•"/>
              <a:tabLst>
                <a:tab pos="241935" algn="l"/>
              </a:tabLst>
            </a:pPr>
            <a:r>
              <a:rPr sz="2800" spc="-5" dirty="0">
                <a:latin typeface="Calibri"/>
                <a:cs typeface="Calibri"/>
              </a:rPr>
              <a:t>Goals:</a:t>
            </a:r>
            <a:endParaRPr sz="2800">
              <a:latin typeface="Calibri"/>
              <a:cs typeface="Calibri"/>
            </a:endParaRPr>
          </a:p>
          <a:p>
            <a:pPr marL="698500" lvl="1" indent="-229235">
              <a:lnSpc>
                <a:spcPct val="100000"/>
              </a:lnSpc>
              <a:spcBef>
                <a:spcPts val="229"/>
              </a:spcBef>
              <a:buFont typeface="Arial"/>
              <a:buChar char="•"/>
              <a:tabLst>
                <a:tab pos="699135" algn="l"/>
              </a:tabLst>
            </a:pPr>
            <a:r>
              <a:rPr sz="2400" spc="-10" dirty="0">
                <a:latin typeface="Calibri"/>
                <a:cs typeface="Calibri"/>
              </a:rPr>
              <a:t>Understand how </a:t>
            </a:r>
            <a:r>
              <a:rPr sz="2400" spc="-5" dirty="0">
                <a:latin typeface="Calibri"/>
                <a:cs typeface="Calibri"/>
              </a:rPr>
              <a:t>policy </a:t>
            </a:r>
            <a:r>
              <a:rPr sz="2400" spc="-10" dirty="0">
                <a:latin typeface="Calibri"/>
                <a:cs typeface="Calibri"/>
              </a:rPr>
              <a:t>evaluation </a:t>
            </a:r>
            <a:r>
              <a:rPr sz="2400" spc="-5" dirty="0">
                <a:latin typeface="Calibri"/>
                <a:cs typeface="Calibri"/>
              </a:rPr>
              <a:t>fits </a:t>
            </a:r>
            <a:r>
              <a:rPr sz="2400" spc="-15" dirty="0">
                <a:latin typeface="Calibri"/>
                <a:cs typeface="Calibri"/>
              </a:rPr>
              <a:t>into </a:t>
            </a:r>
            <a:r>
              <a:rPr sz="2400" spc="-5" dirty="0">
                <a:latin typeface="Calibri"/>
                <a:cs typeface="Calibri"/>
              </a:rPr>
              <a:t>policy</a:t>
            </a:r>
            <a:r>
              <a:rPr sz="2400" spc="-20" dirty="0">
                <a:latin typeface="Calibri"/>
                <a:cs typeface="Calibri"/>
              </a:rPr>
              <a:t> </a:t>
            </a:r>
            <a:r>
              <a:rPr sz="2400" spc="-10" dirty="0">
                <a:latin typeface="Calibri"/>
                <a:cs typeface="Calibri"/>
              </a:rPr>
              <a:t>gradients</a:t>
            </a:r>
            <a:endParaRPr sz="2400">
              <a:latin typeface="Calibri"/>
              <a:cs typeface="Calibri"/>
            </a:endParaRPr>
          </a:p>
          <a:p>
            <a:pPr marL="698500" lvl="1" indent="-229235">
              <a:lnSpc>
                <a:spcPct val="100000"/>
              </a:lnSpc>
              <a:spcBef>
                <a:spcPts val="215"/>
              </a:spcBef>
              <a:buFont typeface="Arial"/>
              <a:buChar char="•"/>
              <a:tabLst>
                <a:tab pos="699135" algn="l"/>
              </a:tabLst>
            </a:pPr>
            <a:r>
              <a:rPr sz="2400" spc="-10" dirty="0">
                <a:latin typeface="Calibri"/>
                <a:cs typeface="Calibri"/>
              </a:rPr>
              <a:t>Understand how </a:t>
            </a:r>
            <a:r>
              <a:rPr sz="2400" spc="-5" dirty="0">
                <a:latin typeface="Calibri"/>
                <a:cs typeface="Calibri"/>
              </a:rPr>
              <a:t>actor-critic algorithms</a:t>
            </a:r>
            <a:r>
              <a:rPr sz="2400" spc="-80" dirty="0">
                <a:latin typeface="Calibri"/>
                <a:cs typeface="Calibri"/>
              </a:rPr>
              <a:t> </a:t>
            </a:r>
            <a:r>
              <a:rPr sz="2400" spc="-10" dirty="0">
                <a:latin typeface="Calibri"/>
                <a:cs typeface="Calibri"/>
              </a:rPr>
              <a:t>work</a:t>
            </a:r>
            <a:endParaRPr sz="24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5177155" cy="697230"/>
          </a:xfrm>
          <a:prstGeom prst="rect">
            <a:avLst/>
          </a:prstGeom>
        </p:spPr>
        <p:txBody>
          <a:bodyPr vert="horz" wrap="square" lIns="0" tIns="13335" rIns="0" bIns="0" rtlCol="0">
            <a:spAutoFit/>
          </a:bodyPr>
          <a:lstStyle/>
          <a:p>
            <a:pPr marL="12700">
              <a:lnSpc>
                <a:spcPct val="100000"/>
              </a:lnSpc>
              <a:spcBef>
                <a:spcPts val="105"/>
              </a:spcBef>
            </a:pPr>
            <a:r>
              <a:rPr spc="-25" dirty="0"/>
              <a:t>Recap: </a:t>
            </a:r>
            <a:r>
              <a:rPr dirty="0"/>
              <a:t>policy</a:t>
            </a:r>
            <a:r>
              <a:rPr spc="-20" dirty="0"/>
              <a:t> </a:t>
            </a:r>
            <a:r>
              <a:rPr spc="-15" dirty="0"/>
              <a:t>gradients</a:t>
            </a:r>
          </a:p>
        </p:txBody>
      </p:sp>
      <p:sp>
        <p:nvSpPr>
          <p:cNvPr id="3" name="object 3"/>
          <p:cNvSpPr/>
          <p:nvPr/>
        </p:nvSpPr>
        <p:spPr>
          <a:xfrm>
            <a:off x="752855" y="1484375"/>
            <a:ext cx="2723388" cy="2301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10055" y="1851660"/>
            <a:ext cx="5068824" cy="2727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10055" y="2183892"/>
            <a:ext cx="6493764" cy="45415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10055" y="2703576"/>
            <a:ext cx="2206751" cy="25298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00455" y="1851660"/>
            <a:ext cx="449580" cy="101955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00455" y="1851660"/>
            <a:ext cx="449580" cy="1019810"/>
          </a:xfrm>
          <a:custGeom>
            <a:avLst/>
            <a:gdLst/>
            <a:ahLst/>
            <a:cxnLst/>
            <a:rect l="l" t="t" r="r" b="b"/>
            <a:pathLst>
              <a:path w="449580" h="1019810">
                <a:moveTo>
                  <a:pt x="449580" y="1019555"/>
                </a:moveTo>
                <a:lnTo>
                  <a:pt x="196684" y="1019555"/>
                </a:lnTo>
                <a:lnTo>
                  <a:pt x="151587" y="1014363"/>
                </a:lnTo>
                <a:lnTo>
                  <a:pt x="110189" y="999572"/>
                </a:lnTo>
                <a:lnTo>
                  <a:pt x="73669" y="976358"/>
                </a:lnTo>
                <a:lnTo>
                  <a:pt x="43210" y="945900"/>
                </a:lnTo>
                <a:lnTo>
                  <a:pt x="19991" y="909375"/>
                </a:lnTo>
                <a:lnTo>
                  <a:pt x="5194" y="867960"/>
                </a:lnTo>
                <a:lnTo>
                  <a:pt x="0" y="822832"/>
                </a:lnTo>
                <a:lnTo>
                  <a:pt x="0" y="252856"/>
                </a:lnTo>
                <a:lnTo>
                  <a:pt x="5194" y="207776"/>
                </a:lnTo>
                <a:lnTo>
                  <a:pt x="19991" y="166395"/>
                </a:lnTo>
                <a:lnTo>
                  <a:pt x="43210" y="129892"/>
                </a:lnTo>
                <a:lnTo>
                  <a:pt x="73669" y="99448"/>
                </a:lnTo>
                <a:lnTo>
                  <a:pt x="110189" y="76241"/>
                </a:lnTo>
                <a:lnTo>
                  <a:pt x="151587" y="61452"/>
                </a:lnTo>
                <a:lnTo>
                  <a:pt x="196684" y="56261"/>
                </a:lnTo>
                <a:lnTo>
                  <a:pt x="337184" y="56134"/>
                </a:lnTo>
                <a:lnTo>
                  <a:pt x="337184" y="0"/>
                </a:lnTo>
                <a:lnTo>
                  <a:pt x="449580" y="112394"/>
                </a:lnTo>
                <a:lnTo>
                  <a:pt x="337184" y="224789"/>
                </a:lnTo>
                <a:lnTo>
                  <a:pt x="337184" y="168528"/>
                </a:lnTo>
                <a:lnTo>
                  <a:pt x="196684" y="168528"/>
                </a:lnTo>
                <a:lnTo>
                  <a:pt x="163878" y="175168"/>
                </a:lnTo>
                <a:lnTo>
                  <a:pt x="137085" y="193262"/>
                </a:lnTo>
                <a:lnTo>
                  <a:pt x="119019" y="220071"/>
                </a:lnTo>
                <a:lnTo>
                  <a:pt x="112395" y="252856"/>
                </a:lnTo>
                <a:lnTo>
                  <a:pt x="112395" y="822832"/>
                </a:lnTo>
                <a:lnTo>
                  <a:pt x="119020" y="855672"/>
                </a:lnTo>
                <a:lnTo>
                  <a:pt x="137086" y="882475"/>
                </a:lnTo>
                <a:lnTo>
                  <a:pt x="163883" y="900539"/>
                </a:lnTo>
                <a:lnTo>
                  <a:pt x="196697" y="907161"/>
                </a:lnTo>
                <a:lnTo>
                  <a:pt x="449580" y="907161"/>
                </a:lnTo>
                <a:lnTo>
                  <a:pt x="449580" y="1019555"/>
                </a:lnTo>
                <a:close/>
              </a:path>
            </a:pathLst>
          </a:custGeom>
          <a:ln w="6096">
            <a:solidFill>
              <a:srgbClr val="6FAC46"/>
            </a:solidFill>
          </a:ln>
        </p:spPr>
        <p:txBody>
          <a:bodyPr wrap="square" lIns="0" tIns="0" rIns="0" bIns="0" rtlCol="0"/>
          <a:lstStyle/>
          <a:p>
            <a:endParaRPr/>
          </a:p>
        </p:txBody>
      </p:sp>
      <p:sp>
        <p:nvSpPr>
          <p:cNvPr id="9" name="object 9"/>
          <p:cNvSpPr/>
          <p:nvPr/>
        </p:nvSpPr>
        <p:spPr>
          <a:xfrm>
            <a:off x="7357871" y="3015995"/>
            <a:ext cx="1416050" cy="634365"/>
          </a:xfrm>
          <a:custGeom>
            <a:avLst/>
            <a:gdLst/>
            <a:ahLst/>
            <a:cxnLst/>
            <a:rect l="l" t="t" r="r" b="b"/>
            <a:pathLst>
              <a:path w="1416050" h="634364">
                <a:moveTo>
                  <a:pt x="1310131" y="0"/>
                </a:moveTo>
                <a:lnTo>
                  <a:pt x="105663" y="0"/>
                </a:lnTo>
                <a:lnTo>
                  <a:pt x="64561" y="8312"/>
                </a:lnTo>
                <a:lnTo>
                  <a:pt x="30972" y="30972"/>
                </a:lnTo>
                <a:lnTo>
                  <a:pt x="8312" y="64561"/>
                </a:lnTo>
                <a:lnTo>
                  <a:pt x="0" y="105663"/>
                </a:lnTo>
                <a:lnTo>
                  <a:pt x="0" y="528319"/>
                </a:lnTo>
                <a:lnTo>
                  <a:pt x="8312" y="569422"/>
                </a:lnTo>
                <a:lnTo>
                  <a:pt x="30972" y="603011"/>
                </a:lnTo>
                <a:lnTo>
                  <a:pt x="64561" y="625671"/>
                </a:lnTo>
                <a:lnTo>
                  <a:pt x="105663" y="633983"/>
                </a:lnTo>
                <a:lnTo>
                  <a:pt x="1310131" y="633983"/>
                </a:lnTo>
                <a:lnTo>
                  <a:pt x="1351234" y="625671"/>
                </a:lnTo>
                <a:lnTo>
                  <a:pt x="1384823" y="603011"/>
                </a:lnTo>
                <a:lnTo>
                  <a:pt x="1407483" y="569422"/>
                </a:lnTo>
                <a:lnTo>
                  <a:pt x="1415796" y="528319"/>
                </a:lnTo>
                <a:lnTo>
                  <a:pt x="1415796" y="105663"/>
                </a:lnTo>
                <a:lnTo>
                  <a:pt x="1407483" y="64561"/>
                </a:lnTo>
                <a:lnTo>
                  <a:pt x="1384823" y="30972"/>
                </a:lnTo>
                <a:lnTo>
                  <a:pt x="1351234" y="8312"/>
                </a:lnTo>
                <a:lnTo>
                  <a:pt x="1310131" y="0"/>
                </a:lnTo>
                <a:close/>
              </a:path>
            </a:pathLst>
          </a:custGeom>
          <a:solidFill>
            <a:srgbClr val="EC7C30"/>
          </a:solidFill>
        </p:spPr>
        <p:txBody>
          <a:bodyPr wrap="square" lIns="0" tIns="0" rIns="0" bIns="0" rtlCol="0"/>
          <a:lstStyle/>
          <a:p>
            <a:endParaRPr/>
          </a:p>
        </p:txBody>
      </p:sp>
      <p:sp>
        <p:nvSpPr>
          <p:cNvPr id="10" name="object 10"/>
          <p:cNvSpPr/>
          <p:nvPr/>
        </p:nvSpPr>
        <p:spPr>
          <a:xfrm>
            <a:off x="7357871" y="3015995"/>
            <a:ext cx="1416050" cy="634365"/>
          </a:xfrm>
          <a:custGeom>
            <a:avLst/>
            <a:gdLst/>
            <a:ahLst/>
            <a:cxnLst/>
            <a:rect l="l" t="t" r="r" b="b"/>
            <a:pathLst>
              <a:path w="1416050" h="634364">
                <a:moveTo>
                  <a:pt x="0" y="105663"/>
                </a:moveTo>
                <a:lnTo>
                  <a:pt x="8312" y="64561"/>
                </a:lnTo>
                <a:lnTo>
                  <a:pt x="30972" y="30972"/>
                </a:lnTo>
                <a:lnTo>
                  <a:pt x="64561" y="8312"/>
                </a:lnTo>
                <a:lnTo>
                  <a:pt x="105663" y="0"/>
                </a:lnTo>
                <a:lnTo>
                  <a:pt x="1310131" y="0"/>
                </a:lnTo>
                <a:lnTo>
                  <a:pt x="1351234" y="8312"/>
                </a:lnTo>
                <a:lnTo>
                  <a:pt x="1384823" y="30972"/>
                </a:lnTo>
                <a:lnTo>
                  <a:pt x="1407483" y="64561"/>
                </a:lnTo>
                <a:lnTo>
                  <a:pt x="1415796" y="105663"/>
                </a:lnTo>
                <a:lnTo>
                  <a:pt x="1415796" y="528319"/>
                </a:lnTo>
                <a:lnTo>
                  <a:pt x="1407483" y="569422"/>
                </a:lnTo>
                <a:lnTo>
                  <a:pt x="1384823" y="603011"/>
                </a:lnTo>
                <a:lnTo>
                  <a:pt x="1351234" y="625671"/>
                </a:lnTo>
                <a:lnTo>
                  <a:pt x="1310131" y="633983"/>
                </a:lnTo>
                <a:lnTo>
                  <a:pt x="105663" y="633983"/>
                </a:lnTo>
                <a:lnTo>
                  <a:pt x="64561" y="625671"/>
                </a:lnTo>
                <a:lnTo>
                  <a:pt x="30972" y="603011"/>
                </a:lnTo>
                <a:lnTo>
                  <a:pt x="8312" y="569422"/>
                </a:lnTo>
                <a:lnTo>
                  <a:pt x="0" y="528319"/>
                </a:lnTo>
                <a:lnTo>
                  <a:pt x="0" y="105663"/>
                </a:lnTo>
                <a:close/>
              </a:path>
            </a:pathLst>
          </a:custGeom>
          <a:ln w="12192">
            <a:solidFill>
              <a:srgbClr val="AD5A20"/>
            </a:solidFill>
          </a:ln>
        </p:spPr>
        <p:txBody>
          <a:bodyPr wrap="square" lIns="0" tIns="0" rIns="0" bIns="0" rtlCol="0"/>
          <a:lstStyle/>
          <a:p>
            <a:endParaRPr/>
          </a:p>
        </p:txBody>
      </p:sp>
      <p:sp>
        <p:nvSpPr>
          <p:cNvPr id="11" name="object 11"/>
          <p:cNvSpPr txBox="1"/>
          <p:nvPr/>
        </p:nvSpPr>
        <p:spPr>
          <a:xfrm>
            <a:off x="7529321" y="2988691"/>
            <a:ext cx="1076325" cy="666750"/>
          </a:xfrm>
          <a:prstGeom prst="rect">
            <a:avLst/>
          </a:prstGeom>
        </p:spPr>
        <p:txBody>
          <a:bodyPr vert="horz" wrap="square" lIns="0" tIns="13335" rIns="0" bIns="0" rtlCol="0">
            <a:spAutoFit/>
          </a:bodyPr>
          <a:lstStyle/>
          <a:p>
            <a:pPr marL="12700" marR="5080" indent="1905" algn="ctr">
              <a:lnSpc>
                <a:spcPct val="100000"/>
              </a:lnSpc>
              <a:spcBef>
                <a:spcPts val="105"/>
              </a:spcBef>
            </a:pPr>
            <a:r>
              <a:rPr sz="140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run </a:t>
            </a:r>
            <a:r>
              <a:rPr sz="1400" spc="-5" dirty="0">
                <a:solidFill>
                  <a:srgbClr val="FFFFFF"/>
                </a:solidFill>
                <a:latin typeface="Calibri"/>
                <a:cs typeface="Calibri"/>
              </a:rPr>
              <a:t>the</a:t>
            </a:r>
            <a:r>
              <a:rPr sz="1400" spc="-7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12" name="object 12"/>
          <p:cNvSpPr/>
          <p:nvPr/>
        </p:nvSpPr>
        <p:spPr>
          <a:xfrm>
            <a:off x="9988295" y="2214372"/>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6FAC46"/>
          </a:solidFill>
        </p:spPr>
        <p:txBody>
          <a:bodyPr wrap="square" lIns="0" tIns="0" rIns="0" bIns="0" rtlCol="0"/>
          <a:lstStyle/>
          <a:p>
            <a:endParaRPr/>
          </a:p>
        </p:txBody>
      </p:sp>
      <p:sp>
        <p:nvSpPr>
          <p:cNvPr id="13" name="object 13"/>
          <p:cNvSpPr/>
          <p:nvPr/>
        </p:nvSpPr>
        <p:spPr>
          <a:xfrm>
            <a:off x="9988295" y="2214372"/>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507D31"/>
            </a:solidFill>
          </a:ln>
        </p:spPr>
        <p:txBody>
          <a:bodyPr wrap="square" lIns="0" tIns="0" rIns="0" bIns="0" rtlCol="0"/>
          <a:lstStyle/>
          <a:p>
            <a:endParaRPr/>
          </a:p>
        </p:txBody>
      </p:sp>
      <p:sp>
        <p:nvSpPr>
          <p:cNvPr id="14" name="object 14"/>
          <p:cNvSpPr txBox="1"/>
          <p:nvPr/>
        </p:nvSpPr>
        <p:spPr>
          <a:xfrm>
            <a:off x="10116693" y="2271471"/>
            <a:ext cx="1162050" cy="453390"/>
          </a:xfrm>
          <a:prstGeom prst="rect">
            <a:avLst/>
          </a:prstGeom>
        </p:spPr>
        <p:txBody>
          <a:bodyPr vert="horz" wrap="square" lIns="0" tIns="13335" rIns="0" bIns="0" rtlCol="0">
            <a:spAutoFit/>
          </a:bodyPr>
          <a:lstStyle/>
          <a:p>
            <a:pPr marL="93345">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a:t>
            </a:r>
            <a:r>
              <a:rPr sz="1400" spc="-55" dirty="0">
                <a:solidFill>
                  <a:srgbClr val="FFFFFF"/>
                </a:solidFill>
                <a:latin typeface="Calibri"/>
                <a:cs typeface="Calibri"/>
              </a:rPr>
              <a:t> </a:t>
            </a:r>
            <a:r>
              <a:rPr sz="1400" dirty="0">
                <a:solidFill>
                  <a:srgbClr val="FFFFFF"/>
                </a:solidFill>
                <a:latin typeface="Calibri"/>
                <a:cs typeface="Calibri"/>
              </a:rPr>
              <a:t>to</a:t>
            </a:r>
            <a:endParaRPr sz="1400">
              <a:latin typeface="Calibri"/>
              <a:cs typeface="Calibri"/>
            </a:endParaRPr>
          </a:p>
          <a:p>
            <a:pPr marL="12700">
              <a:lnSpc>
                <a:spcPct val="100000"/>
              </a:lnSpc>
            </a:pPr>
            <a:r>
              <a:rPr sz="1400" dirty="0">
                <a:solidFill>
                  <a:srgbClr val="FFFFFF"/>
                </a:solidFill>
                <a:latin typeface="Calibri"/>
                <a:cs typeface="Calibri"/>
              </a:rPr>
              <a:t>estimate</a:t>
            </a:r>
            <a:r>
              <a:rPr sz="1400" spc="-65" dirty="0">
                <a:solidFill>
                  <a:srgbClr val="FFFFFF"/>
                </a:solidFill>
                <a:latin typeface="Calibri"/>
                <a:cs typeface="Calibri"/>
              </a:rPr>
              <a:t> </a:t>
            </a:r>
            <a:r>
              <a:rPr sz="1400" dirty="0">
                <a:solidFill>
                  <a:srgbClr val="FFFFFF"/>
                </a:solidFill>
                <a:latin typeface="Calibri"/>
                <a:cs typeface="Calibri"/>
              </a:rPr>
              <a:t>return</a:t>
            </a:r>
            <a:endParaRPr sz="1400">
              <a:latin typeface="Calibri"/>
              <a:cs typeface="Calibri"/>
            </a:endParaRPr>
          </a:p>
        </p:txBody>
      </p:sp>
      <p:sp>
        <p:nvSpPr>
          <p:cNvPr id="15" name="object 15"/>
          <p:cNvSpPr/>
          <p:nvPr/>
        </p:nvSpPr>
        <p:spPr>
          <a:xfrm>
            <a:off x="9988295" y="3860291"/>
            <a:ext cx="1416050" cy="591820"/>
          </a:xfrm>
          <a:custGeom>
            <a:avLst/>
            <a:gdLst/>
            <a:ahLst/>
            <a:cxnLst/>
            <a:rect l="l" t="t" r="r" b="b"/>
            <a:pathLst>
              <a:path w="1416050" h="591820">
                <a:moveTo>
                  <a:pt x="1317244" y="0"/>
                </a:moveTo>
                <a:lnTo>
                  <a:pt x="98551" y="0"/>
                </a:lnTo>
                <a:lnTo>
                  <a:pt x="60168" y="7737"/>
                </a:lnTo>
                <a:lnTo>
                  <a:pt x="28844" y="28844"/>
                </a:lnTo>
                <a:lnTo>
                  <a:pt x="7737" y="60168"/>
                </a:lnTo>
                <a:lnTo>
                  <a:pt x="0" y="98551"/>
                </a:lnTo>
                <a:lnTo>
                  <a:pt x="0" y="492759"/>
                </a:lnTo>
                <a:lnTo>
                  <a:pt x="7737" y="531143"/>
                </a:lnTo>
                <a:lnTo>
                  <a:pt x="28844" y="562467"/>
                </a:lnTo>
                <a:lnTo>
                  <a:pt x="60168" y="583574"/>
                </a:lnTo>
                <a:lnTo>
                  <a:pt x="98551" y="591311"/>
                </a:lnTo>
                <a:lnTo>
                  <a:pt x="1317244" y="591311"/>
                </a:lnTo>
                <a:lnTo>
                  <a:pt x="1355627" y="583574"/>
                </a:lnTo>
                <a:lnTo>
                  <a:pt x="1386951" y="562467"/>
                </a:lnTo>
                <a:lnTo>
                  <a:pt x="1408058" y="531143"/>
                </a:lnTo>
                <a:lnTo>
                  <a:pt x="1415796" y="492759"/>
                </a:lnTo>
                <a:lnTo>
                  <a:pt x="1415796" y="98551"/>
                </a:lnTo>
                <a:lnTo>
                  <a:pt x="1408058" y="60168"/>
                </a:lnTo>
                <a:lnTo>
                  <a:pt x="1386951" y="28844"/>
                </a:lnTo>
                <a:lnTo>
                  <a:pt x="1355627" y="7737"/>
                </a:lnTo>
                <a:lnTo>
                  <a:pt x="1317244" y="0"/>
                </a:lnTo>
                <a:close/>
              </a:path>
            </a:pathLst>
          </a:custGeom>
          <a:solidFill>
            <a:srgbClr val="4471C4"/>
          </a:solidFill>
        </p:spPr>
        <p:txBody>
          <a:bodyPr wrap="square" lIns="0" tIns="0" rIns="0" bIns="0" rtlCol="0"/>
          <a:lstStyle/>
          <a:p>
            <a:endParaRPr/>
          </a:p>
        </p:txBody>
      </p:sp>
      <p:sp>
        <p:nvSpPr>
          <p:cNvPr id="16" name="object 16"/>
          <p:cNvSpPr/>
          <p:nvPr/>
        </p:nvSpPr>
        <p:spPr>
          <a:xfrm>
            <a:off x="9988295" y="3860291"/>
            <a:ext cx="1416050" cy="591820"/>
          </a:xfrm>
          <a:custGeom>
            <a:avLst/>
            <a:gdLst/>
            <a:ahLst/>
            <a:cxnLst/>
            <a:rect l="l" t="t" r="r" b="b"/>
            <a:pathLst>
              <a:path w="1416050" h="591820">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59"/>
                </a:lnTo>
                <a:lnTo>
                  <a:pt x="1408058" y="531143"/>
                </a:lnTo>
                <a:lnTo>
                  <a:pt x="1386951" y="562467"/>
                </a:lnTo>
                <a:lnTo>
                  <a:pt x="1355627" y="583574"/>
                </a:lnTo>
                <a:lnTo>
                  <a:pt x="1317244" y="591311"/>
                </a:lnTo>
                <a:lnTo>
                  <a:pt x="98551" y="591311"/>
                </a:lnTo>
                <a:lnTo>
                  <a:pt x="60168" y="583574"/>
                </a:lnTo>
                <a:lnTo>
                  <a:pt x="28844" y="562467"/>
                </a:lnTo>
                <a:lnTo>
                  <a:pt x="7737" y="531143"/>
                </a:lnTo>
                <a:lnTo>
                  <a:pt x="0" y="492759"/>
                </a:lnTo>
                <a:lnTo>
                  <a:pt x="0" y="98551"/>
                </a:lnTo>
                <a:close/>
              </a:path>
            </a:pathLst>
          </a:custGeom>
          <a:ln w="12192">
            <a:solidFill>
              <a:srgbClr val="2E528F"/>
            </a:solidFill>
          </a:ln>
        </p:spPr>
        <p:txBody>
          <a:bodyPr wrap="square" lIns="0" tIns="0" rIns="0" bIns="0" rtlCol="0"/>
          <a:lstStyle/>
          <a:p>
            <a:endParaRPr/>
          </a:p>
        </p:txBody>
      </p:sp>
      <p:sp>
        <p:nvSpPr>
          <p:cNvPr id="17" name="object 17"/>
          <p:cNvSpPr txBox="1"/>
          <p:nvPr/>
        </p:nvSpPr>
        <p:spPr>
          <a:xfrm>
            <a:off x="10243184" y="3918965"/>
            <a:ext cx="908685" cy="453390"/>
          </a:xfrm>
          <a:prstGeom prst="rect">
            <a:avLst/>
          </a:prstGeom>
        </p:spPr>
        <p:txBody>
          <a:bodyPr vert="horz" wrap="square" lIns="0" tIns="12700" rIns="0" bIns="0" rtlCol="0">
            <a:spAutoFit/>
          </a:bodyPr>
          <a:lstStyle/>
          <a:p>
            <a:pPr marL="241300" marR="5080" indent="-228600">
              <a:lnSpc>
                <a:spcPct val="100000"/>
              </a:lnSpc>
              <a:spcBef>
                <a:spcPts val="100"/>
              </a:spcBef>
            </a:pPr>
            <a:r>
              <a:rPr sz="1400" spc="-5" dirty="0">
                <a:solidFill>
                  <a:srgbClr val="FFFFFF"/>
                </a:solidFill>
                <a:latin typeface="Calibri"/>
                <a:cs typeface="Calibri"/>
              </a:rPr>
              <a:t>improve</a:t>
            </a:r>
            <a:r>
              <a:rPr sz="1400" spc="-65" dirty="0">
                <a:solidFill>
                  <a:srgbClr val="FFFFFF"/>
                </a:solidFill>
                <a:latin typeface="Calibri"/>
                <a:cs typeface="Calibri"/>
              </a:rPr>
              <a:t> </a:t>
            </a:r>
            <a:r>
              <a:rPr sz="1400" spc="-5" dirty="0">
                <a:solidFill>
                  <a:srgbClr val="FFFFFF"/>
                </a:solidFill>
                <a:latin typeface="Calibri"/>
                <a:cs typeface="Calibri"/>
              </a:rPr>
              <a:t>the  policy</a:t>
            </a:r>
            <a:endParaRPr sz="1400">
              <a:latin typeface="Calibri"/>
              <a:cs typeface="Calibri"/>
            </a:endParaRPr>
          </a:p>
        </p:txBody>
      </p:sp>
      <p:sp>
        <p:nvSpPr>
          <p:cNvPr id="18" name="object 18"/>
          <p:cNvSpPr/>
          <p:nvPr/>
        </p:nvSpPr>
        <p:spPr>
          <a:xfrm>
            <a:off x="8319516" y="2383535"/>
            <a:ext cx="1567180" cy="548640"/>
          </a:xfrm>
          <a:custGeom>
            <a:avLst/>
            <a:gdLst/>
            <a:ahLst/>
            <a:cxnLst/>
            <a:rect l="l" t="t" r="r" b="b"/>
            <a:pathLst>
              <a:path w="1567179" h="548639">
                <a:moveTo>
                  <a:pt x="1429511" y="0"/>
                </a:moveTo>
                <a:lnTo>
                  <a:pt x="1429511" y="68579"/>
                </a:lnTo>
                <a:lnTo>
                  <a:pt x="240029" y="68579"/>
                </a:lnTo>
                <a:lnTo>
                  <a:pt x="191648" y="73455"/>
                </a:lnTo>
                <a:lnTo>
                  <a:pt x="146589" y="87439"/>
                </a:lnTo>
                <a:lnTo>
                  <a:pt x="105816" y="109567"/>
                </a:lnTo>
                <a:lnTo>
                  <a:pt x="70294" y="138874"/>
                </a:lnTo>
                <a:lnTo>
                  <a:pt x="40987" y="174396"/>
                </a:lnTo>
                <a:lnTo>
                  <a:pt x="18859" y="215169"/>
                </a:lnTo>
                <a:lnTo>
                  <a:pt x="4875" y="260228"/>
                </a:lnTo>
                <a:lnTo>
                  <a:pt x="0" y="308610"/>
                </a:lnTo>
                <a:lnTo>
                  <a:pt x="0" y="548639"/>
                </a:lnTo>
                <a:lnTo>
                  <a:pt x="137159" y="548639"/>
                </a:lnTo>
                <a:lnTo>
                  <a:pt x="137159" y="308610"/>
                </a:lnTo>
                <a:lnTo>
                  <a:pt x="145250" y="268587"/>
                </a:lnTo>
                <a:lnTo>
                  <a:pt x="167306" y="235886"/>
                </a:lnTo>
                <a:lnTo>
                  <a:pt x="200007" y="213830"/>
                </a:lnTo>
                <a:lnTo>
                  <a:pt x="240029" y="205739"/>
                </a:lnTo>
                <a:lnTo>
                  <a:pt x="1429511" y="205739"/>
                </a:lnTo>
                <a:lnTo>
                  <a:pt x="1429511" y="274319"/>
                </a:lnTo>
                <a:lnTo>
                  <a:pt x="1566672" y="137160"/>
                </a:lnTo>
                <a:lnTo>
                  <a:pt x="1429511" y="0"/>
                </a:lnTo>
                <a:close/>
              </a:path>
            </a:pathLst>
          </a:custGeom>
          <a:solidFill>
            <a:srgbClr val="4471C4"/>
          </a:solidFill>
        </p:spPr>
        <p:txBody>
          <a:bodyPr wrap="square" lIns="0" tIns="0" rIns="0" bIns="0" rtlCol="0"/>
          <a:lstStyle/>
          <a:p>
            <a:endParaRPr/>
          </a:p>
        </p:txBody>
      </p:sp>
      <p:sp>
        <p:nvSpPr>
          <p:cNvPr id="19" name="object 19"/>
          <p:cNvSpPr/>
          <p:nvPr/>
        </p:nvSpPr>
        <p:spPr>
          <a:xfrm>
            <a:off x="8319516" y="2383535"/>
            <a:ext cx="1567180" cy="548640"/>
          </a:xfrm>
          <a:custGeom>
            <a:avLst/>
            <a:gdLst/>
            <a:ahLst/>
            <a:cxnLst/>
            <a:rect l="l" t="t" r="r" b="b"/>
            <a:pathLst>
              <a:path w="1567179" h="548639">
                <a:moveTo>
                  <a:pt x="0" y="548639"/>
                </a:moveTo>
                <a:lnTo>
                  <a:pt x="0" y="308610"/>
                </a:lnTo>
                <a:lnTo>
                  <a:pt x="4875" y="260228"/>
                </a:lnTo>
                <a:lnTo>
                  <a:pt x="18859" y="215169"/>
                </a:lnTo>
                <a:lnTo>
                  <a:pt x="40987" y="174396"/>
                </a:lnTo>
                <a:lnTo>
                  <a:pt x="70294" y="138874"/>
                </a:lnTo>
                <a:lnTo>
                  <a:pt x="105816" y="109567"/>
                </a:lnTo>
                <a:lnTo>
                  <a:pt x="146589" y="87439"/>
                </a:lnTo>
                <a:lnTo>
                  <a:pt x="191648" y="73455"/>
                </a:lnTo>
                <a:lnTo>
                  <a:pt x="240029" y="68579"/>
                </a:lnTo>
                <a:lnTo>
                  <a:pt x="1429511" y="68579"/>
                </a:lnTo>
                <a:lnTo>
                  <a:pt x="1429511" y="0"/>
                </a:lnTo>
                <a:lnTo>
                  <a:pt x="1566672" y="137160"/>
                </a:lnTo>
                <a:lnTo>
                  <a:pt x="1429511" y="274319"/>
                </a:lnTo>
                <a:lnTo>
                  <a:pt x="1429511" y="205739"/>
                </a:lnTo>
                <a:lnTo>
                  <a:pt x="240029" y="205739"/>
                </a:lnTo>
                <a:lnTo>
                  <a:pt x="200007" y="213830"/>
                </a:lnTo>
                <a:lnTo>
                  <a:pt x="167306" y="235886"/>
                </a:lnTo>
                <a:lnTo>
                  <a:pt x="145250" y="268587"/>
                </a:lnTo>
                <a:lnTo>
                  <a:pt x="137159" y="308610"/>
                </a:lnTo>
                <a:lnTo>
                  <a:pt x="137159" y="548639"/>
                </a:lnTo>
                <a:lnTo>
                  <a:pt x="0" y="548639"/>
                </a:lnTo>
                <a:close/>
              </a:path>
            </a:pathLst>
          </a:custGeom>
          <a:ln w="12191">
            <a:solidFill>
              <a:srgbClr val="2E528F"/>
            </a:solidFill>
          </a:ln>
        </p:spPr>
        <p:txBody>
          <a:bodyPr wrap="square" lIns="0" tIns="0" rIns="0" bIns="0" rtlCol="0"/>
          <a:lstStyle/>
          <a:p>
            <a:endParaRPr/>
          </a:p>
        </p:txBody>
      </p:sp>
      <p:sp>
        <p:nvSpPr>
          <p:cNvPr id="20" name="object 20"/>
          <p:cNvSpPr/>
          <p:nvPr/>
        </p:nvSpPr>
        <p:spPr>
          <a:xfrm>
            <a:off x="8217407" y="3733672"/>
            <a:ext cx="1668780" cy="508000"/>
          </a:xfrm>
          <a:custGeom>
            <a:avLst/>
            <a:gdLst/>
            <a:ahLst/>
            <a:cxnLst/>
            <a:rect l="l" t="t" r="r" b="b"/>
            <a:pathLst>
              <a:path w="1668779" h="508000">
                <a:moveTo>
                  <a:pt x="126873" y="0"/>
                </a:moveTo>
                <a:lnTo>
                  <a:pt x="0" y="126872"/>
                </a:lnTo>
                <a:lnTo>
                  <a:pt x="63500" y="126872"/>
                </a:lnTo>
                <a:lnTo>
                  <a:pt x="63500" y="285495"/>
                </a:lnTo>
                <a:lnTo>
                  <a:pt x="68012" y="330263"/>
                </a:lnTo>
                <a:lnTo>
                  <a:pt x="80952" y="371959"/>
                </a:lnTo>
                <a:lnTo>
                  <a:pt x="101426" y="409690"/>
                </a:lnTo>
                <a:lnTo>
                  <a:pt x="128539" y="442563"/>
                </a:lnTo>
                <a:lnTo>
                  <a:pt x="161397" y="469685"/>
                </a:lnTo>
                <a:lnTo>
                  <a:pt x="199106" y="490164"/>
                </a:lnTo>
                <a:lnTo>
                  <a:pt x="240770" y="503106"/>
                </a:lnTo>
                <a:lnTo>
                  <a:pt x="285496" y="507619"/>
                </a:lnTo>
                <a:lnTo>
                  <a:pt x="1668780" y="507619"/>
                </a:lnTo>
                <a:lnTo>
                  <a:pt x="1668780" y="380745"/>
                </a:lnTo>
                <a:lnTo>
                  <a:pt x="285496" y="380745"/>
                </a:lnTo>
                <a:lnTo>
                  <a:pt x="248451" y="373256"/>
                </a:lnTo>
                <a:lnTo>
                  <a:pt x="218217" y="352837"/>
                </a:lnTo>
                <a:lnTo>
                  <a:pt x="197842" y="322560"/>
                </a:lnTo>
                <a:lnTo>
                  <a:pt x="190373" y="285495"/>
                </a:lnTo>
                <a:lnTo>
                  <a:pt x="190373" y="126872"/>
                </a:lnTo>
                <a:lnTo>
                  <a:pt x="253746" y="126872"/>
                </a:lnTo>
                <a:lnTo>
                  <a:pt x="126873" y="0"/>
                </a:lnTo>
                <a:close/>
              </a:path>
            </a:pathLst>
          </a:custGeom>
          <a:solidFill>
            <a:srgbClr val="4471C4"/>
          </a:solidFill>
        </p:spPr>
        <p:txBody>
          <a:bodyPr wrap="square" lIns="0" tIns="0" rIns="0" bIns="0" rtlCol="0"/>
          <a:lstStyle/>
          <a:p>
            <a:endParaRPr/>
          </a:p>
        </p:txBody>
      </p:sp>
      <p:sp>
        <p:nvSpPr>
          <p:cNvPr id="21" name="object 21"/>
          <p:cNvSpPr/>
          <p:nvPr/>
        </p:nvSpPr>
        <p:spPr>
          <a:xfrm>
            <a:off x="8217407" y="3733672"/>
            <a:ext cx="1668780" cy="508000"/>
          </a:xfrm>
          <a:custGeom>
            <a:avLst/>
            <a:gdLst/>
            <a:ahLst/>
            <a:cxnLst/>
            <a:rect l="l" t="t" r="r" b="b"/>
            <a:pathLst>
              <a:path w="1668779" h="508000">
                <a:moveTo>
                  <a:pt x="1668780" y="507619"/>
                </a:moveTo>
                <a:lnTo>
                  <a:pt x="285496" y="507619"/>
                </a:lnTo>
                <a:lnTo>
                  <a:pt x="240770" y="503106"/>
                </a:lnTo>
                <a:lnTo>
                  <a:pt x="199106" y="490164"/>
                </a:lnTo>
                <a:lnTo>
                  <a:pt x="161397" y="469685"/>
                </a:lnTo>
                <a:lnTo>
                  <a:pt x="128539" y="442563"/>
                </a:lnTo>
                <a:lnTo>
                  <a:pt x="101426" y="409690"/>
                </a:lnTo>
                <a:lnTo>
                  <a:pt x="80952" y="371959"/>
                </a:lnTo>
                <a:lnTo>
                  <a:pt x="68012" y="330263"/>
                </a:lnTo>
                <a:lnTo>
                  <a:pt x="63500" y="285495"/>
                </a:lnTo>
                <a:lnTo>
                  <a:pt x="63500" y="126872"/>
                </a:lnTo>
                <a:lnTo>
                  <a:pt x="0" y="126872"/>
                </a:lnTo>
                <a:lnTo>
                  <a:pt x="126873" y="0"/>
                </a:lnTo>
                <a:lnTo>
                  <a:pt x="253746" y="126872"/>
                </a:lnTo>
                <a:lnTo>
                  <a:pt x="190373" y="126872"/>
                </a:lnTo>
                <a:lnTo>
                  <a:pt x="190373" y="285495"/>
                </a:lnTo>
                <a:lnTo>
                  <a:pt x="197842" y="322560"/>
                </a:lnTo>
                <a:lnTo>
                  <a:pt x="218217" y="352837"/>
                </a:lnTo>
                <a:lnTo>
                  <a:pt x="248451" y="373256"/>
                </a:lnTo>
                <a:lnTo>
                  <a:pt x="285496" y="380745"/>
                </a:lnTo>
                <a:lnTo>
                  <a:pt x="1668780" y="380745"/>
                </a:lnTo>
                <a:lnTo>
                  <a:pt x="1668780" y="507619"/>
                </a:lnTo>
              </a:path>
            </a:pathLst>
          </a:custGeom>
          <a:ln w="12192">
            <a:solidFill>
              <a:srgbClr val="2E528F"/>
            </a:solidFill>
          </a:ln>
        </p:spPr>
        <p:txBody>
          <a:bodyPr wrap="square" lIns="0" tIns="0" rIns="0" bIns="0" rtlCol="0"/>
          <a:lstStyle/>
          <a:p>
            <a:endParaRPr/>
          </a:p>
        </p:txBody>
      </p:sp>
      <p:sp>
        <p:nvSpPr>
          <p:cNvPr id="22" name="object 22"/>
          <p:cNvSpPr/>
          <p:nvPr/>
        </p:nvSpPr>
        <p:spPr>
          <a:xfrm>
            <a:off x="10573511" y="2889504"/>
            <a:ext cx="303530" cy="887094"/>
          </a:xfrm>
          <a:custGeom>
            <a:avLst/>
            <a:gdLst/>
            <a:ahLst/>
            <a:cxnLst/>
            <a:rect l="l" t="t" r="r" b="b"/>
            <a:pathLst>
              <a:path w="303529" h="887095">
                <a:moveTo>
                  <a:pt x="227457" y="0"/>
                </a:moveTo>
                <a:lnTo>
                  <a:pt x="75819" y="0"/>
                </a:lnTo>
                <a:lnTo>
                  <a:pt x="75819" y="735330"/>
                </a:lnTo>
                <a:lnTo>
                  <a:pt x="0" y="735330"/>
                </a:lnTo>
                <a:lnTo>
                  <a:pt x="151638" y="886968"/>
                </a:lnTo>
                <a:lnTo>
                  <a:pt x="303276" y="735330"/>
                </a:lnTo>
                <a:lnTo>
                  <a:pt x="227457" y="735330"/>
                </a:lnTo>
                <a:lnTo>
                  <a:pt x="227457" y="0"/>
                </a:lnTo>
                <a:close/>
              </a:path>
            </a:pathLst>
          </a:custGeom>
          <a:solidFill>
            <a:srgbClr val="4471C4"/>
          </a:solidFill>
        </p:spPr>
        <p:txBody>
          <a:bodyPr wrap="square" lIns="0" tIns="0" rIns="0" bIns="0" rtlCol="0"/>
          <a:lstStyle/>
          <a:p>
            <a:endParaRPr/>
          </a:p>
        </p:txBody>
      </p:sp>
      <p:sp>
        <p:nvSpPr>
          <p:cNvPr id="23" name="object 23"/>
          <p:cNvSpPr/>
          <p:nvPr/>
        </p:nvSpPr>
        <p:spPr>
          <a:xfrm>
            <a:off x="10573511" y="2889504"/>
            <a:ext cx="303530" cy="887094"/>
          </a:xfrm>
          <a:custGeom>
            <a:avLst/>
            <a:gdLst/>
            <a:ahLst/>
            <a:cxnLst/>
            <a:rect l="l" t="t" r="r" b="b"/>
            <a:pathLst>
              <a:path w="303529" h="887095">
                <a:moveTo>
                  <a:pt x="0" y="735330"/>
                </a:moveTo>
                <a:lnTo>
                  <a:pt x="75819" y="735330"/>
                </a:lnTo>
                <a:lnTo>
                  <a:pt x="75819" y="0"/>
                </a:lnTo>
                <a:lnTo>
                  <a:pt x="227457" y="0"/>
                </a:lnTo>
                <a:lnTo>
                  <a:pt x="227457" y="735330"/>
                </a:lnTo>
                <a:lnTo>
                  <a:pt x="303276" y="735330"/>
                </a:lnTo>
                <a:lnTo>
                  <a:pt x="151638" y="886968"/>
                </a:lnTo>
                <a:lnTo>
                  <a:pt x="0" y="735330"/>
                </a:lnTo>
                <a:close/>
              </a:path>
            </a:pathLst>
          </a:custGeom>
          <a:ln w="12192">
            <a:solidFill>
              <a:srgbClr val="2E528F"/>
            </a:solidFill>
          </a:ln>
        </p:spPr>
        <p:txBody>
          <a:bodyPr wrap="square" lIns="0" tIns="0" rIns="0" bIns="0" rtlCol="0"/>
          <a:lstStyle/>
          <a:p>
            <a:endParaRPr/>
          </a:p>
        </p:txBody>
      </p:sp>
      <p:sp>
        <p:nvSpPr>
          <p:cNvPr id="24" name="object 24"/>
          <p:cNvSpPr/>
          <p:nvPr/>
        </p:nvSpPr>
        <p:spPr>
          <a:xfrm>
            <a:off x="9749028" y="4584191"/>
            <a:ext cx="1894331" cy="252984"/>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9264395" y="1467611"/>
            <a:ext cx="2618231" cy="661415"/>
          </a:xfrm>
          <a:prstGeom prst="rect">
            <a:avLst/>
          </a:prstGeom>
          <a:blipFill>
            <a:blip r:embed="rId8" cstate="print"/>
            <a:stretch>
              <a:fillRect/>
            </a:stretch>
          </a:blipFill>
        </p:spPr>
        <p:txBody>
          <a:bodyPr wrap="square" lIns="0" tIns="0" rIns="0" bIns="0" rtlCol="0"/>
          <a:lstStyle/>
          <a:p>
            <a:endParaRPr/>
          </a:p>
        </p:txBody>
      </p:sp>
      <p:sp>
        <p:nvSpPr>
          <p:cNvPr id="26" name="object 26"/>
          <p:cNvSpPr/>
          <p:nvPr/>
        </p:nvSpPr>
        <p:spPr>
          <a:xfrm>
            <a:off x="600455" y="4241291"/>
            <a:ext cx="4210812" cy="667512"/>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4488941" y="4862321"/>
            <a:ext cx="323215" cy="236220"/>
          </a:xfrm>
          <a:custGeom>
            <a:avLst/>
            <a:gdLst/>
            <a:ahLst/>
            <a:cxnLst/>
            <a:rect l="l" t="t" r="r" b="b"/>
            <a:pathLst>
              <a:path w="323214" h="236220">
                <a:moveTo>
                  <a:pt x="323088" y="0"/>
                </a:moveTo>
                <a:lnTo>
                  <a:pt x="321548" y="45993"/>
                </a:lnTo>
                <a:lnTo>
                  <a:pt x="317341" y="83534"/>
                </a:lnTo>
                <a:lnTo>
                  <a:pt x="311086" y="108835"/>
                </a:lnTo>
                <a:lnTo>
                  <a:pt x="303403" y="118109"/>
                </a:lnTo>
                <a:lnTo>
                  <a:pt x="181229" y="118109"/>
                </a:lnTo>
                <a:lnTo>
                  <a:pt x="173545" y="127384"/>
                </a:lnTo>
                <a:lnTo>
                  <a:pt x="167290" y="152685"/>
                </a:lnTo>
                <a:lnTo>
                  <a:pt x="163083" y="190226"/>
                </a:lnTo>
                <a:lnTo>
                  <a:pt x="161544" y="236219"/>
                </a:lnTo>
                <a:lnTo>
                  <a:pt x="160004" y="190226"/>
                </a:lnTo>
                <a:lnTo>
                  <a:pt x="155797" y="152685"/>
                </a:lnTo>
                <a:lnTo>
                  <a:pt x="149542" y="127384"/>
                </a:lnTo>
                <a:lnTo>
                  <a:pt x="141859" y="118109"/>
                </a:lnTo>
                <a:lnTo>
                  <a:pt x="19685" y="118109"/>
                </a:lnTo>
                <a:lnTo>
                  <a:pt x="12001" y="108835"/>
                </a:lnTo>
                <a:lnTo>
                  <a:pt x="5746" y="83534"/>
                </a:lnTo>
                <a:lnTo>
                  <a:pt x="1539" y="45993"/>
                </a:lnTo>
                <a:lnTo>
                  <a:pt x="0" y="0"/>
                </a:lnTo>
              </a:path>
            </a:pathLst>
          </a:custGeom>
          <a:ln w="19812">
            <a:solidFill>
              <a:srgbClr val="000000"/>
            </a:solidFill>
          </a:ln>
        </p:spPr>
        <p:txBody>
          <a:bodyPr wrap="square" lIns="0" tIns="0" rIns="0" bIns="0" rtlCol="0"/>
          <a:lstStyle/>
          <a:p>
            <a:endParaRPr/>
          </a:p>
        </p:txBody>
      </p:sp>
      <p:sp>
        <p:nvSpPr>
          <p:cNvPr id="28" name="object 28"/>
          <p:cNvSpPr txBox="1"/>
          <p:nvPr/>
        </p:nvSpPr>
        <p:spPr>
          <a:xfrm>
            <a:off x="3878707" y="5231079"/>
            <a:ext cx="1854200" cy="391795"/>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a:cs typeface="Calibri"/>
              </a:rPr>
              <a:t>“reward </a:t>
            </a:r>
            <a:r>
              <a:rPr sz="2400" spc="-15" dirty="0">
                <a:latin typeface="Calibri"/>
                <a:cs typeface="Calibri"/>
              </a:rPr>
              <a:t>to</a:t>
            </a:r>
            <a:r>
              <a:rPr sz="2400" spc="-65" dirty="0">
                <a:latin typeface="Calibri"/>
                <a:cs typeface="Calibri"/>
              </a:rPr>
              <a:t> </a:t>
            </a:r>
            <a:r>
              <a:rPr sz="2400" spc="-10" dirty="0">
                <a:latin typeface="Calibri"/>
                <a:cs typeface="Calibri"/>
              </a:rPr>
              <a:t>go”</a:t>
            </a:r>
            <a:endParaRPr sz="24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18218" y="1877186"/>
            <a:ext cx="1962023" cy="203555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03656" y="300685"/>
            <a:ext cx="6604634" cy="697230"/>
          </a:xfrm>
          <a:prstGeom prst="rect">
            <a:avLst/>
          </a:prstGeom>
        </p:spPr>
        <p:txBody>
          <a:bodyPr vert="horz" wrap="square" lIns="0" tIns="13335" rIns="0" bIns="0" rtlCol="0">
            <a:spAutoFit/>
          </a:bodyPr>
          <a:lstStyle/>
          <a:p>
            <a:pPr marL="12700">
              <a:lnSpc>
                <a:spcPct val="100000"/>
              </a:lnSpc>
              <a:spcBef>
                <a:spcPts val="105"/>
              </a:spcBef>
            </a:pPr>
            <a:r>
              <a:rPr sz="4400" b="0" spc="-15" dirty="0">
                <a:latin typeface="Calibri Light"/>
                <a:cs typeface="Calibri Light"/>
              </a:rPr>
              <a:t>Improving </a:t>
            </a:r>
            <a:r>
              <a:rPr sz="4400" b="0" dirty="0">
                <a:latin typeface="Calibri Light"/>
                <a:cs typeface="Calibri Light"/>
              </a:rPr>
              <a:t>the policy</a:t>
            </a:r>
            <a:r>
              <a:rPr sz="4400" b="0" spc="-40" dirty="0">
                <a:latin typeface="Calibri Light"/>
                <a:cs typeface="Calibri Light"/>
              </a:rPr>
              <a:t> </a:t>
            </a:r>
            <a:r>
              <a:rPr sz="4400" b="0" spc="-15" dirty="0">
                <a:latin typeface="Calibri Light"/>
                <a:cs typeface="Calibri Light"/>
              </a:rPr>
              <a:t>gradient</a:t>
            </a:r>
            <a:endParaRPr sz="4400">
              <a:latin typeface="Calibri Light"/>
              <a:cs typeface="Calibri Light"/>
            </a:endParaRPr>
          </a:p>
        </p:txBody>
      </p:sp>
      <p:sp>
        <p:nvSpPr>
          <p:cNvPr id="4" name="object 4"/>
          <p:cNvSpPr/>
          <p:nvPr/>
        </p:nvSpPr>
        <p:spPr>
          <a:xfrm>
            <a:off x="492251" y="1543811"/>
            <a:ext cx="5743956" cy="6842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534661" y="2308098"/>
            <a:ext cx="1645920" cy="253365"/>
          </a:xfrm>
          <a:custGeom>
            <a:avLst/>
            <a:gdLst/>
            <a:ahLst/>
            <a:cxnLst/>
            <a:rect l="l" t="t" r="r" b="b"/>
            <a:pathLst>
              <a:path w="1645920" h="253364">
                <a:moveTo>
                  <a:pt x="1645920" y="0"/>
                </a:moveTo>
                <a:lnTo>
                  <a:pt x="1644269" y="49232"/>
                </a:lnTo>
                <a:lnTo>
                  <a:pt x="1639760" y="89439"/>
                </a:lnTo>
                <a:lnTo>
                  <a:pt x="1633061" y="116550"/>
                </a:lnTo>
                <a:lnTo>
                  <a:pt x="1624838" y="126491"/>
                </a:lnTo>
                <a:lnTo>
                  <a:pt x="844041" y="126491"/>
                </a:lnTo>
                <a:lnTo>
                  <a:pt x="835818" y="136433"/>
                </a:lnTo>
                <a:lnTo>
                  <a:pt x="829119" y="163544"/>
                </a:lnTo>
                <a:lnTo>
                  <a:pt x="824611" y="203751"/>
                </a:lnTo>
                <a:lnTo>
                  <a:pt x="822960" y="252984"/>
                </a:lnTo>
                <a:lnTo>
                  <a:pt x="821309" y="203751"/>
                </a:lnTo>
                <a:lnTo>
                  <a:pt x="816800" y="163544"/>
                </a:lnTo>
                <a:lnTo>
                  <a:pt x="810101" y="136433"/>
                </a:lnTo>
                <a:lnTo>
                  <a:pt x="801877" y="126491"/>
                </a:lnTo>
                <a:lnTo>
                  <a:pt x="21082" y="126491"/>
                </a:lnTo>
                <a:lnTo>
                  <a:pt x="12858" y="116550"/>
                </a:lnTo>
                <a:lnTo>
                  <a:pt x="6159" y="89439"/>
                </a:lnTo>
                <a:lnTo>
                  <a:pt x="1650" y="49232"/>
                </a:lnTo>
                <a:lnTo>
                  <a:pt x="0" y="0"/>
                </a:lnTo>
              </a:path>
            </a:pathLst>
          </a:custGeom>
          <a:ln w="19811">
            <a:solidFill>
              <a:srgbClr val="000000"/>
            </a:solidFill>
          </a:ln>
        </p:spPr>
        <p:txBody>
          <a:bodyPr wrap="square" lIns="0" tIns="0" rIns="0" bIns="0" rtlCol="0"/>
          <a:lstStyle/>
          <a:p>
            <a:endParaRPr/>
          </a:p>
        </p:txBody>
      </p:sp>
      <p:sp>
        <p:nvSpPr>
          <p:cNvPr id="6" name="object 6"/>
          <p:cNvSpPr txBox="1"/>
          <p:nvPr/>
        </p:nvSpPr>
        <p:spPr>
          <a:xfrm>
            <a:off x="4423664" y="2675890"/>
            <a:ext cx="185420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“reward to</a:t>
            </a:r>
            <a:r>
              <a:rPr sz="2400" spc="-95" dirty="0">
                <a:latin typeface="Calibri"/>
                <a:cs typeface="Calibri"/>
              </a:rPr>
              <a:t> </a:t>
            </a:r>
            <a:r>
              <a:rPr sz="2400" spc="-10" dirty="0">
                <a:latin typeface="Calibri"/>
                <a:cs typeface="Calibri"/>
              </a:rPr>
              <a:t>go”</a:t>
            </a:r>
            <a:endParaRPr sz="2400">
              <a:latin typeface="Calibri"/>
              <a:cs typeface="Calibri"/>
            </a:endParaRPr>
          </a:p>
        </p:txBody>
      </p:sp>
      <p:sp>
        <p:nvSpPr>
          <p:cNvPr id="7" name="object 7"/>
          <p:cNvSpPr/>
          <p:nvPr/>
        </p:nvSpPr>
        <p:spPr>
          <a:xfrm>
            <a:off x="5187756" y="3287267"/>
            <a:ext cx="347411" cy="28193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92251" y="3732276"/>
            <a:ext cx="6682740" cy="28193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92251" y="4297679"/>
            <a:ext cx="2942844" cy="208787"/>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8461756" y="1932813"/>
            <a:ext cx="2283460" cy="3022600"/>
          </a:xfrm>
          <a:custGeom>
            <a:avLst/>
            <a:gdLst/>
            <a:ahLst/>
            <a:cxnLst/>
            <a:rect l="l" t="t" r="r" b="b"/>
            <a:pathLst>
              <a:path w="2283459" h="3022600">
                <a:moveTo>
                  <a:pt x="384428" y="2895600"/>
                </a:moveTo>
                <a:lnTo>
                  <a:pt x="304038" y="2895600"/>
                </a:lnTo>
                <a:lnTo>
                  <a:pt x="269494" y="2908300"/>
                </a:lnTo>
                <a:lnTo>
                  <a:pt x="270128" y="2908300"/>
                </a:lnTo>
                <a:lnTo>
                  <a:pt x="234188" y="2921000"/>
                </a:lnTo>
                <a:lnTo>
                  <a:pt x="234696" y="2921000"/>
                </a:lnTo>
                <a:lnTo>
                  <a:pt x="197358" y="2933700"/>
                </a:lnTo>
                <a:lnTo>
                  <a:pt x="197739" y="2933700"/>
                </a:lnTo>
                <a:lnTo>
                  <a:pt x="159258" y="2946400"/>
                </a:lnTo>
                <a:lnTo>
                  <a:pt x="159639" y="2946400"/>
                </a:lnTo>
                <a:lnTo>
                  <a:pt x="120396" y="2959100"/>
                </a:lnTo>
                <a:lnTo>
                  <a:pt x="120650" y="2959100"/>
                </a:lnTo>
                <a:lnTo>
                  <a:pt x="80645" y="2971800"/>
                </a:lnTo>
                <a:lnTo>
                  <a:pt x="80899" y="2971800"/>
                </a:lnTo>
                <a:lnTo>
                  <a:pt x="0" y="2997200"/>
                </a:lnTo>
                <a:lnTo>
                  <a:pt x="9651" y="3022600"/>
                </a:lnTo>
                <a:lnTo>
                  <a:pt x="90804" y="3009900"/>
                </a:lnTo>
                <a:lnTo>
                  <a:pt x="209296" y="2971800"/>
                </a:lnTo>
                <a:lnTo>
                  <a:pt x="247142" y="2959100"/>
                </a:lnTo>
                <a:lnTo>
                  <a:pt x="283718" y="2946400"/>
                </a:lnTo>
                <a:lnTo>
                  <a:pt x="352678" y="2921000"/>
                </a:lnTo>
                <a:lnTo>
                  <a:pt x="384428" y="2895600"/>
                </a:lnTo>
                <a:close/>
              </a:path>
              <a:path w="2283459" h="3022600">
                <a:moveTo>
                  <a:pt x="467233" y="2832100"/>
                </a:moveTo>
                <a:lnTo>
                  <a:pt x="418719" y="2832100"/>
                </a:lnTo>
                <a:lnTo>
                  <a:pt x="405765" y="2844800"/>
                </a:lnTo>
                <a:lnTo>
                  <a:pt x="393446" y="2844800"/>
                </a:lnTo>
                <a:lnTo>
                  <a:pt x="379349" y="2857500"/>
                </a:lnTo>
                <a:lnTo>
                  <a:pt x="379984" y="2857500"/>
                </a:lnTo>
                <a:lnTo>
                  <a:pt x="365378" y="2870200"/>
                </a:lnTo>
                <a:lnTo>
                  <a:pt x="366014" y="2870200"/>
                </a:lnTo>
                <a:lnTo>
                  <a:pt x="335152" y="2882900"/>
                </a:lnTo>
                <a:lnTo>
                  <a:pt x="336169" y="2882900"/>
                </a:lnTo>
                <a:lnTo>
                  <a:pt x="303275" y="2895600"/>
                </a:lnTo>
                <a:lnTo>
                  <a:pt x="399796" y="2895600"/>
                </a:lnTo>
                <a:lnTo>
                  <a:pt x="414527" y="2882900"/>
                </a:lnTo>
                <a:lnTo>
                  <a:pt x="428498" y="2870200"/>
                </a:lnTo>
                <a:lnTo>
                  <a:pt x="442087" y="2857500"/>
                </a:lnTo>
                <a:lnTo>
                  <a:pt x="455041" y="2844800"/>
                </a:lnTo>
                <a:lnTo>
                  <a:pt x="467233" y="2832100"/>
                </a:lnTo>
                <a:close/>
              </a:path>
              <a:path w="2283459" h="3022600">
                <a:moveTo>
                  <a:pt x="558800" y="2057400"/>
                </a:moveTo>
                <a:lnTo>
                  <a:pt x="472186" y="2057400"/>
                </a:lnTo>
                <a:lnTo>
                  <a:pt x="456438" y="2070100"/>
                </a:lnTo>
                <a:lnTo>
                  <a:pt x="417068" y="2108200"/>
                </a:lnTo>
                <a:lnTo>
                  <a:pt x="399415" y="2146300"/>
                </a:lnTo>
                <a:lnTo>
                  <a:pt x="393826" y="2159000"/>
                </a:lnTo>
                <a:lnTo>
                  <a:pt x="390017" y="2171700"/>
                </a:lnTo>
                <a:lnTo>
                  <a:pt x="387985" y="2197100"/>
                </a:lnTo>
                <a:lnTo>
                  <a:pt x="387476" y="2209800"/>
                </a:lnTo>
                <a:lnTo>
                  <a:pt x="388493" y="2235200"/>
                </a:lnTo>
                <a:lnTo>
                  <a:pt x="390525" y="2260600"/>
                </a:lnTo>
                <a:lnTo>
                  <a:pt x="393826" y="2273300"/>
                </a:lnTo>
                <a:lnTo>
                  <a:pt x="398018" y="2298700"/>
                </a:lnTo>
                <a:lnTo>
                  <a:pt x="402971" y="2311400"/>
                </a:lnTo>
                <a:lnTo>
                  <a:pt x="408559" y="2336800"/>
                </a:lnTo>
                <a:lnTo>
                  <a:pt x="414909" y="2362200"/>
                </a:lnTo>
                <a:lnTo>
                  <a:pt x="428751" y="2400300"/>
                </a:lnTo>
                <a:lnTo>
                  <a:pt x="443484" y="2451100"/>
                </a:lnTo>
                <a:lnTo>
                  <a:pt x="458343" y="2489200"/>
                </a:lnTo>
                <a:lnTo>
                  <a:pt x="472440" y="2540000"/>
                </a:lnTo>
                <a:lnTo>
                  <a:pt x="478790" y="2552700"/>
                </a:lnTo>
                <a:lnTo>
                  <a:pt x="484504" y="2578100"/>
                </a:lnTo>
                <a:lnTo>
                  <a:pt x="489712" y="2603500"/>
                </a:lnTo>
                <a:lnTo>
                  <a:pt x="494157" y="2616200"/>
                </a:lnTo>
                <a:lnTo>
                  <a:pt x="493902" y="2616200"/>
                </a:lnTo>
                <a:lnTo>
                  <a:pt x="497586" y="2641600"/>
                </a:lnTo>
                <a:lnTo>
                  <a:pt x="500125" y="2654300"/>
                </a:lnTo>
                <a:lnTo>
                  <a:pt x="501523" y="2667000"/>
                </a:lnTo>
                <a:lnTo>
                  <a:pt x="501903" y="2692400"/>
                </a:lnTo>
                <a:lnTo>
                  <a:pt x="500888" y="2705100"/>
                </a:lnTo>
                <a:lnTo>
                  <a:pt x="498601" y="2717800"/>
                </a:lnTo>
                <a:lnTo>
                  <a:pt x="498983" y="2717800"/>
                </a:lnTo>
                <a:lnTo>
                  <a:pt x="495046" y="2730500"/>
                </a:lnTo>
                <a:lnTo>
                  <a:pt x="495808" y="2730500"/>
                </a:lnTo>
                <a:lnTo>
                  <a:pt x="490093" y="2743200"/>
                </a:lnTo>
                <a:lnTo>
                  <a:pt x="490854" y="2743200"/>
                </a:lnTo>
                <a:lnTo>
                  <a:pt x="483870" y="2755900"/>
                </a:lnTo>
                <a:lnTo>
                  <a:pt x="484504" y="2755900"/>
                </a:lnTo>
                <a:lnTo>
                  <a:pt x="476630" y="2768600"/>
                </a:lnTo>
                <a:lnTo>
                  <a:pt x="477393" y="2768600"/>
                </a:lnTo>
                <a:lnTo>
                  <a:pt x="468757" y="2781300"/>
                </a:lnTo>
                <a:lnTo>
                  <a:pt x="469265" y="2781300"/>
                </a:lnTo>
                <a:lnTo>
                  <a:pt x="459994" y="2794000"/>
                </a:lnTo>
                <a:lnTo>
                  <a:pt x="460755" y="2794000"/>
                </a:lnTo>
                <a:lnTo>
                  <a:pt x="450469" y="2806700"/>
                </a:lnTo>
                <a:lnTo>
                  <a:pt x="441071" y="2806700"/>
                </a:lnTo>
                <a:lnTo>
                  <a:pt x="429514" y="2819400"/>
                </a:lnTo>
                <a:lnTo>
                  <a:pt x="430149" y="2819400"/>
                </a:lnTo>
                <a:lnTo>
                  <a:pt x="417957" y="2832100"/>
                </a:lnTo>
                <a:lnTo>
                  <a:pt x="478663" y="2832100"/>
                </a:lnTo>
                <a:lnTo>
                  <a:pt x="489585" y="2819400"/>
                </a:lnTo>
                <a:lnTo>
                  <a:pt x="499618" y="2806700"/>
                </a:lnTo>
                <a:lnTo>
                  <a:pt x="509016" y="2794000"/>
                </a:lnTo>
                <a:lnTo>
                  <a:pt x="517398" y="2768600"/>
                </a:lnTo>
                <a:lnTo>
                  <a:pt x="525018" y="2755900"/>
                </a:lnTo>
                <a:lnTo>
                  <a:pt x="531622" y="2743200"/>
                </a:lnTo>
                <a:lnTo>
                  <a:pt x="536194" y="2730500"/>
                </a:lnTo>
                <a:lnTo>
                  <a:pt x="538861" y="2705100"/>
                </a:lnTo>
                <a:lnTo>
                  <a:pt x="540003" y="2692400"/>
                </a:lnTo>
                <a:lnTo>
                  <a:pt x="539496" y="2667000"/>
                </a:lnTo>
                <a:lnTo>
                  <a:pt x="537972" y="2654300"/>
                </a:lnTo>
                <a:lnTo>
                  <a:pt x="535177" y="2628900"/>
                </a:lnTo>
                <a:lnTo>
                  <a:pt x="531368" y="2616200"/>
                </a:lnTo>
                <a:lnTo>
                  <a:pt x="526796" y="2590800"/>
                </a:lnTo>
                <a:lnTo>
                  <a:pt x="521335" y="2565400"/>
                </a:lnTo>
                <a:lnTo>
                  <a:pt x="515239" y="2552700"/>
                </a:lnTo>
                <a:lnTo>
                  <a:pt x="508635" y="2527300"/>
                </a:lnTo>
                <a:lnTo>
                  <a:pt x="494538" y="2476500"/>
                </a:lnTo>
                <a:lnTo>
                  <a:pt x="479551" y="2438400"/>
                </a:lnTo>
                <a:lnTo>
                  <a:pt x="464947" y="2387600"/>
                </a:lnTo>
                <a:lnTo>
                  <a:pt x="451358" y="2349500"/>
                </a:lnTo>
                <a:lnTo>
                  <a:pt x="445262" y="2324100"/>
                </a:lnTo>
                <a:lnTo>
                  <a:pt x="439927" y="2311400"/>
                </a:lnTo>
                <a:lnTo>
                  <a:pt x="435101" y="2286000"/>
                </a:lnTo>
                <a:lnTo>
                  <a:pt x="431292" y="2273300"/>
                </a:lnTo>
                <a:lnTo>
                  <a:pt x="428244" y="2247900"/>
                </a:lnTo>
                <a:lnTo>
                  <a:pt x="426339" y="2235200"/>
                </a:lnTo>
                <a:lnTo>
                  <a:pt x="425576" y="2209800"/>
                </a:lnTo>
                <a:lnTo>
                  <a:pt x="426085" y="2197100"/>
                </a:lnTo>
                <a:lnTo>
                  <a:pt x="427863" y="2184400"/>
                </a:lnTo>
                <a:lnTo>
                  <a:pt x="427482" y="2184400"/>
                </a:lnTo>
                <a:lnTo>
                  <a:pt x="430911" y="2171700"/>
                </a:lnTo>
                <a:lnTo>
                  <a:pt x="430275" y="2171700"/>
                </a:lnTo>
                <a:lnTo>
                  <a:pt x="435228" y="2159000"/>
                </a:lnTo>
                <a:lnTo>
                  <a:pt x="434340" y="2159000"/>
                </a:lnTo>
                <a:lnTo>
                  <a:pt x="441071" y="2146300"/>
                </a:lnTo>
                <a:lnTo>
                  <a:pt x="439927" y="2146300"/>
                </a:lnTo>
                <a:lnTo>
                  <a:pt x="448437" y="2133600"/>
                </a:lnTo>
                <a:lnTo>
                  <a:pt x="447040" y="2133600"/>
                </a:lnTo>
                <a:lnTo>
                  <a:pt x="457200" y="2120900"/>
                </a:lnTo>
                <a:lnTo>
                  <a:pt x="455802" y="2120900"/>
                </a:lnTo>
                <a:lnTo>
                  <a:pt x="467614" y="2108200"/>
                </a:lnTo>
                <a:lnTo>
                  <a:pt x="478282" y="2108200"/>
                </a:lnTo>
                <a:lnTo>
                  <a:pt x="492887" y="2095500"/>
                </a:lnTo>
                <a:lnTo>
                  <a:pt x="491617" y="2095500"/>
                </a:lnTo>
                <a:lnTo>
                  <a:pt x="507365" y="2082800"/>
                </a:lnTo>
                <a:lnTo>
                  <a:pt x="522604" y="2082800"/>
                </a:lnTo>
                <a:lnTo>
                  <a:pt x="540639" y="2070100"/>
                </a:lnTo>
                <a:lnTo>
                  <a:pt x="539876" y="2070100"/>
                </a:lnTo>
                <a:lnTo>
                  <a:pt x="558800" y="2057400"/>
                </a:lnTo>
                <a:close/>
              </a:path>
              <a:path w="2283459" h="3022600">
                <a:moveTo>
                  <a:pt x="451230" y="2794000"/>
                </a:moveTo>
                <a:lnTo>
                  <a:pt x="440309" y="2806700"/>
                </a:lnTo>
                <a:lnTo>
                  <a:pt x="450469" y="2806700"/>
                </a:lnTo>
                <a:lnTo>
                  <a:pt x="451230" y="2794000"/>
                </a:lnTo>
                <a:close/>
              </a:path>
              <a:path w="2283459" h="3022600">
                <a:moveTo>
                  <a:pt x="661797" y="2032000"/>
                </a:moveTo>
                <a:lnTo>
                  <a:pt x="525907" y="2032000"/>
                </a:lnTo>
                <a:lnTo>
                  <a:pt x="506984" y="2044700"/>
                </a:lnTo>
                <a:lnTo>
                  <a:pt x="489076" y="2057400"/>
                </a:lnTo>
                <a:lnTo>
                  <a:pt x="577469" y="2057400"/>
                </a:lnTo>
                <a:lnTo>
                  <a:pt x="598043" y="2044700"/>
                </a:lnTo>
                <a:lnTo>
                  <a:pt x="618236" y="2044700"/>
                </a:lnTo>
                <a:lnTo>
                  <a:pt x="661797" y="2032000"/>
                </a:lnTo>
                <a:close/>
              </a:path>
              <a:path w="2283459" h="3022600">
                <a:moveTo>
                  <a:pt x="706120" y="2019300"/>
                </a:moveTo>
                <a:lnTo>
                  <a:pt x="565785" y="2019300"/>
                </a:lnTo>
                <a:lnTo>
                  <a:pt x="545465" y="2032000"/>
                </a:lnTo>
                <a:lnTo>
                  <a:pt x="661416" y="2032000"/>
                </a:lnTo>
                <a:lnTo>
                  <a:pt x="706120" y="2019300"/>
                </a:lnTo>
                <a:close/>
              </a:path>
              <a:path w="2283459" h="3022600">
                <a:moveTo>
                  <a:pt x="880872" y="1968500"/>
                </a:moveTo>
                <a:lnTo>
                  <a:pt x="742061" y="1968500"/>
                </a:lnTo>
                <a:lnTo>
                  <a:pt x="608329" y="2006600"/>
                </a:lnTo>
                <a:lnTo>
                  <a:pt x="586867" y="2019300"/>
                </a:lnTo>
                <a:lnTo>
                  <a:pt x="705993" y="2019300"/>
                </a:lnTo>
                <a:lnTo>
                  <a:pt x="795782" y="1993900"/>
                </a:lnTo>
                <a:lnTo>
                  <a:pt x="817752" y="1993900"/>
                </a:lnTo>
                <a:lnTo>
                  <a:pt x="839343" y="1981200"/>
                </a:lnTo>
                <a:lnTo>
                  <a:pt x="860425" y="1981200"/>
                </a:lnTo>
                <a:lnTo>
                  <a:pt x="880872" y="1968500"/>
                </a:lnTo>
                <a:close/>
              </a:path>
              <a:path w="2283459" h="3022600">
                <a:moveTo>
                  <a:pt x="786129" y="1955800"/>
                </a:moveTo>
                <a:lnTo>
                  <a:pt x="741807" y="1968500"/>
                </a:lnTo>
                <a:lnTo>
                  <a:pt x="785749" y="1968500"/>
                </a:lnTo>
                <a:lnTo>
                  <a:pt x="786129" y="1955800"/>
                </a:lnTo>
                <a:close/>
              </a:path>
              <a:path w="2283459" h="3022600">
                <a:moveTo>
                  <a:pt x="937768" y="1943100"/>
                </a:moveTo>
                <a:lnTo>
                  <a:pt x="848360" y="1943100"/>
                </a:lnTo>
                <a:lnTo>
                  <a:pt x="827786" y="1955800"/>
                </a:lnTo>
                <a:lnTo>
                  <a:pt x="807339" y="1955800"/>
                </a:lnTo>
                <a:lnTo>
                  <a:pt x="785749" y="1968500"/>
                </a:lnTo>
                <a:lnTo>
                  <a:pt x="900684" y="1968500"/>
                </a:lnTo>
                <a:lnTo>
                  <a:pt x="919607" y="1955800"/>
                </a:lnTo>
                <a:lnTo>
                  <a:pt x="937768" y="1943100"/>
                </a:lnTo>
                <a:close/>
              </a:path>
              <a:path w="2283459" h="3022600">
                <a:moveTo>
                  <a:pt x="867791" y="1930400"/>
                </a:moveTo>
                <a:lnTo>
                  <a:pt x="847851" y="1943100"/>
                </a:lnTo>
                <a:lnTo>
                  <a:pt x="867155" y="1943100"/>
                </a:lnTo>
                <a:lnTo>
                  <a:pt x="867791" y="1930400"/>
                </a:lnTo>
                <a:close/>
              </a:path>
              <a:path w="2283459" h="3022600">
                <a:moveTo>
                  <a:pt x="1216533" y="1206500"/>
                </a:moveTo>
                <a:lnTo>
                  <a:pt x="1112647" y="1206500"/>
                </a:lnTo>
                <a:lnTo>
                  <a:pt x="1092453" y="1219200"/>
                </a:lnTo>
                <a:lnTo>
                  <a:pt x="1056259" y="1244600"/>
                </a:lnTo>
                <a:lnTo>
                  <a:pt x="1026541" y="1270000"/>
                </a:lnTo>
                <a:lnTo>
                  <a:pt x="1014602" y="1295400"/>
                </a:lnTo>
                <a:lnTo>
                  <a:pt x="1004570" y="1308100"/>
                </a:lnTo>
                <a:lnTo>
                  <a:pt x="996442" y="1320800"/>
                </a:lnTo>
                <a:lnTo>
                  <a:pt x="989838" y="1346200"/>
                </a:lnTo>
                <a:lnTo>
                  <a:pt x="984885" y="1358900"/>
                </a:lnTo>
                <a:lnTo>
                  <a:pt x="981201" y="1384300"/>
                </a:lnTo>
                <a:lnTo>
                  <a:pt x="978789" y="1397000"/>
                </a:lnTo>
                <a:lnTo>
                  <a:pt x="977392" y="1422400"/>
                </a:lnTo>
                <a:lnTo>
                  <a:pt x="977138" y="1447800"/>
                </a:lnTo>
                <a:lnTo>
                  <a:pt x="977646" y="1460500"/>
                </a:lnTo>
                <a:lnTo>
                  <a:pt x="978916" y="1485900"/>
                </a:lnTo>
                <a:lnTo>
                  <a:pt x="980821" y="1498600"/>
                </a:lnTo>
                <a:lnTo>
                  <a:pt x="985774" y="1549400"/>
                </a:lnTo>
                <a:lnTo>
                  <a:pt x="991870" y="1587500"/>
                </a:lnTo>
                <a:lnTo>
                  <a:pt x="998093" y="1625600"/>
                </a:lnTo>
                <a:lnTo>
                  <a:pt x="1003808" y="1663700"/>
                </a:lnTo>
                <a:lnTo>
                  <a:pt x="1003680" y="1663700"/>
                </a:lnTo>
                <a:lnTo>
                  <a:pt x="1005967" y="1689100"/>
                </a:lnTo>
                <a:lnTo>
                  <a:pt x="1007745" y="1701800"/>
                </a:lnTo>
                <a:lnTo>
                  <a:pt x="1009142" y="1727200"/>
                </a:lnTo>
                <a:lnTo>
                  <a:pt x="1009650" y="1739900"/>
                </a:lnTo>
                <a:lnTo>
                  <a:pt x="1009396" y="1765300"/>
                </a:lnTo>
                <a:lnTo>
                  <a:pt x="1008252" y="1778000"/>
                </a:lnTo>
                <a:lnTo>
                  <a:pt x="1006221" y="1790700"/>
                </a:lnTo>
                <a:lnTo>
                  <a:pt x="1006475" y="1790700"/>
                </a:lnTo>
                <a:lnTo>
                  <a:pt x="1003173" y="1816100"/>
                </a:lnTo>
                <a:lnTo>
                  <a:pt x="1003553" y="1816100"/>
                </a:lnTo>
                <a:lnTo>
                  <a:pt x="998982" y="1828800"/>
                </a:lnTo>
                <a:lnTo>
                  <a:pt x="999490" y="1828800"/>
                </a:lnTo>
                <a:lnTo>
                  <a:pt x="993648" y="1841500"/>
                </a:lnTo>
                <a:lnTo>
                  <a:pt x="994410" y="1841500"/>
                </a:lnTo>
                <a:lnTo>
                  <a:pt x="987171" y="1854200"/>
                </a:lnTo>
                <a:lnTo>
                  <a:pt x="988314" y="1854200"/>
                </a:lnTo>
                <a:lnTo>
                  <a:pt x="979424" y="1866900"/>
                </a:lnTo>
                <a:lnTo>
                  <a:pt x="980694" y="1866900"/>
                </a:lnTo>
                <a:lnTo>
                  <a:pt x="970279" y="1879600"/>
                </a:lnTo>
                <a:lnTo>
                  <a:pt x="971550" y="1879600"/>
                </a:lnTo>
                <a:lnTo>
                  <a:pt x="959612" y="1892300"/>
                </a:lnTo>
                <a:lnTo>
                  <a:pt x="948690" y="1892300"/>
                </a:lnTo>
                <a:lnTo>
                  <a:pt x="933830" y="1905000"/>
                </a:lnTo>
                <a:lnTo>
                  <a:pt x="935101" y="1905000"/>
                </a:lnTo>
                <a:lnTo>
                  <a:pt x="919099" y="1917700"/>
                </a:lnTo>
                <a:lnTo>
                  <a:pt x="903732" y="1917700"/>
                </a:lnTo>
                <a:lnTo>
                  <a:pt x="885444" y="1930400"/>
                </a:lnTo>
                <a:lnTo>
                  <a:pt x="886205" y="1930400"/>
                </a:lnTo>
                <a:lnTo>
                  <a:pt x="867155" y="1943100"/>
                </a:lnTo>
                <a:lnTo>
                  <a:pt x="954913" y="1943100"/>
                </a:lnTo>
                <a:lnTo>
                  <a:pt x="985647" y="1917700"/>
                </a:lnTo>
                <a:lnTo>
                  <a:pt x="1020826" y="1866900"/>
                </a:lnTo>
                <a:lnTo>
                  <a:pt x="1028953" y="1854200"/>
                </a:lnTo>
                <a:lnTo>
                  <a:pt x="1035430" y="1841500"/>
                </a:lnTo>
                <a:lnTo>
                  <a:pt x="1040511" y="1816100"/>
                </a:lnTo>
                <a:lnTo>
                  <a:pt x="1043940" y="1803400"/>
                </a:lnTo>
                <a:lnTo>
                  <a:pt x="1046352" y="1778000"/>
                </a:lnTo>
                <a:lnTo>
                  <a:pt x="1047369" y="1765300"/>
                </a:lnTo>
                <a:lnTo>
                  <a:pt x="1047750" y="1739900"/>
                </a:lnTo>
                <a:lnTo>
                  <a:pt x="1047115" y="1727200"/>
                </a:lnTo>
                <a:lnTo>
                  <a:pt x="1045718" y="1701800"/>
                </a:lnTo>
                <a:lnTo>
                  <a:pt x="1043940" y="1689100"/>
                </a:lnTo>
                <a:lnTo>
                  <a:pt x="1041526" y="1663700"/>
                </a:lnTo>
                <a:lnTo>
                  <a:pt x="1035812" y="1625600"/>
                </a:lnTo>
                <a:lnTo>
                  <a:pt x="1029462" y="1587500"/>
                </a:lnTo>
                <a:lnTo>
                  <a:pt x="1023493" y="1536700"/>
                </a:lnTo>
                <a:lnTo>
                  <a:pt x="1018667" y="1498600"/>
                </a:lnTo>
                <a:lnTo>
                  <a:pt x="1016889" y="1485900"/>
                </a:lnTo>
                <a:lnTo>
                  <a:pt x="1015619" y="1460500"/>
                </a:lnTo>
                <a:lnTo>
                  <a:pt x="1015492" y="1447800"/>
                </a:lnTo>
                <a:lnTo>
                  <a:pt x="1015238" y="1447800"/>
                </a:lnTo>
                <a:lnTo>
                  <a:pt x="1015492" y="1422400"/>
                </a:lnTo>
                <a:lnTo>
                  <a:pt x="1016762" y="1409700"/>
                </a:lnTo>
                <a:lnTo>
                  <a:pt x="1018921" y="1384300"/>
                </a:lnTo>
                <a:lnTo>
                  <a:pt x="1018667" y="1384300"/>
                </a:lnTo>
                <a:lnTo>
                  <a:pt x="1022096" y="1371600"/>
                </a:lnTo>
                <a:lnTo>
                  <a:pt x="1021842" y="1371600"/>
                </a:lnTo>
                <a:lnTo>
                  <a:pt x="1026414" y="1358900"/>
                </a:lnTo>
                <a:lnTo>
                  <a:pt x="1025905" y="1358900"/>
                </a:lnTo>
                <a:lnTo>
                  <a:pt x="1031875" y="1346200"/>
                </a:lnTo>
                <a:lnTo>
                  <a:pt x="1031240" y="1346200"/>
                </a:lnTo>
                <a:lnTo>
                  <a:pt x="1038733" y="1320800"/>
                </a:lnTo>
                <a:lnTo>
                  <a:pt x="1042352" y="1320800"/>
                </a:lnTo>
                <a:lnTo>
                  <a:pt x="1046861" y="1308100"/>
                </a:lnTo>
                <a:lnTo>
                  <a:pt x="1045718" y="1308100"/>
                </a:lnTo>
                <a:lnTo>
                  <a:pt x="1056386" y="1295400"/>
                </a:lnTo>
                <a:lnTo>
                  <a:pt x="1054989" y="1295400"/>
                </a:lnTo>
                <a:lnTo>
                  <a:pt x="1067562" y="1282700"/>
                </a:lnTo>
                <a:lnTo>
                  <a:pt x="1079373" y="1282700"/>
                </a:lnTo>
                <a:lnTo>
                  <a:pt x="1095375" y="1270000"/>
                </a:lnTo>
                <a:lnTo>
                  <a:pt x="1094104" y="1270000"/>
                </a:lnTo>
                <a:lnTo>
                  <a:pt x="1111885" y="1257300"/>
                </a:lnTo>
                <a:lnTo>
                  <a:pt x="1110869" y="1257300"/>
                </a:lnTo>
                <a:lnTo>
                  <a:pt x="1130173" y="1244600"/>
                </a:lnTo>
                <a:lnTo>
                  <a:pt x="1129284" y="1244600"/>
                </a:lnTo>
                <a:lnTo>
                  <a:pt x="1149858" y="1231900"/>
                </a:lnTo>
                <a:lnTo>
                  <a:pt x="1170177" y="1231900"/>
                </a:lnTo>
                <a:lnTo>
                  <a:pt x="1193165" y="1219200"/>
                </a:lnTo>
                <a:lnTo>
                  <a:pt x="1192657" y="1219200"/>
                </a:lnTo>
                <a:lnTo>
                  <a:pt x="1216533" y="1206500"/>
                </a:lnTo>
                <a:close/>
              </a:path>
              <a:path w="2283459" h="3022600">
                <a:moveTo>
                  <a:pt x="960882" y="1879600"/>
                </a:moveTo>
                <a:lnTo>
                  <a:pt x="947420" y="1892300"/>
                </a:lnTo>
                <a:lnTo>
                  <a:pt x="959612" y="1892300"/>
                </a:lnTo>
                <a:lnTo>
                  <a:pt x="960882" y="1879600"/>
                </a:lnTo>
                <a:close/>
              </a:path>
              <a:path w="2283459" h="3022600">
                <a:moveTo>
                  <a:pt x="1015322" y="1439333"/>
                </a:moveTo>
                <a:lnTo>
                  <a:pt x="1015238" y="1447800"/>
                </a:lnTo>
                <a:lnTo>
                  <a:pt x="1015492" y="1447800"/>
                </a:lnTo>
                <a:lnTo>
                  <a:pt x="1015322" y="1439333"/>
                </a:lnTo>
                <a:close/>
              </a:path>
              <a:path w="2283459" h="3022600">
                <a:moveTo>
                  <a:pt x="1015365" y="1435100"/>
                </a:moveTo>
                <a:lnTo>
                  <a:pt x="1015322" y="1439333"/>
                </a:lnTo>
                <a:lnTo>
                  <a:pt x="1015365" y="1435100"/>
                </a:lnTo>
                <a:close/>
              </a:path>
              <a:path w="2283459" h="3022600">
                <a:moveTo>
                  <a:pt x="1042352" y="1320800"/>
                </a:moveTo>
                <a:lnTo>
                  <a:pt x="1038733" y="1320800"/>
                </a:lnTo>
                <a:lnTo>
                  <a:pt x="1037844" y="1333500"/>
                </a:lnTo>
                <a:lnTo>
                  <a:pt x="1042352" y="1320800"/>
                </a:lnTo>
                <a:close/>
              </a:path>
              <a:path w="2283459" h="3022600">
                <a:moveTo>
                  <a:pt x="1080643" y="1282700"/>
                </a:moveTo>
                <a:lnTo>
                  <a:pt x="1067562" y="1282700"/>
                </a:lnTo>
                <a:lnTo>
                  <a:pt x="1066165" y="1295400"/>
                </a:lnTo>
                <a:lnTo>
                  <a:pt x="1080643" y="1282700"/>
                </a:lnTo>
                <a:close/>
              </a:path>
              <a:path w="2283459" h="3022600">
                <a:moveTo>
                  <a:pt x="1344676" y="1181100"/>
                </a:moveTo>
                <a:lnTo>
                  <a:pt x="1180084" y="1181100"/>
                </a:lnTo>
                <a:lnTo>
                  <a:pt x="1156589" y="1193800"/>
                </a:lnTo>
                <a:lnTo>
                  <a:pt x="1133983" y="1206500"/>
                </a:lnTo>
                <a:lnTo>
                  <a:pt x="1240409" y="1206500"/>
                </a:lnTo>
                <a:lnTo>
                  <a:pt x="1265809" y="1193800"/>
                </a:lnTo>
                <a:lnTo>
                  <a:pt x="1291336" y="1193800"/>
                </a:lnTo>
                <a:lnTo>
                  <a:pt x="1344676" y="1181100"/>
                </a:lnTo>
                <a:close/>
              </a:path>
              <a:path w="2283459" h="3022600">
                <a:moveTo>
                  <a:pt x="1557274" y="1117600"/>
                </a:moveTo>
                <a:lnTo>
                  <a:pt x="1443482" y="1117600"/>
                </a:lnTo>
                <a:lnTo>
                  <a:pt x="1281684" y="1155700"/>
                </a:lnTo>
                <a:lnTo>
                  <a:pt x="1255268" y="1155700"/>
                </a:lnTo>
                <a:lnTo>
                  <a:pt x="1229614" y="1168400"/>
                </a:lnTo>
                <a:lnTo>
                  <a:pt x="1204595" y="1181100"/>
                </a:lnTo>
                <a:lnTo>
                  <a:pt x="1344549" y="1181100"/>
                </a:lnTo>
                <a:lnTo>
                  <a:pt x="1452879" y="1155700"/>
                </a:lnTo>
                <a:lnTo>
                  <a:pt x="1505966" y="1130300"/>
                </a:lnTo>
                <a:lnTo>
                  <a:pt x="1531874" y="1130300"/>
                </a:lnTo>
                <a:lnTo>
                  <a:pt x="1557274" y="1117600"/>
                </a:lnTo>
                <a:close/>
              </a:path>
              <a:path w="2283459" h="3022600">
                <a:moveTo>
                  <a:pt x="2168848" y="42443"/>
                </a:moveTo>
                <a:lnTo>
                  <a:pt x="2135759" y="50800"/>
                </a:lnTo>
                <a:lnTo>
                  <a:pt x="2043302" y="76200"/>
                </a:lnTo>
                <a:lnTo>
                  <a:pt x="1955292" y="101600"/>
                </a:lnTo>
                <a:lnTo>
                  <a:pt x="1913509" y="127000"/>
                </a:lnTo>
                <a:lnTo>
                  <a:pt x="1873630" y="139700"/>
                </a:lnTo>
                <a:lnTo>
                  <a:pt x="1854327" y="152400"/>
                </a:lnTo>
                <a:lnTo>
                  <a:pt x="1835658" y="165100"/>
                </a:lnTo>
                <a:lnTo>
                  <a:pt x="1817497" y="165100"/>
                </a:lnTo>
                <a:lnTo>
                  <a:pt x="1782952" y="190500"/>
                </a:lnTo>
                <a:lnTo>
                  <a:pt x="1751202" y="215900"/>
                </a:lnTo>
                <a:lnTo>
                  <a:pt x="1722247" y="241300"/>
                </a:lnTo>
                <a:lnTo>
                  <a:pt x="1685036" y="279400"/>
                </a:lnTo>
                <a:lnTo>
                  <a:pt x="1664462" y="317500"/>
                </a:lnTo>
                <a:lnTo>
                  <a:pt x="1655952" y="330200"/>
                </a:lnTo>
                <a:lnTo>
                  <a:pt x="1649476" y="342900"/>
                </a:lnTo>
                <a:lnTo>
                  <a:pt x="1645158" y="368300"/>
                </a:lnTo>
                <a:lnTo>
                  <a:pt x="1642618" y="381000"/>
                </a:lnTo>
                <a:lnTo>
                  <a:pt x="1641728" y="406400"/>
                </a:lnTo>
                <a:lnTo>
                  <a:pt x="1642237" y="431800"/>
                </a:lnTo>
                <a:lnTo>
                  <a:pt x="1644142" y="457200"/>
                </a:lnTo>
                <a:lnTo>
                  <a:pt x="1647190" y="469900"/>
                </a:lnTo>
                <a:lnTo>
                  <a:pt x="1651127" y="495300"/>
                </a:lnTo>
                <a:lnTo>
                  <a:pt x="1655952" y="520700"/>
                </a:lnTo>
                <a:lnTo>
                  <a:pt x="1661541" y="546100"/>
                </a:lnTo>
                <a:lnTo>
                  <a:pt x="1667764" y="571500"/>
                </a:lnTo>
                <a:lnTo>
                  <a:pt x="1681099" y="609600"/>
                </a:lnTo>
                <a:lnTo>
                  <a:pt x="1695323" y="660400"/>
                </a:lnTo>
                <a:lnTo>
                  <a:pt x="1709293" y="711200"/>
                </a:lnTo>
                <a:lnTo>
                  <a:pt x="1722120" y="749300"/>
                </a:lnTo>
                <a:lnTo>
                  <a:pt x="1727580" y="774700"/>
                </a:lnTo>
                <a:lnTo>
                  <a:pt x="1732407" y="800100"/>
                </a:lnTo>
                <a:lnTo>
                  <a:pt x="1732279" y="800100"/>
                </a:lnTo>
                <a:lnTo>
                  <a:pt x="1736344" y="825500"/>
                </a:lnTo>
                <a:lnTo>
                  <a:pt x="1739519" y="838200"/>
                </a:lnTo>
                <a:lnTo>
                  <a:pt x="1741551" y="863600"/>
                </a:lnTo>
                <a:lnTo>
                  <a:pt x="1742440" y="889000"/>
                </a:lnTo>
                <a:lnTo>
                  <a:pt x="1742059" y="901700"/>
                </a:lnTo>
                <a:lnTo>
                  <a:pt x="1740153" y="914400"/>
                </a:lnTo>
                <a:lnTo>
                  <a:pt x="1740408" y="914400"/>
                </a:lnTo>
                <a:lnTo>
                  <a:pt x="1736978" y="939800"/>
                </a:lnTo>
                <a:lnTo>
                  <a:pt x="1737360" y="939800"/>
                </a:lnTo>
                <a:lnTo>
                  <a:pt x="1732279" y="952500"/>
                </a:lnTo>
                <a:lnTo>
                  <a:pt x="1733042" y="952500"/>
                </a:lnTo>
                <a:lnTo>
                  <a:pt x="1725929" y="965200"/>
                </a:lnTo>
                <a:lnTo>
                  <a:pt x="1726946" y="965200"/>
                </a:lnTo>
                <a:lnTo>
                  <a:pt x="1718055" y="977900"/>
                </a:lnTo>
                <a:lnTo>
                  <a:pt x="1719326" y="977900"/>
                </a:lnTo>
                <a:lnTo>
                  <a:pt x="1708277" y="990600"/>
                </a:lnTo>
                <a:lnTo>
                  <a:pt x="1709674" y="990600"/>
                </a:lnTo>
                <a:lnTo>
                  <a:pt x="1696720" y="1003300"/>
                </a:lnTo>
                <a:lnTo>
                  <a:pt x="1698117" y="1003300"/>
                </a:lnTo>
                <a:lnTo>
                  <a:pt x="1683258" y="1016000"/>
                </a:lnTo>
                <a:lnTo>
                  <a:pt x="1684527" y="1016000"/>
                </a:lnTo>
                <a:lnTo>
                  <a:pt x="1668018" y="1028700"/>
                </a:lnTo>
                <a:lnTo>
                  <a:pt x="1669288" y="1028700"/>
                </a:lnTo>
                <a:lnTo>
                  <a:pt x="1651127" y="1041400"/>
                </a:lnTo>
                <a:lnTo>
                  <a:pt x="1652143" y="1041400"/>
                </a:lnTo>
                <a:lnTo>
                  <a:pt x="1632585" y="1054100"/>
                </a:lnTo>
                <a:lnTo>
                  <a:pt x="1613280" y="1054100"/>
                </a:lnTo>
                <a:lnTo>
                  <a:pt x="1591183" y="1066800"/>
                </a:lnTo>
                <a:lnTo>
                  <a:pt x="1591818" y="1066800"/>
                </a:lnTo>
                <a:lnTo>
                  <a:pt x="1568703" y="1079500"/>
                </a:lnTo>
                <a:lnTo>
                  <a:pt x="1545590" y="1079500"/>
                </a:lnTo>
                <a:lnTo>
                  <a:pt x="1520698" y="1092200"/>
                </a:lnTo>
                <a:lnTo>
                  <a:pt x="1520952" y="1092200"/>
                </a:lnTo>
                <a:lnTo>
                  <a:pt x="1495425" y="1104900"/>
                </a:lnTo>
                <a:lnTo>
                  <a:pt x="1495933" y="1104900"/>
                </a:lnTo>
                <a:lnTo>
                  <a:pt x="1443101" y="1117600"/>
                </a:lnTo>
                <a:lnTo>
                  <a:pt x="1581785" y="1117600"/>
                </a:lnTo>
                <a:lnTo>
                  <a:pt x="1628394" y="1092200"/>
                </a:lnTo>
                <a:lnTo>
                  <a:pt x="1670558" y="1066800"/>
                </a:lnTo>
                <a:lnTo>
                  <a:pt x="1707515" y="1041400"/>
                </a:lnTo>
                <a:lnTo>
                  <a:pt x="1738122" y="1016000"/>
                </a:lnTo>
                <a:lnTo>
                  <a:pt x="1760601" y="977900"/>
                </a:lnTo>
                <a:lnTo>
                  <a:pt x="1768602" y="965200"/>
                </a:lnTo>
                <a:lnTo>
                  <a:pt x="1774317" y="939800"/>
                </a:lnTo>
                <a:lnTo>
                  <a:pt x="1778000" y="927100"/>
                </a:lnTo>
                <a:lnTo>
                  <a:pt x="1780032" y="901700"/>
                </a:lnTo>
                <a:lnTo>
                  <a:pt x="1779524" y="863600"/>
                </a:lnTo>
                <a:lnTo>
                  <a:pt x="1773936" y="812800"/>
                </a:lnTo>
                <a:lnTo>
                  <a:pt x="1764665" y="774700"/>
                </a:lnTo>
                <a:lnTo>
                  <a:pt x="1758950" y="749300"/>
                </a:lnTo>
                <a:lnTo>
                  <a:pt x="1745996" y="698500"/>
                </a:lnTo>
                <a:lnTo>
                  <a:pt x="1731899" y="647700"/>
                </a:lnTo>
                <a:lnTo>
                  <a:pt x="1717675" y="596900"/>
                </a:lnTo>
                <a:lnTo>
                  <a:pt x="1704467" y="558800"/>
                </a:lnTo>
                <a:lnTo>
                  <a:pt x="1698371" y="533400"/>
                </a:lnTo>
                <a:lnTo>
                  <a:pt x="1693037" y="508000"/>
                </a:lnTo>
                <a:lnTo>
                  <a:pt x="1688592" y="482600"/>
                </a:lnTo>
                <a:lnTo>
                  <a:pt x="1684782" y="469900"/>
                </a:lnTo>
                <a:lnTo>
                  <a:pt x="1681988" y="444500"/>
                </a:lnTo>
                <a:lnTo>
                  <a:pt x="1680337" y="431800"/>
                </a:lnTo>
                <a:lnTo>
                  <a:pt x="1679828" y="406400"/>
                </a:lnTo>
                <a:lnTo>
                  <a:pt x="1680591" y="393700"/>
                </a:lnTo>
                <a:lnTo>
                  <a:pt x="1682877" y="368300"/>
                </a:lnTo>
                <a:lnTo>
                  <a:pt x="1682623" y="368300"/>
                </a:lnTo>
                <a:lnTo>
                  <a:pt x="1686433" y="355600"/>
                </a:lnTo>
                <a:lnTo>
                  <a:pt x="1685925" y="355600"/>
                </a:lnTo>
                <a:lnTo>
                  <a:pt x="1691640" y="342900"/>
                </a:lnTo>
                <a:lnTo>
                  <a:pt x="1690751" y="342900"/>
                </a:lnTo>
                <a:lnTo>
                  <a:pt x="1698371" y="330200"/>
                </a:lnTo>
                <a:lnTo>
                  <a:pt x="1697482" y="330200"/>
                </a:lnTo>
                <a:lnTo>
                  <a:pt x="1706499" y="317500"/>
                </a:lnTo>
                <a:lnTo>
                  <a:pt x="1705864" y="317500"/>
                </a:lnTo>
                <a:lnTo>
                  <a:pt x="1715897" y="304800"/>
                </a:lnTo>
                <a:lnTo>
                  <a:pt x="1715135" y="304800"/>
                </a:lnTo>
                <a:lnTo>
                  <a:pt x="1726057" y="292100"/>
                </a:lnTo>
                <a:lnTo>
                  <a:pt x="1725295" y="292100"/>
                </a:lnTo>
                <a:lnTo>
                  <a:pt x="1737105" y="279400"/>
                </a:lnTo>
                <a:lnTo>
                  <a:pt x="1736344" y="279400"/>
                </a:lnTo>
                <a:lnTo>
                  <a:pt x="1748917" y="266700"/>
                </a:lnTo>
                <a:lnTo>
                  <a:pt x="1748282" y="266700"/>
                </a:lnTo>
                <a:lnTo>
                  <a:pt x="1761617" y="254000"/>
                </a:lnTo>
                <a:lnTo>
                  <a:pt x="1760982" y="254000"/>
                </a:lnTo>
                <a:lnTo>
                  <a:pt x="1775205" y="241300"/>
                </a:lnTo>
                <a:lnTo>
                  <a:pt x="1774571" y="241300"/>
                </a:lnTo>
                <a:lnTo>
                  <a:pt x="1789557" y="228600"/>
                </a:lnTo>
                <a:lnTo>
                  <a:pt x="1788922" y="228600"/>
                </a:lnTo>
                <a:lnTo>
                  <a:pt x="1804543" y="215900"/>
                </a:lnTo>
                <a:lnTo>
                  <a:pt x="1819655" y="215900"/>
                </a:lnTo>
                <a:lnTo>
                  <a:pt x="1836674" y="203200"/>
                </a:lnTo>
                <a:lnTo>
                  <a:pt x="1836166" y="203200"/>
                </a:lnTo>
                <a:lnTo>
                  <a:pt x="1853819" y="190500"/>
                </a:lnTo>
                <a:lnTo>
                  <a:pt x="1853311" y="190500"/>
                </a:lnTo>
                <a:lnTo>
                  <a:pt x="1871472" y="177800"/>
                </a:lnTo>
                <a:lnTo>
                  <a:pt x="1889252" y="177800"/>
                </a:lnTo>
                <a:lnTo>
                  <a:pt x="1928368" y="152400"/>
                </a:lnTo>
                <a:lnTo>
                  <a:pt x="1927733" y="152400"/>
                </a:lnTo>
                <a:lnTo>
                  <a:pt x="1968880" y="139700"/>
                </a:lnTo>
                <a:lnTo>
                  <a:pt x="1968246" y="139700"/>
                </a:lnTo>
                <a:lnTo>
                  <a:pt x="2011045" y="127000"/>
                </a:lnTo>
                <a:lnTo>
                  <a:pt x="2010537" y="127000"/>
                </a:lnTo>
                <a:lnTo>
                  <a:pt x="2054733" y="114300"/>
                </a:lnTo>
                <a:lnTo>
                  <a:pt x="2054352" y="114300"/>
                </a:lnTo>
                <a:lnTo>
                  <a:pt x="2099818" y="101600"/>
                </a:lnTo>
                <a:lnTo>
                  <a:pt x="2099437" y="101600"/>
                </a:lnTo>
                <a:lnTo>
                  <a:pt x="2145919" y="88900"/>
                </a:lnTo>
                <a:lnTo>
                  <a:pt x="2145538" y="88900"/>
                </a:lnTo>
                <a:lnTo>
                  <a:pt x="2178389" y="80604"/>
                </a:lnTo>
                <a:lnTo>
                  <a:pt x="2168848" y="42443"/>
                </a:lnTo>
                <a:close/>
              </a:path>
              <a:path w="2283459" h="3022600">
                <a:moveTo>
                  <a:pt x="2269435" y="38100"/>
                </a:moveTo>
                <a:lnTo>
                  <a:pt x="2186051" y="38100"/>
                </a:lnTo>
                <a:lnTo>
                  <a:pt x="2195829" y="76200"/>
                </a:lnTo>
                <a:lnTo>
                  <a:pt x="2178389" y="80604"/>
                </a:lnTo>
                <a:lnTo>
                  <a:pt x="2186813" y="114300"/>
                </a:lnTo>
                <a:lnTo>
                  <a:pt x="2269435" y="38100"/>
                </a:lnTo>
                <a:close/>
              </a:path>
              <a:path w="2283459" h="3022600">
                <a:moveTo>
                  <a:pt x="2186051" y="38100"/>
                </a:moveTo>
                <a:lnTo>
                  <a:pt x="2168848" y="42443"/>
                </a:lnTo>
                <a:lnTo>
                  <a:pt x="2178389" y="80604"/>
                </a:lnTo>
                <a:lnTo>
                  <a:pt x="2195829" y="76200"/>
                </a:lnTo>
                <a:lnTo>
                  <a:pt x="2186051" y="38100"/>
                </a:lnTo>
                <a:close/>
              </a:path>
              <a:path w="2283459" h="3022600">
                <a:moveTo>
                  <a:pt x="2158238" y="0"/>
                </a:moveTo>
                <a:lnTo>
                  <a:pt x="2168848" y="42443"/>
                </a:lnTo>
                <a:lnTo>
                  <a:pt x="2186051" y="38100"/>
                </a:lnTo>
                <a:lnTo>
                  <a:pt x="2269435" y="38100"/>
                </a:lnTo>
                <a:lnTo>
                  <a:pt x="2283205" y="25400"/>
                </a:lnTo>
                <a:lnTo>
                  <a:pt x="2158238" y="0"/>
                </a:lnTo>
                <a:close/>
              </a:path>
            </a:pathLst>
          </a:custGeom>
          <a:solidFill>
            <a:srgbClr val="000000"/>
          </a:solidFill>
        </p:spPr>
        <p:txBody>
          <a:bodyPr wrap="square" lIns="0" tIns="0" rIns="0" bIns="0" rtlCol="0"/>
          <a:lstStyle/>
          <a:p>
            <a:endParaRPr/>
          </a:p>
        </p:txBody>
      </p:sp>
      <p:sp>
        <p:nvSpPr>
          <p:cNvPr id="13" name="object 13"/>
          <p:cNvSpPr/>
          <p:nvPr/>
        </p:nvSpPr>
        <p:spPr>
          <a:xfrm>
            <a:off x="9268968" y="3692626"/>
            <a:ext cx="326110" cy="323113"/>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9328404" y="3732276"/>
            <a:ext cx="211836" cy="210312"/>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9052559" y="4094988"/>
            <a:ext cx="352044" cy="280416"/>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9826752" y="2119883"/>
            <a:ext cx="1217802" cy="1657984"/>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9499092" y="3901440"/>
            <a:ext cx="1732788" cy="669036"/>
          </a:xfrm>
          <a:prstGeom prst="rect">
            <a:avLst/>
          </a:prstGeom>
          <a:blipFill>
            <a:blip r:embed="rId11"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66996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18218" y="1877186"/>
            <a:ext cx="1962023" cy="203555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03656" y="300685"/>
            <a:ext cx="6604634" cy="697230"/>
          </a:xfrm>
          <a:prstGeom prst="rect">
            <a:avLst/>
          </a:prstGeom>
        </p:spPr>
        <p:txBody>
          <a:bodyPr vert="horz" wrap="square" lIns="0" tIns="13335" rIns="0" bIns="0" rtlCol="0">
            <a:spAutoFit/>
          </a:bodyPr>
          <a:lstStyle/>
          <a:p>
            <a:pPr marL="12700">
              <a:lnSpc>
                <a:spcPct val="100000"/>
              </a:lnSpc>
              <a:spcBef>
                <a:spcPts val="105"/>
              </a:spcBef>
            </a:pPr>
            <a:r>
              <a:rPr sz="4400" b="0" spc="-15" dirty="0">
                <a:latin typeface="Calibri Light"/>
                <a:cs typeface="Calibri Light"/>
              </a:rPr>
              <a:t>Improving </a:t>
            </a:r>
            <a:r>
              <a:rPr sz="4400" b="0" dirty="0">
                <a:latin typeface="Calibri Light"/>
                <a:cs typeface="Calibri Light"/>
              </a:rPr>
              <a:t>the policy</a:t>
            </a:r>
            <a:r>
              <a:rPr sz="4400" b="0" spc="-40" dirty="0">
                <a:latin typeface="Calibri Light"/>
                <a:cs typeface="Calibri Light"/>
              </a:rPr>
              <a:t> </a:t>
            </a:r>
            <a:r>
              <a:rPr sz="4400" b="0" spc="-15" dirty="0">
                <a:latin typeface="Calibri Light"/>
                <a:cs typeface="Calibri Light"/>
              </a:rPr>
              <a:t>gradient</a:t>
            </a:r>
            <a:endParaRPr sz="4400">
              <a:latin typeface="Calibri Light"/>
              <a:cs typeface="Calibri Light"/>
            </a:endParaRPr>
          </a:p>
        </p:txBody>
      </p:sp>
      <p:sp>
        <p:nvSpPr>
          <p:cNvPr id="4" name="object 4"/>
          <p:cNvSpPr/>
          <p:nvPr/>
        </p:nvSpPr>
        <p:spPr>
          <a:xfrm>
            <a:off x="492251" y="1543811"/>
            <a:ext cx="5743956" cy="6842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534661" y="2308098"/>
            <a:ext cx="1645920" cy="253365"/>
          </a:xfrm>
          <a:custGeom>
            <a:avLst/>
            <a:gdLst/>
            <a:ahLst/>
            <a:cxnLst/>
            <a:rect l="l" t="t" r="r" b="b"/>
            <a:pathLst>
              <a:path w="1645920" h="253364">
                <a:moveTo>
                  <a:pt x="1645920" y="0"/>
                </a:moveTo>
                <a:lnTo>
                  <a:pt x="1644269" y="49232"/>
                </a:lnTo>
                <a:lnTo>
                  <a:pt x="1639760" y="89439"/>
                </a:lnTo>
                <a:lnTo>
                  <a:pt x="1633061" y="116550"/>
                </a:lnTo>
                <a:lnTo>
                  <a:pt x="1624838" y="126491"/>
                </a:lnTo>
                <a:lnTo>
                  <a:pt x="844041" y="126491"/>
                </a:lnTo>
                <a:lnTo>
                  <a:pt x="835818" y="136433"/>
                </a:lnTo>
                <a:lnTo>
                  <a:pt x="829119" y="163544"/>
                </a:lnTo>
                <a:lnTo>
                  <a:pt x="824611" y="203751"/>
                </a:lnTo>
                <a:lnTo>
                  <a:pt x="822960" y="252984"/>
                </a:lnTo>
                <a:lnTo>
                  <a:pt x="821309" y="203751"/>
                </a:lnTo>
                <a:lnTo>
                  <a:pt x="816800" y="163544"/>
                </a:lnTo>
                <a:lnTo>
                  <a:pt x="810101" y="136433"/>
                </a:lnTo>
                <a:lnTo>
                  <a:pt x="801877" y="126491"/>
                </a:lnTo>
                <a:lnTo>
                  <a:pt x="21082" y="126491"/>
                </a:lnTo>
                <a:lnTo>
                  <a:pt x="12858" y="116550"/>
                </a:lnTo>
                <a:lnTo>
                  <a:pt x="6159" y="89439"/>
                </a:lnTo>
                <a:lnTo>
                  <a:pt x="1650" y="49232"/>
                </a:lnTo>
                <a:lnTo>
                  <a:pt x="0" y="0"/>
                </a:lnTo>
              </a:path>
            </a:pathLst>
          </a:custGeom>
          <a:ln w="19811">
            <a:solidFill>
              <a:srgbClr val="000000"/>
            </a:solidFill>
          </a:ln>
        </p:spPr>
        <p:txBody>
          <a:bodyPr wrap="square" lIns="0" tIns="0" rIns="0" bIns="0" rtlCol="0"/>
          <a:lstStyle/>
          <a:p>
            <a:endParaRPr/>
          </a:p>
        </p:txBody>
      </p:sp>
      <p:sp>
        <p:nvSpPr>
          <p:cNvPr id="6" name="object 6"/>
          <p:cNvSpPr txBox="1"/>
          <p:nvPr/>
        </p:nvSpPr>
        <p:spPr>
          <a:xfrm>
            <a:off x="4423664" y="2675890"/>
            <a:ext cx="185420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“reward to</a:t>
            </a:r>
            <a:r>
              <a:rPr sz="2400" spc="-95" dirty="0">
                <a:latin typeface="Calibri"/>
                <a:cs typeface="Calibri"/>
              </a:rPr>
              <a:t> </a:t>
            </a:r>
            <a:r>
              <a:rPr sz="2400" spc="-10" dirty="0">
                <a:latin typeface="Calibri"/>
                <a:cs typeface="Calibri"/>
              </a:rPr>
              <a:t>go”</a:t>
            </a:r>
            <a:endParaRPr sz="2400">
              <a:latin typeface="Calibri"/>
              <a:cs typeface="Calibri"/>
            </a:endParaRPr>
          </a:p>
        </p:txBody>
      </p:sp>
      <p:sp>
        <p:nvSpPr>
          <p:cNvPr id="7" name="object 7"/>
          <p:cNvSpPr/>
          <p:nvPr/>
        </p:nvSpPr>
        <p:spPr>
          <a:xfrm>
            <a:off x="5187756" y="3287267"/>
            <a:ext cx="347411" cy="28193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92251" y="3732276"/>
            <a:ext cx="6682740" cy="28193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92251" y="4297679"/>
            <a:ext cx="2942844" cy="20878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92251" y="4789932"/>
            <a:ext cx="6614159" cy="294131"/>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35863" y="5367528"/>
            <a:ext cx="4920996" cy="6675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8461756" y="1932813"/>
            <a:ext cx="2283460" cy="3022600"/>
          </a:xfrm>
          <a:custGeom>
            <a:avLst/>
            <a:gdLst/>
            <a:ahLst/>
            <a:cxnLst/>
            <a:rect l="l" t="t" r="r" b="b"/>
            <a:pathLst>
              <a:path w="2283459" h="3022600">
                <a:moveTo>
                  <a:pt x="384428" y="2895600"/>
                </a:moveTo>
                <a:lnTo>
                  <a:pt x="304038" y="2895600"/>
                </a:lnTo>
                <a:lnTo>
                  <a:pt x="269494" y="2908300"/>
                </a:lnTo>
                <a:lnTo>
                  <a:pt x="270128" y="2908300"/>
                </a:lnTo>
                <a:lnTo>
                  <a:pt x="234188" y="2921000"/>
                </a:lnTo>
                <a:lnTo>
                  <a:pt x="234696" y="2921000"/>
                </a:lnTo>
                <a:lnTo>
                  <a:pt x="197358" y="2933700"/>
                </a:lnTo>
                <a:lnTo>
                  <a:pt x="197739" y="2933700"/>
                </a:lnTo>
                <a:lnTo>
                  <a:pt x="159258" y="2946400"/>
                </a:lnTo>
                <a:lnTo>
                  <a:pt x="159639" y="2946400"/>
                </a:lnTo>
                <a:lnTo>
                  <a:pt x="120396" y="2959100"/>
                </a:lnTo>
                <a:lnTo>
                  <a:pt x="120650" y="2959100"/>
                </a:lnTo>
                <a:lnTo>
                  <a:pt x="80645" y="2971800"/>
                </a:lnTo>
                <a:lnTo>
                  <a:pt x="80899" y="2971800"/>
                </a:lnTo>
                <a:lnTo>
                  <a:pt x="0" y="2997200"/>
                </a:lnTo>
                <a:lnTo>
                  <a:pt x="9651" y="3022600"/>
                </a:lnTo>
                <a:lnTo>
                  <a:pt x="90804" y="3009900"/>
                </a:lnTo>
                <a:lnTo>
                  <a:pt x="209296" y="2971800"/>
                </a:lnTo>
                <a:lnTo>
                  <a:pt x="247142" y="2959100"/>
                </a:lnTo>
                <a:lnTo>
                  <a:pt x="283718" y="2946400"/>
                </a:lnTo>
                <a:lnTo>
                  <a:pt x="352678" y="2921000"/>
                </a:lnTo>
                <a:lnTo>
                  <a:pt x="384428" y="2895600"/>
                </a:lnTo>
                <a:close/>
              </a:path>
              <a:path w="2283459" h="3022600">
                <a:moveTo>
                  <a:pt x="467233" y="2832100"/>
                </a:moveTo>
                <a:lnTo>
                  <a:pt x="418719" y="2832100"/>
                </a:lnTo>
                <a:lnTo>
                  <a:pt x="405765" y="2844800"/>
                </a:lnTo>
                <a:lnTo>
                  <a:pt x="393446" y="2844800"/>
                </a:lnTo>
                <a:lnTo>
                  <a:pt x="379349" y="2857500"/>
                </a:lnTo>
                <a:lnTo>
                  <a:pt x="379984" y="2857500"/>
                </a:lnTo>
                <a:lnTo>
                  <a:pt x="365378" y="2870200"/>
                </a:lnTo>
                <a:lnTo>
                  <a:pt x="366014" y="2870200"/>
                </a:lnTo>
                <a:lnTo>
                  <a:pt x="335152" y="2882900"/>
                </a:lnTo>
                <a:lnTo>
                  <a:pt x="336169" y="2882900"/>
                </a:lnTo>
                <a:lnTo>
                  <a:pt x="303275" y="2895600"/>
                </a:lnTo>
                <a:lnTo>
                  <a:pt x="399796" y="2895600"/>
                </a:lnTo>
                <a:lnTo>
                  <a:pt x="414527" y="2882900"/>
                </a:lnTo>
                <a:lnTo>
                  <a:pt x="428498" y="2870200"/>
                </a:lnTo>
                <a:lnTo>
                  <a:pt x="442087" y="2857500"/>
                </a:lnTo>
                <a:lnTo>
                  <a:pt x="455041" y="2844800"/>
                </a:lnTo>
                <a:lnTo>
                  <a:pt x="467233" y="2832100"/>
                </a:lnTo>
                <a:close/>
              </a:path>
              <a:path w="2283459" h="3022600">
                <a:moveTo>
                  <a:pt x="558800" y="2057400"/>
                </a:moveTo>
                <a:lnTo>
                  <a:pt x="472186" y="2057400"/>
                </a:lnTo>
                <a:lnTo>
                  <a:pt x="456438" y="2070100"/>
                </a:lnTo>
                <a:lnTo>
                  <a:pt x="417068" y="2108200"/>
                </a:lnTo>
                <a:lnTo>
                  <a:pt x="399415" y="2146300"/>
                </a:lnTo>
                <a:lnTo>
                  <a:pt x="393826" y="2159000"/>
                </a:lnTo>
                <a:lnTo>
                  <a:pt x="390017" y="2171700"/>
                </a:lnTo>
                <a:lnTo>
                  <a:pt x="387985" y="2197100"/>
                </a:lnTo>
                <a:lnTo>
                  <a:pt x="387476" y="2209800"/>
                </a:lnTo>
                <a:lnTo>
                  <a:pt x="388493" y="2235200"/>
                </a:lnTo>
                <a:lnTo>
                  <a:pt x="390525" y="2260600"/>
                </a:lnTo>
                <a:lnTo>
                  <a:pt x="393826" y="2273300"/>
                </a:lnTo>
                <a:lnTo>
                  <a:pt x="398018" y="2298700"/>
                </a:lnTo>
                <a:lnTo>
                  <a:pt x="402971" y="2311400"/>
                </a:lnTo>
                <a:lnTo>
                  <a:pt x="408559" y="2336800"/>
                </a:lnTo>
                <a:lnTo>
                  <a:pt x="414909" y="2362200"/>
                </a:lnTo>
                <a:lnTo>
                  <a:pt x="428751" y="2400300"/>
                </a:lnTo>
                <a:lnTo>
                  <a:pt x="443484" y="2451100"/>
                </a:lnTo>
                <a:lnTo>
                  <a:pt x="458343" y="2489200"/>
                </a:lnTo>
                <a:lnTo>
                  <a:pt x="472440" y="2540000"/>
                </a:lnTo>
                <a:lnTo>
                  <a:pt x="478790" y="2552700"/>
                </a:lnTo>
                <a:lnTo>
                  <a:pt x="484504" y="2578100"/>
                </a:lnTo>
                <a:lnTo>
                  <a:pt x="489712" y="2603500"/>
                </a:lnTo>
                <a:lnTo>
                  <a:pt x="494157" y="2616200"/>
                </a:lnTo>
                <a:lnTo>
                  <a:pt x="493902" y="2616200"/>
                </a:lnTo>
                <a:lnTo>
                  <a:pt x="497586" y="2641600"/>
                </a:lnTo>
                <a:lnTo>
                  <a:pt x="500125" y="2654300"/>
                </a:lnTo>
                <a:lnTo>
                  <a:pt x="501523" y="2667000"/>
                </a:lnTo>
                <a:lnTo>
                  <a:pt x="501903" y="2692400"/>
                </a:lnTo>
                <a:lnTo>
                  <a:pt x="500888" y="2705100"/>
                </a:lnTo>
                <a:lnTo>
                  <a:pt x="498601" y="2717800"/>
                </a:lnTo>
                <a:lnTo>
                  <a:pt x="498983" y="2717800"/>
                </a:lnTo>
                <a:lnTo>
                  <a:pt x="495046" y="2730500"/>
                </a:lnTo>
                <a:lnTo>
                  <a:pt x="495808" y="2730500"/>
                </a:lnTo>
                <a:lnTo>
                  <a:pt x="490093" y="2743200"/>
                </a:lnTo>
                <a:lnTo>
                  <a:pt x="490854" y="2743200"/>
                </a:lnTo>
                <a:lnTo>
                  <a:pt x="483870" y="2755900"/>
                </a:lnTo>
                <a:lnTo>
                  <a:pt x="484504" y="2755900"/>
                </a:lnTo>
                <a:lnTo>
                  <a:pt x="476630" y="2768600"/>
                </a:lnTo>
                <a:lnTo>
                  <a:pt x="477393" y="2768600"/>
                </a:lnTo>
                <a:lnTo>
                  <a:pt x="468757" y="2781300"/>
                </a:lnTo>
                <a:lnTo>
                  <a:pt x="469265" y="2781300"/>
                </a:lnTo>
                <a:lnTo>
                  <a:pt x="459994" y="2794000"/>
                </a:lnTo>
                <a:lnTo>
                  <a:pt x="460755" y="2794000"/>
                </a:lnTo>
                <a:lnTo>
                  <a:pt x="450469" y="2806700"/>
                </a:lnTo>
                <a:lnTo>
                  <a:pt x="441071" y="2806700"/>
                </a:lnTo>
                <a:lnTo>
                  <a:pt x="429514" y="2819400"/>
                </a:lnTo>
                <a:lnTo>
                  <a:pt x="430149" y="2819400"/>
                </a:lnTo>
                <a:lnTo>
                  <a:pt x="417957" y="2832100"/>
                </a:lnTo>
                <a:lnTo>
                  <a:pt x="478663" y="2832100"/>
                </a:lnTo>
                <a:lnTo>
                  <a:pt x="489585" y="2819400"/>
                </a:lnTo>
                <a:lnTo>
                  <a:pt x="499618" y="2806700"/>
                </a:lnTo>
                <a:lnTo>
                  <a:pt x="509016" y="2794000"/>
                </a:lnTo>
                <a:lnTo>
                  <a:pt x="517398" y="2768600"/>
                </a:lnTo>
                <a:lnTo>
                  <a:pt x="525018" y="2755900"/>
                </a:lnTo>
                <a:lnTo>
                  <a:pt x="531622" y="2743200"/>
                </a:lnTo>
                <a:lnTo>
                  <a:pt x="536194" y="2730500"/>
                </a:lnTo>
                <a:lnTo>
                  <a:pt x="538861" y="2705100"/>
                </a:lnTo>
                <a:lnTo>
                  <a:pt x="540003" y="2692400"/>
                </a:lnTo>
                <a:lnTo>
                  <a:pt x="539496" y="2667000"/>
                </a:lnTo>
                <a:lnTo>
                  <a:pt x="537972" y="2654300"/>
                </a:lnTo>
                <a:lnTo>
                  <a:pt x="535177" y="2628900"/>
                </a:lnTo>
                <a:lnTo>
                  <a:pt x="531368" y="2616200"/>
                </a:lnTo>
                <a:lnTo>
                  <a:pt x="526796" y="2590800"/>
                </a:lnTo>
                <a:lnTo>
                  <a:pt x="521335" y="2565400"/>
                </a:lnTo>
                <a:lnTo>
                  <a:pt x="515239" y="2552700"/>
                </a:lnTo>
                <a:lnTo>
                  <a:pt x="508635" y="2527300"/>
                </a:lnTo>
                <a:lnTo>
                  <a:pt x="494538" y="2476500"/>
                </a:lnTo>
                <a:lnTo>
                  <a:pt x="479551" y="2438400"/>
                </a:lnTo>
                <a:lnTo>
                  <a:pt x="464947" y="2387600"/>
                </a:lnTo>
                <a:lnTo>
                  <a:pt x="451358" y="2349500"/>
                </a:lnTo>
                <a:lnTo>
                  <a:pt x="445262" y="2324100"/>
                </a:lnTo>
                <a:lnTo>
                  <a:pt x="439927" y="2311400"/>
                </a:lnTo>
                <a:lnTo>
                  <a:pt x="435101" y="2286000"/>
                </a:lnTo>
                <a:lnTo>
                  <a:pt x="431292" y="2273300"/>
                </a:lnTo>
                <a:lnTo>
                  <a:pt x="428244" y="2247900"/>
                </a:lnTo>
                <a:lnTo>
                  <a:pt x="426339" y="2235200"/>
                </a:lnTo>
                <a:lnTo>
                  <a:pt x="425576" y="2209800"/>
                </a:lnTo>
                <a:lnTo>
                  <a:pt x="426085" y="2197100"/>
                </a:lnTo>
                <a:lnTo>
                  <a:pt x="427863" y="2184400"/>
                </a:lnTo>
                <a:lnTo>
                  <a:pt x="427482" y="2184400"/>
                </a:lnTo>
                <a:lnTo>
                  <a:pt x="430911" y="2171700"/>
                </a:lnTo>
                <a:lnTo>
                  <a:pt x="430275" y="2171700"/>
                </a:lnTo>
                <a:lnTo>
                  <a:pt x="435228" y="2159000"/>
                </a:lnTo>
                <a:lnTo>
                  <a:pt x="434340" y="2159000"/>
                </a:lnTo>
                <a:lnTo>
                  <a:pt x="441071" y="2146300"/>
                </a:lnTo>
                <a:lnTo>
                  <a:pt x="439927" y="2146300"/>
                </a:lnTo>
                <a:lnTo>
                  <a:pt x="448437" y="2133600"/>
                </a:lnTo>
                <a:lnTo>
                  <a:pt x="447040" y="2133600"/>
                </a:lnTo>
                <a:lnTo>
                  <a:pt x="457200" y="2120900"/>
                </a:lnTo>
                <a:lnTo>
                  <a:pt x="455802" y="2120900"/>
                </a:lnTo>
                <a:lnTo>
                  <a:pt x="467614" y="2108200"/>
                </a:lnTo>
                <a:lnTo>
                  <a:pt x="478282" y="2108200"/>
                </a:lnTo>
                <a:lnTo>
                  <a:pt x="492887" y="2095500"/>
                </a:lnTo>
                <a:lnTo>
                  <a:pt x="491617" y="2095500"/>
                </a:lnTo>
                <a:lnTo>
                  <a:pt x="507365" y="2082800"/>
                </a:lnTo>
                <a:lnTo>
                  <a:pt x="522604" y="2082800"/>
                </a:lnTo>
                <a:lnTo>
                  <a:pt x="540639" y="2070100"/>
                </a:lnTo>
                <a:lnTo>
                  <a:pt x="539876" y="2070100"/>
                </a:lnTo>
                <a:lnTo>
                  <a:pt x="558800" y="2057400"/>
                </a:lnTo>
                <a:close/>
              </a:path>
              <a:path w="2283459" h="3022600">
                <a:moveTo>
                  <a:pt x="451230" y="2794000"/>
                </a:moveTo>
                <a:lnTo>
                  <a:pt x="440309" y="2806700"/>
                </a:lnTo>
                <a:lnTo>
                  <a:pt x="450469" y="2806700"/>
                </a:lnTo>
                <a:lnTo>
                  <a:pt x="451230" y="2794000"/>
                </a:lnTo>
                <a:close/>
              </a:path>
              <a:path w="2283459" h="3022600">
                <a:moveTo>
                  <a:pt x="661797" y="2032000"/>
                </a:moveTo>
                <a:lnTo>
                  <a:pt x="525907" y="2032000"/>
                </a:lnTo>
                <a:lnTo>
                  <a:pt x="506984" y="2044700"/>
                </a:lnTo>
                <a:lnTo>
                  <a:pt x="489076" y="2057400"/>
                </a:lnTo>
                <a:lnTo>
                  <a:pt x="577469" y="2057400"/>
                </a:lnTo>
                <a:lnTo>
                  <a:pt x="598043" y="2044700"/>
                </a:lnTo>
                <a:lnTo>
                  <a:pt x="618236" y="2044700"/>
                </a:lnTo>
                <a:lnTo>
                  <a:pt x="661797" y="2032000"/>
                </a:lnTo>
                <a:close/>
              </a:path>
              <a:path w="2283459" h="3022600">
                <a:moveTo>
                  <a:pt x="706120" y="2019300"/>
                </a:moveTo>
                <a:lnTo>
                  <a:pt x="565785" y="2019300"/>
                </a:lnTo>
                <a:lnTo>
                  <a:pt x="545465" y="2032000"/>
                </a:lnTo>
                <a:lnTo>
                  <a:pt x="661416" y="2032000"/>
                </a:lnTo>
                <a:lnTo>
                  <a:pt x="706120" y="2019300"/>
                </a:lnTo>
                <a:close/>
              </a:path>
              <a:path w="2283459" h="3022600">
                <a:moveTo>
                  <a:pt x="880872" y="1968500"/>
                </a:moveTo>
                <a:lnTo>
                  <a:pt x="742061" y="1968500"/>
                </a:lnTo>
                <a:lnTo>
                  <a:pt x="608329" y="2006600"/>
                </a:lnTo>
                <a:lnTo>
                  <a:pt x="586867" y="2019300"/>
                </a:lnTo>
                <a:lnTo>
                  <a:pt x="705993" y="2019300"/>
                </a:lnTo>
                <a:lnTo>
                  <a:pt x="795782" y="1993900"/>
                </a:lnTo>
                <a:lnTo>
                  <a:pt x="817752" y="1993900"/>
                </a:lnTo>
                <a:lnTo>
                  <a:pt x="839343" y="1981200"/>
                </a:lnTo>
                <a:lnTo>
                  <a:pt x="860425" y="1981200"/>
                </a:lnTo>
                <a:lnTo>
                  <a:pt x="880872" y="1968500"/>
                </a:lnTo>
                <a:close/>
              </a:path>
              <a:path w="2283459" h="3022600">
                <a:moveTo>
                  <a:pt x="786129" y="1955800"/>
                </a:moveTo>
                <a:lnTo>
                  <a:pt x="741807" y="1968500"/>
                </a:lnTo>
                <a:lnTo>
                  <a:pt x="785749" y="1968500"/>
                </a:lnTo>
                <a:lnTo>
                  <a:pt x="786129" y="1955800"/>
                </a:lnTo>
                <a:close/>
              </a:path>
              <a:path w="2283459" h="3022600">
                <a:moveTo>
                  <a:pt x="937768" y="1943100"/>
                </a:moveTo>
                <a:lnTo>
                  <a:pt x="848360" y="1943100"/>
                </a:lnTo>
                <a:lnTo>
                  <a:pt x="827786" y="1955800"/>
                </a:lnTo>
                <a:lnTo>
                  <a:pt x="807339" y="1955800"/>
                </a:lnTo>
                <a:lnTo>
                  <a:pt x="785749" y="1968500"/>
                </a:lnTo>
                <a:lnTo>
                  <a:pt x="900684" y="1968500"/>
                </a:lnTo>
                <a:lnTo>
                  <a:pt x="919607" y="1955800"/>
                </a:lnTo>
                <a:lnTo>
                  <a:pt x="937768" y="1943100"/>
                </a:lnTo>
                <a:close/>
              </a:path>
              <a:path w="2283459" h="3022600">
                <a:moveTo>
                  <a:pt x="867791" y="1930400"/>
                </a:moveTo>
                <a:lnTo>
                  <a:pt x="847851" y="1943100"/>
                </a:lnTo>
                <a:lnTo>
                  <a:pt x="867155" y="1943100"/>
                </a:lnTo>
                <a:lnTo>
                  <a:pt x="867791" y="1930400"/>
                </a:lnTo>
                <a:close/>
              </a:path>
              <a:path w="2283459" h="3022600">
                <a:moveTo>
                  <a:pt x="1216533" y="1206500"/>
                </a:moveTo>
                <a:lnTo>
                  <a:pt x="1112647" y="1206500"/>
                </a:lnTo>
                <a:lnTo>
                  <a:pt x="1092453" y="1219200"/>
                </a:lnTo>
                <a:lnTo>
                  <a:pt x="1056259" y="1244600"/>
                </a:lnTo>
                <a:lnTo>
                  <a:pt x="1026541" y="1270000"/>
                </a:lnTo>
                <a:lnTo>
                  <a:pt x="1014602" y="1295400"/>
                </a:lnTo>
                <a:lnTo>
                  <a:pt x="1004570" y="1308100"/>
                </a:lnTo>
                <a:lnTo>
                  <a:pt x="996442" y="1320800"/>
                </a:lnTo>
                <a:lnTo>
                  <a:pt x="989838" y="1346200"/>
                </a:lnTo>
                <a:lnTo>
                  <a:pt x="984885" y="1358900"/>
                </a:lnTo>
                <a:lnTo>
                  <a:pt x="981201" y="1384300"/>
                </a:lnTo>
                <a:lnTo>
                  <a:pt x="978789" y="1397000"/>
                </a:lnTo>
                <a:lnTo>
                  <a:pt x="977392" y="1422400"/>
                </a:lnTo>
                <a:lnTo>
                  <a:pt x="977138" y="1447800"/>
                </a:lnTo>
                <a:lnTo>
                  <a:pt x="977646" y="1460500"/>
                </a:lnTo>
                <a:lnTo>
                  <a:pt x="978916" y="1485900"/>
                </a:lnTo>
                <a:lnTo>
                  <a:pt x="980821" y="1498600"/>
                </a:lnTo>
                <a:lnTo>
                  <a:pt x="985774" y="1549400"/>
                </a:lnTo>
                <a:lnTo>
                  <a:pt x="991870" y="1587500"/>
                </a:lnTo>
                <a:lnTo>
                  <a:pt x="998093" y="1625600"/>
                </a:lnTo>
                <a:lnTo>
                  <a:pt x="1003808" y="1663700"/>
                </a:lnTo>
                <a:lnTo>
                  <a:pt x="1003680" y="1663700"/>
                </a:lnTo>
                <a:lnTo>
                  <a:pt x="1005967" y="1689100"/>
                </a:lnTo>
                <a:lnTo>
                  <a:pt x="1007745" y="1701800"/>
                </a:lnTo>
                <a:lnTo>
                  <a:pt x="1009142" y="1727200"/>
                </a:lnTo>
                <a:lnTo>
                  <a:pt x="1009650" y="1739900"/>
                </a:lnTo>
                <a:lnTo>
                  <a:pt x="1009396" y="1765300"/>
                </a:lnTo>
                <a:lnTo>
                  <a:pt x="1008252" y="1778000"/>
                </a:lnTo>
                <a:lnTo>
                  <a:pt x="1006221" y="1790700"/>
                </a:lnTo>
                <a:lnTo>
                  <a:pt x="1006475" y="1790700"/>
                </a:lnTo>
                <a:lnTo>
                  <a:pt x="1003173" y="1816100"/>
                </a:lnTo>
                <a:lnTo>
                  <a:pt x="1003553" y="1816100"/>
                </a:lnTo>
                <a:lnTo>
                  <a:pt x="998982" y="1828800"/>
                </a:lnTo>
                <a:lnTo>
                  <a:pt x="999490" y="1828800"/>
                </a:lnTo>
                <a:lnTo>
                  <a:pt x="993648" y="1841500"/>
                </a:lnTo>
                <a:lnTo>
                  <a:pt x="994410" y="1841500"/>
                </a:lnTo>
                <a:lnTo>
                  <a:pt x="987171" y="1854200"/>
                </a:lnTo>
                <a:lnTo>
                  <a:pt x="988314" y="1854200"/>
                </a:lnTo>
                <a:lnTo>
                  <a:pt x="979424" y="1866900"/>
                </a:lnTo>
                <a:lnTo>
                  <a:pt x="980694" y="1866900"/>
                </a:lnTo>
                <a:lnTo>
                  <a:pt x="970279" y="1879600"/>
                </a:lnTo>
                <a:lnTo>
                  <a:pt x="971550" y="1879600"/>
                </a:lnTo>
                <a:lnTo>
                  <a:pt x="959612" y="1892300"/>
                </a:lnTo>
                <a:lnTo>
                  <a:pt x="948690" y="1892300"/>
                </a:lnTo>
                <a:lnTo>
                  <a:pt x="933830" y="1905000"/>
                </a:lnTo>
                <a:lnTo>
                  <a:pt x="935101" y="1905000"/>
                </a:lnTo>
                <a:lnTo>
                  <a:pt x="919099" y="1917700"/>
                </a:lnTo>
                <a:lnTo>
                  <a:pt x="903732" y="1917700"/>
                </a:lnTo>
                <a:lnTo>
                  <a:pt x="885444" y="1930400"/>
                </a:lnTo>
                <a:lnTo>
                  <a:pt x="886205" y="1930400"/>
                </a:lnTo>
                <a:lnTo>
                  <a:pt x="867155" y="1943100"/>
                </a:lnTo>
                <a:lnTo>
                  <a:pt x="954913" y="1943100"/>
                </a:lnTo>
                <a:lnTo>
                  <a:pt x="985647" y="1917700"/>
                </a:lnTo>
                <a:lnTo>
                  <a:pt x="1020826" y="1866900"/>
                </a:lnTo>
                <a:lnTo>
                  <a:pt x="1028953" y="1854200"/>
                </a:lnTo>
                <a:lnTo>
                  <a:pt x="1035430" y="1841500"/>
                </a:lnTo>
                <a:lnTo>
                  <a:pt x="1040511" y="1816100"/>
                </a:lnTo>
                <a:lnTo>
                  <a:pt x="1043940" y="1803400"/>
                </a:lnTo>
                <a:lnTo>
                  <a:pt x="1046352" y="1778000"/>
                </a:lnTo>
                <a:lnTo>
                  <a:pt x="1047369" y="1765300"/>
                </a:lnTo>
                <a:lnTo>
                  <a:pt x="1047750" y="1739900"/>
                </a:lnTo>
                <a:lnTo>
                  <a:pt x="1047115" y="1727200"/>
                </a:lnTo>
                <a:lnTo>
                  <a:pt x="1045718" y="1701800"/>
                </a:lnTo>
                <a:lnTo>
                  <a:pt x="1043940" y="1689100"/>
                </a:lnTo>
                <a:lnTo>
                  <a:pt x="1041526" y="1663700"/>
                </a:lnTo>
                <a:lnTo>
                  <a:pt x="1035812" y="1625600"/>
                </a:lnTo>
                <a:lnTo>
                  <a:pt x="1029462" y="1587500"/>
                </a:lnTo>
                <a:lnTo>
                  <a:pt x="1023493" y="1536700"/>
                </a:lnTo>
                <a:lnTo>
                  <a:pt x="1018667" y="1498600"/>
                </a:lnTo>
                <a:lnTo>
                  <a:pt x="1016889" y="1485900"/>
                </a:lnTo>
                <a:lnTo>
                  <a:pt x="1015619" y="1460500"/>
                </a:lnTo>
                <a:lnTo>
                  <a:pt x="1015492" y="1447800"/>
                </a:lnTo>
                <a:lnTo>
                  <a:pt x="1015238" y="1447800"/>
                </a:lnTo>
                <a:lnTo>
                  <a:pt x="1015492" y="1422400"/>
                </a:lnTo>
                <a:lnTo>
                  <a:pt x="1016762" y="1409700"/>
                </a:lnTo>
                <a:lnTo>
                  <a:pt x="1018921" y="1384300"/>
                </a:lnTo>
                <a:lnTo>
                  <a:pt x="1018667" y="1384300"/>
                </a:lnTo>
                <a:lnTo>
                  <a:pt x="1022096" y="1371600"/>
                </a:lnTo>
                <a:lnTo>
                  <a:pt x="1021842" y="1371600"/>
                </a:lnTo>
                <a:lnTo>
                  <a:pt x="1026414" y="1358900"/>
                </a:lnTo>
                <a:lnTo>
                  <a:pt x="1025905" y="1358900"/>
                </a:lnTo>
                <a:lnTo>
                  <a:pt x="1031875" y="1346200"/>
                </a:lnTo>
                <a:lnTo>
                  <a:pt x="1031240" y="1346200"/>
                </a:lnTo>
                <a:lnTo>
                  <a:pt x="1038733" y="1320800"/>
                </a:lnTo>
                <a:lnTo>
                  <a:pt x="1042352" y="1320800"/>
                </a:lnTo>
                <a:lnTo>
                  <a:pt x="1046861" y="1308100"/>
                </a:lnTo>
                <a:lnTo>
                  <a:pt x="1045718" y="1308100"/>
                </a:lnTo>
                <a:lnTo>
                  <a:pt x="1056386" y="1295400"/>
                </a:lnTo>
                <a:lnTo>
                  <a:pt x="1054989" y="1295400"/>
                </a:lnTo>
                <a:lnTo>
                  <a:pt x="1067562" y="1282700"/>
                </a:lnTo>
                <a:lnTo>
                  <a:pt x="1079373" y="1282700"/>
                </a:lnTo>
                <a:lnTo>
                  <a:pt x="1095375" y="1270000"/>
                </a:lnTo>
                <a:lnTo>
                  <a:pt x="1094104" y="1270000"/>
                </a:lnTo>
                <a:lnTo>
                  <a:pt x="1111885" y="1257300"/>
                </a:lnTo>
                <a:lnTo>
                  <a:pt x="1110869" y="1257300"/>
                </a:lnTo>
                <a:lnTo>
                  <a:pt x="1130173" y="1244600"/>
                </a:lnTo>
                <a:lnTo>
                  <a:pt x="1129284" y="1244600"/>
                </a:lnTo>
                <a:lnTo>
                  <a:pt x="1149858" y="1231900"/>
                </a:lnTo>
                <a:lnTo>
                  <a:pt x="1170177" y="1231900"/>
                </a:lnTo>
                <a:lnTo>
                  <a:pt x="1193165" y="1219200"/>
                </a:lnTo>
                <a:lnTo>
                  <a:pt x="1192657" y="1219200"/>
                </a:lnTo>
                <a:lnTo>
                  <a:pt x="1216533" y="1206500"/>
                </a:lnTo>
                <a:close/>
              </a:path>
              <a:path w="2283459" h="3022600">
                <a:moveTo>
                  <a:pt x="960882" y="1879600"/>
                </a:moveTo>
                <a:lnTo>
                  <a:pt x="947420" y="1892300"/>
                </a:lnTo>
                <a:lnTo>
                  <a:pt x="959612" y="1892300"/>
                </a:lnTo>
                <a:lnTo>
                  <a:pt x="960882" y="1879600"/>
                </a:lnTo>
                <a:close/>
              </a:path>
              <a:path w="2283459" h="3022600">
                <a:moveTo>
                  <a:pt x="1015322" y="1439333"/>
                </a:moveTo>
                <a:lnTo>
                  <a:pt x="1015238" y="1447800"/>
                </a:lnTo>
                <a:lnTo>
                  <a:pt x="1015492" y="1447800"/>
                </a:lnTo>
                <a:lnTo>
                  <a:pt x="1015322" y="1439333"/>
                </a:lnTo>
                <a:close/>
              </a:path>
              <a:path w="2283459" h="3022600">
                <a:moveTo>
                  <a:pt x="1015365" y="1435100"/>
                </a:moveTo>
                <a:lnTo>
                  <a:pt x="1015322" y="1439333"/>
                </a:lnTo>
                <a:lnTo>
                  <a:pt x="1015365" y="1435100"/>
                </a:lnTo>
                <a:close/>
              </a:path>
              <a:path w="2283459" h="3022600">
                <a:moveTo>
                  <a:pt x="1042352" y="1320800"/>
                </a:moveTo>
                <a:lnTo>
                  <a:pt x="1038733" y="1320800"/>
                </a:lnTo>
                <a:lnTo>
                  <a:pt x="1037844" y="1333500"/>
                </a:lnTo>
                <a:lnTo>
                  <a:pt x="1042352" y="1320800"/>
                </a:lnTo>
                <a:close/>
              </a:path>
              <a:path w="2283459" h="3022600">
                <a:moveTo>
                  <a:pt x="1080643" y="1282700"/>
                </a:moveTo>
                <a:lnTo>
                  <a:pt x="1067562" y="1282700"/>
                </a:lnTo>
                <a:lnTo>
                  <a:pt x="1066165" y="1295400"/>
                </a:lnTo>
                <a:lnTo>
                  <a:pt x="1080643" y="1282700"/>
                </a:lnTo>
                <a:close/>
              </a:path>
              <a:path w="2283459" h="3022600">
                <a:moveTo>
                  <a:pt x="1344676" y="1181100"/>
                </a:moveTo>
                <a:lnTo>
                  <a:pt x="1180084" y="1181100"/>
                </a:lnTo>
                <a:lnTo>
                  <a:pt x="1156589" y="1193800"/>
                </a:lnTo>
                <a:lnTo>
                  <a:pt x="1133983" y="1206500"/>
                </a:lnTo>
                <a:lnTo>
                  <a:pt x="1240409" y="1206500"/>
                </a:lnTo>
                <a:lnTo>
                  <a:pt x="1265809" y="1193800"/>
                </a:lnTo>
                <a:lnTo>
                  <a:pt x="1291336" y="1193800"/>
                </a:lnTo>
                <a:lnTo>
                  <a:pt x="1344676" y="1181100"/>
                </a:lnTo>
                <a:close/>
              </a:path>
              <a:path w="2283459" h="3022600">
                <a:moveTo>
                  <a:pt x="1557274" y="1117600"/>
                </a:moveTo>
                <a:lnTo>
                  <a:pt x="1443482" y="1117600"/>
                </a:lnTo>
                <a:lnTo>
                  <a:pt x="1281684" y="1155700"/>
                </a:lnTo>
                <a:lnTo>
                  <a:pt x="1255268" y="1155700"/>
                </a:lnTo>
                <a:lnTo>
                  <a:pt x="1229614" y="1168400"/>
                </a:lnTo>
                <a:lnTo>
                  <a:pt x="1204595" y="1181100"/>
                </a:lnTo>
                <a:lnTo>
                  <a:pt x="1344549" y="1181100"/>
                </a:lnTo>
                <a:lnTo>
                  <a:pt x="1452879" y="1155700"/>
                </a:lnTo>
                <a:lnTo>
                  <a:pt x="1505966" y="1130300"/>
                </a:lnTo>
                <a:lnTo>
                  <a:pt x="1531874" y="1130300"/>
                </a:lnTo>
                <a:lnTo>
                  <a:pt x="1557274" y="1117600"/>
                </a:lnTo>
                <a:close/>
              </a:path>
              <a:path w="2283459" h="3022600">
                <a:moveTo>
                  <a:pt x="2168848" y="42443"/>
                </a:moveTo>
                <a:lnTo>
                  <a:pt x="2135759" y="50800"/>
                </a:lnTo>
                <a:lnTo>
                  <a:pt x="2043302" y="76200"/>
                </a:lnTo>
                <a:lnTo>
                  <a:pt x="1955292" y="101600"/>
                </a:lnTo>
                <a:lnTo>
                  <a:pt x="1913509" y="127000"/>
                </a:lnTo>
                <a:lnTo>
                  <a:pt x="1873630" y="139700"/>
                </a:lnTo>
                <a:lnTo>
                  <a:pt x="1854327" y="152400"/>
                </a:lnTo>
                <a:lnTo>
                  <a:pt x="1835658" y="165100"/>
                </a:lnTo>
                <a:lnTo>
                  <a:pt x="1817497" y="165100"/>
                </a:lnTo>
                <a:lnTo>
                  <a:pt x="1782952" y="190500"/>
                </a:lnTo>
                <a:lnTo>
                  <a:pt x="1751202" y="215900"/>
                </a:lnTo>
                <a:lnTo>
                  <a:pt x="1722247" y="241300"/>
                </a:lnTo>
                <a:lnTo>
                  <a:pt x="1685036" y="279400"/>
                </a:lnTo>
                <a:lnTo>
                  <a:pt x="1664462" y="317500"/>
                </a:lnTo>
                <a:lnTo>
                  <a:pt x="1655952" y="330200"/>
                </a:lnTo>
                <a:lnTo>
                  <a:pt x="1649476" y="342900"/>
                </a:lnTo>
                <a:lnTo>
                  <a:pt x="1645158" y="368300"/>
                </a:lnTo>
                <a:lnTo>
                  <a:pt x="1642618" y="381000"/>
                </a:lnTo>
                <a:lnTo>
                  <a:pt x="1641728" y="406400"/>
                </a:lnTo>
                <a:lnTo>
                  <a:pt x="1642237" y="431800"/>
                </a:lnTo>
                <a:lnTo>
                  <a:pt x="1644142" y="457200"/>
                </a:lnTo>
                <a:lnTo>
                  <a:pt x="1647190" y="469900"/>
                </a:lnTo>
                <a:lnTo>
                  <a:pt x="1651127" y="495300"/>
                </a:lnTo>
                <a:lnTo>
                  <a:pt x="1655952" y="520700"/>
                </a:lnTo>
                <a:lnTo>
                  <a:pt x="1661541" y="546100"/>
                </a:lnTo>
                <a:lnTo>
                  <a:pt x="1667764" y="571500"/>
                </a:lnTo>
                <a:lnTo>
                  <a:pt x="1681099" y="609600"/>
                </a:lnTo>
                <a:lnTo>
                  <a:pt x="1695323" y="660400"/>
                </a:lnTo>
                <a:lnTo>
                  <a:pt x="1709293" y="711200"/>
                </a:lnTo>
                <a:lnTo>
                  <a:pt x="1722120" y="749300"/>
                </a:lnTo>
                <a:lnTo>
                  <a:pt x="1727580" y="774700"/>
                </a:lnTo>
                <a:lnTo>
                  <a:pt x="1732407" y="800100"/>
                </a:lnTo>
                <a:lnTo>
                  <a:pt x="1732279" y="800100"/>
                </a:lnTo>
                <a:lnTo>
                  <a:pt x="1736344" y="825500"/>
                </a:lnTo>
                <a:lnTo>
                  <a:pt x="1739519" y="838200"/>
                </a:lnTo>
                <a:lnTo>
                  <a:pt x="1741551" y="863600"/>
                </a:lnTo>
                <a:lnTo>
                  <a:pt x="1742440" y="889000"/>
                </a:lnTo>
                <a:lnTo>
                  <a:pt x="1742059" y="901700"/>
                </a:lnTo>
                <a:lnTo>
                  <a:pt x="1740153" y="914400"/>
                </a:lnTo>
                <a:lnTo>
                  <a:pt x="1740408" y="914400"/>
                </a:lnTo>
                <a:lnTo>
                  <a:pt x="1736978" y="939800"/>
                </a:lnTo>
                <a:lnTo>
                  <a:pt x="1737360" y="939800"/>
                </a:lnTo>
                <a:lnTo>
                  <a:pt x="1732279" y="952500"/>
                </a:lnTo>
                <a:lnTo>
                  <a:pt x="1733042" y="952500"/>
                </a:lnTo>
                <a:lnTo>
                  <a:pt x="1725929" y="965200"/>
                </a:lnTo>
                <a:lnTo>
                  <a:pt x="1726946" y="965200"/>
                </a:lnTo>
                <a:lnTo>
                  <a:pt x="1718055" y="977900"/>
                </a:lnTo>
                <a:lnTo>
                  <a:pt x="1719326" y="977900"/>
                </a:lnTo>
                <a:lnTo>
                  <a:pt x="1708277" y="990600"/>
                </a:lnTo>
                <a:lnTo>
                  <a:pt x="1709674" y="990600"/>
                </a:lnTo>
                <a:lnTo>
                  <a:pt x="1696720" y="1003300"/>
                </a:lnTo>
                <a:lnTo>
                  <a:pt x="1698117" y="1003300"/>
                </a:lnTo>
                <a:lnTo>
                  <a:pt x="1683258" y="1016000"/>
                </a:lnTo>
                <a:lnTo>
                  <a:pt x="1684527" y="1016000"/>
                </a:lnTo>
                <a:lnTo>
                  <a:pt x="1668018" y="1028700"/>
                </a:lnTo>
                <a:lnTo>
                  <a:pt x="1669288" y="1028700"/>
                </a:lnTo>
                <a:lnTo>
                  <a:pt x="1651127" y="1041400"/>
                </a:lnTo>
                <a:lnTo>
                  <a:pt x="1652143" y="1041400"/>
                </a:lnTo>
                <a:lnTo>
                  <a:pt x="1632585" y="1054100"/>
                </a:lnTo>
                <a:lnTo>
                  <a:pt x="1613280" y="1054100"/>
                </a:lnTo>
                <a:lnTo>
                  <a:pt x="1591183" y="1066800"/>
                </a:lnTo>
                <a:lnTo>
                  <a:pt x="1591818" y="1066800"/>
                </a:lnTo>
                <a:lnTo>
                  <a:pt x="1568703" y="1079500"/>
                </a:lnTo>
                <a:lnTo>
                  <a:pt x="1545590" y="1079500"/>
                </a:lnTo>
                <a:lnTo>
                  <a:pt x="1520698" y="1092200"/>
                </a:lnTo>
                <a:lnTo>
                  <a:pt x="1520952" y="1092200"/>
                </a:lnTo>
                <a:lnTo>
                  <a:pt x="1495425" y="1104900"/>
                </a:lnTo>
                <a:lnTo>
                  <a:pt x="1495933" y="1104900"/>
                </a:lnTo>
                <a:lnTo>
                  <a:pt x="1443101" y="1117600"/>
                </a:lnTo>
                <a:lnTo>
                  <a:pt x="1581785" y="1117600"/>
                </a:lnTo>
                <a:lnTo>
                  <a:pt x="1628394" y="1092200"/>
                </a:lnTo>
                <a:lnTo>
                  <a:pt x="1670558" y="1066800"/>
                </a:lnTo>
                <a:lnTo>
                  <a:pt x="1707515" y="1041400"/>
                </a:lnTo>
                <a:lnTo>
                  <a:pt x="1738122" y="1016000"/>
                </a:lnTo>
                <a:lnTo>
                  <a:pt x="1760601" y="977900"/>
                </a:lnTo>
                <a:lnTo>
                  <a:pt x="1768602" y="965200"/>
                </a:lnTo>
                <a:lnTo>
                  <a:pt x="1774317" y="939800"/>
                </a:lnTo>
                <a:lnTo>
                  <a:pt x="1778000" y="927100"/>
                </a:lnTo>
                <a:lnTo>
                  <a:pt x="1780032" y="901700"/>
                </a:lnTo>
                <a:lnTo>
                  <a:pt x="1779524" y="863600"/>
                </a:lnTo>
                <a:lnTo>
                  <a:pt x="1773936" y="812800"/>
                </a:lnTo>
                <a:lnTo>
                  <a:pt x="1764665" y="774700"/>
                </a:lnTo>
                <a:lnTo>
                  <a:pt x="1758950" y="749300"/>
                </a:lnTo>
                <a:lnTo>
                  <a:pt x="1745996" y="698500"/>
                </a:lnTo>
                <a:lnTo>
                  <a:pt x="1731899" y="647700"/>
                </a:lnTo>
                <a:lnTo>
                  <a:pt x="1717675" y="596900"/>
                </a:lnTo>
                <a:lnTo>
                  <a:pt x="1704467" y="558800"/>
                </a:lnTo>
                <a:lnTo>
                  <a:pt x="1698371" y="533400"/>
                </a:lnTo>
                <a:lnTo>
                  <a:pt x="1693037" y="508000"/>
                </a:lnTo>
                <a:lnTo>
                  <a:pt x="1688592" y="482600"/>
                </a:lnTo>
                <a:lnTo>
                  <a:pt x="1684782" y="469900"/>
                </a:lnTo>
                <a:lnTo>
                  <a:pt x="1681988" y="444500"/>
                </a:lnTo>
                <a:lnTo>
                  <a:pt x="1680337" y="431800"/>
                </a:lnTo>
                <a:lnTo>
                  <a:pt x="1679828" y="406400"/>
                </a:lnTo>
                <a:lnTo>
                  <a:pt x="1680591" y="393700"/>
                </a:lnTo>
                <a:lnTo>
                  <a:pt x="1682877" y="368300"/>
                </a:lnTo>
                <a:lnTo>
                  <a:pt x="1682623" y="368300"/>
                </a:lnTo>
                <a:lnTo>
                  <a:pt x="1686433" y="355600"/>
                </a:lnTo>
                <a:lnTo>
                  <a:pt x="1685925" y="355600"/>
                </a:lnTo>
                <a:lnTo>
                  <a:pt x="1691640" y="342900"/>
                </a:lnTo>
                <a:lnTo>
                  <a:pt x="1690751" y="342900"/>
                </a:lnTo>
                <a:lnTo>
                  <a:pt x="1698371" y="330200"/>
                </a:lnTo>
                <a:lnTo>
                  <a:pt x="1697482" y="330200"/>
                </a:lnTo>
                <a:lnTo>
                  <a:pt x="1706499" y="317500"/>
                </a:lnTo>
                <a:lnTo>
                  <a:pt x="1705864" y="317500"/>
                </a:lnTo>
                <a:lnTo>
                  <a:pt x="1715897" y="304800"/>
                </a:lnTo>
                <a:lnTo>
                  <a:pt x="1715135" y="304800"/>
                </a:lnTo>
                <a:lnTo>
                  <a:pt x="1726057" y="292100"/>
                </a:lnTo>
                <a:lnTo>
                  <a:pt x="1725295" y="292100"/>
                </a:lnTo>
                <a:lnTo>
                  <a:pt x="1737105" y="279400"/>
                </a:lnTo>
                <a:lnTo>
                  <a:pt x="1736344" y="279400"/>
                </a:lnTo>
                <a:lnTo>
                  <a:pt x="1748917" y="266700"/>
                </a:lnTo>
                <a:lnTo>
                  <a:pt x="1748282" y="266700"/>
                </a:lnTo>
                <a:lnTo>
                  <a:pt x="1761617" y="254000"/>
                </a:lnTo>
                <a:lnTo>
                  <a:pt x="1760982" y="254000"/>
                </a:lnTo>
                <a:lnTo>
                  <a:pt x="1775205" y="241300"/>
                </a:lnTo>
                <a:lnTo>
                  <a:pt x="1774571" y="241300"/>
                </a:lnTo>
                <a:lnTo>
                  <a:pt x="1789557" y="228600"/>
                </a:lnTo>
                <a:lnTo>
                  <a:pt x="1788922" y="228600"/>
                </a:lnTo>
                <a:lnTo>
                  <a:pt x="1804543" y="215900"/>
                </a:lnTo>
                <a:lnTo>
                  <a:pt x="1819655" y="215900"/>
                </a:lnTo>
                <a:lnTo>
                  <a:pt x="1836674" y="203200"/>
                </a:lnTo>
                <a:lnTo>
                  <a:pt x="1836166" y="203200"/>
                </a:lnTo>
                <a:lnTo>
                  <a:pt x="1853819" y="190500"/>
                </a:lnTo>
                <a:lnTo>
                  <a:pt x="1853311" y="190500"/>
                </a:lnTo>
                <a:lnTo>
                  <a:pt x="1871472" y="177800"/>
                </a:lnTo>
                <a:lnTo>
                  <a:pt x="1889252" y="177800"/>
                </a:lnTo>
                <a:lnTo>
                  <a:pt x="1928368" y="152400"/>
                </a:lnTo>
                <a:lnTo>
                  <a:pt x="1927733" y="152400"/>
                </a:lnTo>
                <a:lnTo>
                  <a:pt x="1968880" y="139700"/>
                </a:lnTo>
                <a:lnTo>
                  <a:pt x="1968246" y="139700"/>
                </a:lnTo>
                <a:lnTo>
                  <a:pt x="2011045" y="127000"/>
                </a:lnTo>
                <a:lnTo>
                  <a:pt x="2010537" y="127000"/>
                </a:lnTo>
                <a:lnTo>
                  <a:pt x="2054733" y="114300"/>
                </a:lnTo>
                <a:lnTo>
                  <a:pt x="2054352" y="114300"/>
                </a:lnTo>
                <a:lnTo>
                  <a:pt x="2099818" y="101600"/>
                </a:lnTo>
                <a:lnTo>
                  <a:pt x="2099437" y="101600"/>
                </a:lnTo>
                <a:lnTo>
                  <a:pt x="2145919" y="88900"/>
                </a:lnTo>
                <a:lnTo>
                  <a:pt x="2145538" y="88900"/>
                </a:lnTo>
                <a:lnTo>
                  <a:pt x="2178389" y="80604"/>
                </a:lnTo>
                <a:lnTo>
                  <a:pt x="2168848" y="42443"/>
                </a:lnTo>
                <a:close/>
              </a:path>
              <a:path w="2283459" h="3022600">
                <a:moveTo>
                  <a:pt x="2269435" y="38100"/>
                </a:moveTo>
                <a:lnTo>
                  <a:pt x="2186051" y="38100"/>
                </a:lnTo>
                <a:lnTo>
                  <a:pt x="2195829" y="76200"/>
                </a:lnTo>
                <a:lnTo>
                  <a:pt x="2178389" y="80604"/>
                </a:lnTo>
                <a:lnTo>
                  <a:pt x="2186813" y="114300"/>
                </a:lnTo>
                <a:lnTo>
                  <a:pt x="2269435" y="38100"/>
                </a:lnTo>
                <a:close/>
              </a:path>
              <a:path w="2283459" h="3022600">
                <a:moveTo>
                  <a:pt x="2186051" y="38100"/>
                </a:moveTo>
                <a:lnTo>
                  <a:pt x="2168848" y="42443"/>
                </a:lnTo>
                <a:lnTo>
                  <a:pt x="2178389" y="80604"/>
                </a:lnTo>
                <a:lnTo>
                  <a:pt x="2195829" y="76200"/>
                </a:lnTo>
                <a:lnTo>
                  <a:pt x="2186051" y="38100"/>
                </a:lnTo>
                <a:close/>
              </a:path>
              <a:path w="2283459" h="3022600">
                <a:moveTo>
                  <a:pt x="2158238" y="0"/>
                </a:moveTo>
                <a:lnTo>
                  <a:pt x="2168848" y="42443"/>
                </a:lnTo>
                <a:lnTo>
                  <a:pt x="2186051" y="38100"/>
                </a:lnTo>
                <a:lnTo>
                  <a:pt x="2269435" y="38100"/>
                </a:lnTo>
                <a:lnTo>
                  <a:pt x="2283205" y="25400"/>
                </a:lnTo>
                <a:lnTo>
                  <a:pt x="2158238" y="0"/>
                </a:lnTo>
                <a:close/>
              </a:path>
            </a:pathLst>
          </a:custGeom>
          <a:solidFill>
            <a:srgbClr val="000000"/>
          </a:solidFill>
        </p:spPr>
        <p:txBody>
          <a:bodyPr wrap="square" lIns="0" tIns="0" rIns="0" bIns="0" rtlCol="0"/>
          <a:lstStyle/>
          <a:p>
            <a:endParaRPr/>
          </a:p>
        </p:txBody>
      </p:sp>
      <p:sp>
        <p:nvSpPr>
          <p:cNvPr id="13" name="object 13"/>
          <p:cNvSpPr/>
          <p:nvPr/>
        </p:nvSpPr>
        <p:spPr>
          <a:xfrm>
            <a:off x="9268968" y="3692626"/>
            <a:ext cx="326110" cy="323113"/>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9328404" y="3732276"/>
            <a:ext cx="211836" cy="210312"/>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9052559" y="4094988"/>
            <a:ext cx="352044" cy="280416"/>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9826752" y="2119883"/>
            <a:ext cx="1217802" cy="1657984"/>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9555353" y="3942588"/>
            <a:ext cx="2595372" cy="670560"/>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5188" y="3899915"/>
            <a:ext cx="2595372" cy="6705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118218" y="1877186"/>
            <a:ext cx="1962023" cy="203555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03656" y="300685"/>
            <a:ext cx="5828030" cy="697230"/>
          </a:xfrm>
          <a:prstGeom prst="rect">
            <a:avLst/>
          </a:prstGeom>
        </p:spPr>
        <p:txBody>
          <a:bodyPr vert="horz" wrap="square" lIns="0" tIns="13335" rIns="0" bIns="0" rtlCol="0">
            <a:spAutoFit/>
          </a:bodyPr>
          <a:lstStyle/>
          <a:p>
            <a:pPr marL="12700">
              <a:lnSpc>
                <a:spcPct val="100000"/>
              </a:lnSpc>
              <a:spcBef>
                <a:spcPts val="105"/>
              </a:spcBef>
            </a:pPr>
            <a:r>
              <a:rPr spc="-15" dirty="0"/>
              <a:t>What </a:t>
            </a:r>
            <a:r>
              <a:rPr dirty="0"/>
              <a:t>about the</a:t>
            </a:r>
            <a:r>
              <a:rPr spc="-20" dirty="0"/>
              <a:t> </a:t>
            </a:r>
            <a:r>
              <a:rPr dirty="0"/>
              <a:t>baseline?</a:t>
            </a:r>
          </a:p>
        </p:txBody>
      </p:sp>
      <p:sp>
        <p:nvSpPr>
          <p:cNvPr id="5" name="object 5"/>
          <p:cNvSpPr/>
          <p:nvPr/>
        </p:nvSpPr>
        <p:spPr>
          <a:xfrm>
            <a:off x="495300" y="1854707"/>
            <a:ext cx="6614159" cy="29413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8461756" y="1932813"/>
            <a:ext cx="2283460" cy="3022600"/>
          </a:xfrm>
          <a:custGeom>
            <a:avLst/>
            <a:gdLst/>
            <a:ahLst/>
            <a:cxnLst/>
            <a:rect l="l" t="t" r="r" b="b"/>
            <a:pathLst>
              <a:path w="2283459" h="3022600">
                <a:moveTo>
                  <a:pt x="384428" y="2895600"/>
                </a:moveTo>
                <a:lnTo>
                  <a:pt x="304038" y="2895600"/>
                </a:lnTo>
                <a:lnTo>
                  <a:pt x="269494" y="2908300"/>
                </a:lnTo>
                <a:lnTo>
                  <a:pt x="270128" y="2908300"/>
                </a:lnTo>
                <a:lnTo>
                  <a:pt x="234188" y="2921000"/>
                </a:lnTo>
                <a:lnTo>
                  <a:pt x="234696" y="2921000"/>
                </a:lnTo>
                <a:lnTo>
                  <a:pt x="197358" y="2933700"/>
                </a:lnTo>
                <a:lnTo>
                  <a:pt x="197739" y="2933700"/>
                </a:lnTo>
                <a:lnTo>
                  <a:pt x="159258" y="2946400"/>
                </a:lnTo>
                <a:lnTo>
                  <a:pt x="159639" y="2946400"/>
                </a:lnTo>
                <a:lnTo>
                  <a:pt x="120396" y="2959100"/>
                </a:lnTo>
                <a:lnTo>
                  <a:pt x="120650" y="2959100"/>
                </a:lnTo>
                <a:lnTo>
                  <a:pt x="80645" y="2971800"/>
                </a:lnTo>
                <a:lnTo>
                  <a:pt x="80899" y="2971800"/>
                </a:lnTo>
                <a:lnTo>
                  <a:pt x="0" y="2997200"/>
                </a:lnTo>
                <a:lnTo>
                  <a:pt x="9651" y="3022600"/>
                </a:lnTo>
                <a:lnTo>
                  <a:pt x="90804" y="3009900"/>
                </a:lnTo>
                <a:lnTo>
                  <a:pt x="209296" y="2971800"/>
                </a:lnTo>
                <a:lnTo>
                  <a:pt x="247142" y="2959100"/>
                </a:lnTo>
                <a:lnTo>
                  <a:pt x="283718" y="2946400"/>
                </a:lnTo>
                <a:lnTo>
                  <a:pt x="352678" y="2921000"/>
                </a:lnTo>
                <a:lnTo>
                  <a:pt x="384428" y="2895600"/>
                </a:lnTo>
                <a:close/>
              </a:path>
              <a:path w="2283459" h="3022600">
                <a:moveTo>
                  <a:pt x="467233" y="2832100"/>
                </a:moveTo>
                <a:lnTo>
                  <a:pt x="418719" y="2832100"/>
                </a:lnTo>
                <a:lnTo>
                  <a:pt x="405765" y="2844800"/>
                </a:lnTo>
                <a:lnTo>
                  <a:pt x="393446" y="2844800"/>
                </a:lnTo>
                <a:lnTo>
                  <a:pt x="379349" y="2857500"/>
                </a:lnTo>
                <a:lnTo>
                  <a:pt x="379984" y="2857500"/>
                </a:lnTo>
                <a:lnTo>
                  <a:pt x="365378" y="2870200"/>
                </a:lnTo>
                <a:lnTo>
                  <a:pt x="366014" y="2870200"/>
                </a:lnTo>
                <a:lnTo>
                  <a:pt x="335152" y="2882900"/>
                </a:lnTo>
                <a:lnTo>
                  <a:pt x="336169" y="2882900"/>
                </a:lnTo>
                <a:lnTo>
                  <a:pt x="303275" y="2895600"/>
                </a:lnTo>
                <a:lnTo>
                  <a:pt x="399796" y="2895600"/>
                </a:lnTo>
                <a:lnTo>
                  <a:pt x="414527" y="2882900"/>
                </a:lnTo>
                <a:lnTo>
                  <a:pt x="428498" y="2870200"/>
                </a:lnTo>
                <a:lnTo>
                  <a:pt x="442087" y="2857500"/>
                </a:lnTo>
                <a:lnTo>
                  <a:pt x="455041" y="2844800"/>
                </a:lnTo>
                <a:lnTo>
                  <a:pt x="467233" y="2832100"/>
                </a:lnTo>
                <a:close/>
              </a:path>
              <a:path w="2283459" h="3022600">
                <a:moveTo>
                  <a:pt x="558800" y="2057400"/>
                </a:moveTo>
                <a:lnTo>
                  <a:pt x="472186" y="2057400"/>
                </a:lnTo>
                <a:lnTo>
                  <a:pt x="456438" y="2070100"/>
                </a:lnTo>
                <a:lnTo>
                  <a:pt x="417068" y="2108200"/>
                </a:lnTo>
                <a:lnTo>
                  <a:pt x="399415" y="2146300"/>
                </a:lnTo>
                <a:lnTo>
                  <a:pt x="393826" y="2159000"/>
                </a:lnTo>
                <a:lnTo>
                  <a:pt x="390017" y="2171700"/>
                </a:lnTo>
                <a:lnTo>
                  <a:pt x="387985" y="2197100"/>
                </a:lnTo>
                <a:lnTo>
                  <a:pt x="387476" y="2209800"/>
                </a:lnTo>
                <a:lnTo>
                  <a:pt x="388493" y="2235200"/>
                </a:lnTo>
                <a:lnTo>
                  <a:pt x="390525" y="2260600"/>
                </a:lnTo>
                <a:lnTo>
                  <a:pt x="393826" y="2273300"/>
                </a:lnTo>
                <a:lnTo>
                  <a:pt x="398018" y="2298700"/>
                </a:lnTo>
                <a:lnTo>
                  <a:pt x="402971" y="2311400"/>
                </a:lnTo>
                <a:lnTo>
                  <a:pt x="408559" y="2336800"/>
                </a:lnTo>
                <a:lnTo>
                  <a:pt x="414909" y="2362200"/>
                </a:lnTo>
                <a:lnTo>
                  <a:pt x="428751" y="2400300"/>
                </a:lnTo>
                <a:lnTo>
                  <a:pt x="443484" y="2451100"/>
                </a:lnTo>
                <a:lnTo>
                  <a:pt x="458343" y="2489200"/>
                </a:lnTo>
                <a:lnTo>
                  <a:pt x="472440" y="2540000"/>
                </a:lnTo>
                <a:lnTo>
                  <a:pt x="478790" y="2552700"/>
                </a:lnTo>
                <a:lnTo>
                  <a:pt x="484504" y="2578100"/>
                </a:lnTo>
                <a:lnTo>
                  <a:pt x="489712" y="2603500"/>
                </a:lnTo>
                <a:lnTo>
                  <a:pt x="494157" y="2616200"/>
                </a:lnTo>
                <a:lnTo>
                  <a:pt x="493902" y="2616200"/>
                </a:lnTo>
                <a:lnTo>
                  <a:pt x="497586" y="2641600"/>
                </a:lnTo>
                <a:lnTo>
                  <a:pt x="500125" y="2654300"/>
                </a:lnTo>
                <a:lnTo>
                  <a:pt x="501523" y="2667000"/>
                </a:lnTo>
                <a:lnTo>
                  <a:pt x="501903" y="2692400"/>
                </a:lnTo>
                <a:lnTo>
                  <a:pt x="500888" y="2705100"/>
                </a:lnTo>
                <a:lnTo>
                  <a:pt x="498601" y="2717800"/>
                </a:lnTo>
                <a:lnTo>
                  <a:pt x="498983" y="2717800"/>
                </a:lnTo>
                <a:lnTo>
                  <a:pt x="495046" y="2730500"/>
                </a:lnTo>
                <a:lnTo>
                  <a:pt x="495808" y="2730500"/>
                </a:lnTo>
                <a:lnTo>
                  <a:pt x="490093" y="2743200"/>
                </a:lnTo>
                <a:lnTo>
                  <a:pt x="490854" y="2743200"/>
                </a:lnTo>
                <a:lnTo>
                  <a:pt x="483870" y="2755900"/>
                </a:lnTo>
                <a:lnTo>
                  <a:pt x="484504" y="2755900"/>
                </a:lnTo>
                <a:lnTo>
                  <a:pt x="476630" y="2768600"/>
                </a:lnTo>
                <a:lnTo>
                  <a:pt x="477393" y="2768600"/>
                </a:lnTo>
                <a:lnTo>
                  <a:pt x="468757" y="2781300"/>
                </a:lnTo>
                <a:lnTo>
                  <a:pt x="469265" y="2781300"/>
                </a:lnTo>
                <a:lnTo>
                  <a:pt x="459994" y="2794000"/>
                </a:lnTo>
                <a:lnTo>
                  <a:pt x="460755" y="2794000"/>
                </a:lnTo>
                <a:lnTo>
                  <a:pt x="450469" y="2806700"/>
                </a:lnTo>
                <a:lnTo>
                  <a:pt x="441071" y="2806700"/>
                </a:lnTo>
                <a:lnTo>
                  <a:pt x="429514" y="2819400"/>
                </a:lnTo>
                <a:lnTo>
                  <a:pt x="430149" y="2819400"/>
                </a:lnTo>
                <a:lnTo>
                  <a:pt x="417957" y="2832100"/>
                </a:lnTo>
                <a:lnTo>
                  <a:pt x="478663" y="2832100"/>
                </a:lnTo>
                <a:lnTo>
                  <a:pt x="489585" y="2819400"/>
                </a:lnTo>
                <a:lnTo>
                  <a:pt x="499618" y="2806700"/>
                </a:lnTo>
                <a:lnTo>
                  <a:pt x="509016" y="2794000"/>
                </a:lnTo>
                <a:lnTo>
                  <a:pt x="517398" y="2768600"/>
                </a:lnTo>
                <a:lnTo>
                  <a:pt x="525018" y="2755900"/>
                </a:lnTo>
                <a:lnTo>
                  <a:pt x="531622" y="2743200"/>
                </a:lnTo>
                <a:lnTo>
                  <a:pt x="536194" y="2730500"/>
                </a:lnTo>
                <a:lnTo>
                  <a:pt x="538861" y="2705100"/>
                </a:lnTo>
                <a:lnTo>
                  <a:pt x="540003" y="2692400"/>
                </a:lnTo>
                <a:lnTo>
                  <a:pt x="539496" y="2667000"/>
                </a:lnTo>
                <a:lnTo>
                  <a:pt x="537972" y="2654300"/>
                </a:lnTo>
                <a:lnTo>
                  <a:pt x="535177" y="2628900"/>
                </a:lnTo>
                <a:lnTo>
                  <a:pt x="531368" y="2616200"/>
                </a:lnTo>
                <a:lnTo>
                  <a:pt x="526796" y="2590800"/>
                </a:lnTo>
                <a:lnTo>
                  <a:pt x="521335" y="2565400"/>
                </a:lnTo>
                <a:lnTo>
                  <a:pt x="515239" y="2552700"/>
                </a:lnTo>
                <a:lnTo>
                  <a:pt x="508635" y="2527300"/>
                </a:lnTo>
                <a:lnTo>
                  <a:pt x="494538" y="2476500"/>
                </a:lnTo>
                <a:lnTo>
                  <a:pt x="479551" y="2438400"/>
                </a:lnTo>
                <a:lnTo>
                  <a:pt x="464947" y="2387600"/>
                </a:lnTo>
                <a:lnTo>
                  <a:pt x="451358" y="2349500"/>
                </a:lnTo>
                <a:lnTo>
                  <a:pt x="445262" y="2324100"/>
                </a:lnTo>
                <a:lnTo>
                  <a:pt x="439927" y="2311400"/>
                </a:lnTo>
                <a:lnTo>
                  <a:pt x="435101" y="2286000"/>
                </a:lnTo>
                <a:lnTo>
                  <a:pt x="431292" y="2273300"/>
                </a:lnTo>
                <a:lnTo>
                  <a:pt x="428244" y="2247900"/>
                </a:lnTo>
                <a:lnTo>
                  <a:pt x="426339" y="2235200"/>
                </a:lnTo>
                <a:lnTo>
                  <a:pt x="425576" y="2209800"/>
                </a:lnTo>
                <a:lnTo>
                  <a:pt x="426085" y="2197100"/>
                </a:lnTo>
                <a:lnTo>
                  <a:pt x="427863" y="2184400"/>
                </a:lnTo>
                <a:lnTo>
                  <a:pt x="427482" y="2184400"/>
                </a:lnTo>
                <a:lnTo>
                  <a:pt x="430911" y="2171700"/>
                </a:lnTo>
                <a:lnTo>
                  <a:pt x="430275" y="2171700"/>
                </a:lnTo>
                <a:lnTo>
                  <a:pt x="435228" y="2159000"/>
                </a:lnTo>
                <a:lnTo>
                  <a:pt x="434340" y="2159000"/>
                </a:lnTo>
                <a:lnTo>
                  <a:pt x="441071" y="2146300"/>
                </a:lnTo>
                <a:lnTo>
                  <a:pt x="439927" y="2146300"/>
                </a:lnTo>
                <a:lnTo>
                  <a:pt x="448437" y="2133600"/>
                </a:lnTo>
                <a:lnTo>
                  <a:pt x="447040" y="2133600"/>
                </a:lnTo>
                <a:lnTo>
                  <a:pt x="457200" y="2120900"/>
                </a:lnTo>
                <a:lnTo>
                  <a:pt x="455802" y="2120900"/>
                </a:lnTo>
                <a:lnTo>
                  <a:pt x="467614" y="2108200"/>
                </a:lnTo>
                <a:lnTo>
                  <a:pt x="478282" y="2108200"/>
                </a:lnTo>
                <a:lnTo>
                  <a:pt x="492887" y="2095500"/>
                </a:lnTo>
                <a:lnTo>
                  <a:pt x="491617" y="2095500"/>
                </a:lnTo>
                <a:lnTo>
                  <a:pt x="507365" y="2082800"/>
                </a:lnTo>
                <a:lnTo>
                  <a:pt x="522604" y="2082800"/>
                </a:lnTo>
                <a:lnTo>
                  <a:pt x="540639" y="2070100"/>
                </a:lnTo>
                <a:lnTo>
                  <a:pt x="539876" y="2070100"/>
                </a:lnTo>
                <a:lnTo>
                  <a:pt x="558800" y="2057400"/>
                </a:lnTo>
                <a:close/>
              </a:path>
              <a:path w="2283459" h="3022600">
                <a:moveTo>
                  <a:pt x="451230" y="2794000"/>
                </a:moveTo>
                <a:lnTo>
                  <a:pt x="440309" y="2806700"/>
                </a:lnTo>
                <a:lnTo>
                  <a:pt x="450469" y="2806700"/>
                </a:lnTo>
                <a:lnTo>
                  <a:pt x="451230" y="2794000"/>
                </a:lnTo>
                <a:close/>
              </a:path>
              <a:path w="2283459" h="3022600">
                <a:moveTo>
                  <a:pt x="661797" y="2032000"/>
                </a:moveTo>
                <a:lnTo>
                  <a:pt x="525907" y="2032000"/>
                </a:lnTo>
                <a:lnTo>
                  <a:pt x="506984" y="2044700"/>
                </a:lnTo>
                <a:lnTo>
                  <a:pt x="489076" y="2057400"/>
                </a:lnTo>
                <a:lnTo>
                  <a:pt x="577469" y="2057400"/>
                </a:lnTo>
                <a:lnTo>
                  <a:pt x="598043" y="2044700"/>
                </a:lnTo>
                <a:lnTo>
                  <a:pt x="618236" y="2044700"/>
                </a:lnTo>
                <a:lnTo>
                  <a:pt x="661797" y="2032000"/>
                </a:lnTo>
                <a:close/>
              </a:path>
              <a:path w="2283459" h="3022600">
                <a:moveTo>
                  <a:pt x="706120" y="2019300"/>
                </a:moveTo>
                <a:lnTo>
                  <a:pt x="565785" y="2019300"/>
                </a:lnTo>
                <a:lnTo>
                  <a:pt x="545465" y="2032000"/>
                </a:lnTo>
                <a:lnTo>
                  <a:pt x="661416" y="2032000"/>
                </a:lnTo>
                <a:lnTo>
                  <a:pt x="706120" y="2019300"/>
                </a:lnTo>
                <a:close/>
              </a:path>
              <a:path w="2283459" h="3022600">
                <a:moveTo>
                  <a:pt x="880872" y="1968500"/>
                </a:moveTo>
                <a:lnTo>
                  <a:pt x="742061" y="1968500"/>
                </a:lnTo>
                <a:lnTo>
                  <a:pt x="608329" y="2006600"/>
                </a:lnTo>
                <a:lnTo>
                  <a:pt x="586867" y="2019300"/>
                </a:lnTo>
                <a:lnTo>
                  <a:pt x="705993" y="2019300"/>
                </a:lnTo>
                <a:lnTo>
                  <a:pt x="795782" y="1993900"/>
                </a:lnTo>
                <a:lnTo>
                  <a:pt x="817752" y="1993900"/>
                </a:lnTo>
                <a:lnTo>
                  <a:pt x="839343" y="1981200"/>
                </a:lnTo>
                <a:lnTo>
                  <a:pt x="860425" y="1981200"/>
                </a:lnTo>
                <a:lnTo>
                  <a:pt x="880872" y="1968500"/>
                </a:lnTo>
                <a:close/>
              </a:path>
              <a:path w="2283459" h="3022600">
                <a:moveTo>
                  <a:pt x="786129" y="1955800"/>
                </a:moveTo>
                <a:lnTo>
                  <a:pt x="741807" y="1968500"/>
                </a:lnTo>
                <a:lnTo>
                  <a:pt x="785749" y="1968500"/>
                </a:lnTo>
                <a:lnTo>
                  <a:pt x="786129" y="1955800"/>
                </a:lnTo>
                <a:close/>
              </a:path>
              <a:path w="2283459" h="3022600">
                <a:moveTo>
                  <a:pt x="937768" y="1943100"/>
                </a:moveTo>
                <a:lnTo>
                  <a:pt x="848360" y="1943100"/>
                </a:lnTo>
                <a:lnTo>
                  <a:pt x="827786" y="1955800"/>
                </a:lnTo>
                <a:lnTo>
                  <a:pt x="807339" y="1955800"/>
                </a:lnTo>
                <a:lnTo>
                  <a:pt x="785749" y="1968500"/>
                </a:lnTo>
                <a:lnTo>
                  <a:pt x="900684" y="1968500"/>
                </a:lnTo>
                <a:lnTo>
                  <a:pt x="919607" y="1955800"/>
                </a:lnTo>
                <a:lnTo>
                  <a:pt x="937768" y="1943100"/>
                </a:lnTo>
                <a:close/>
              </a:path>
              <a:path w="2283459" h="3022600">
                <a:moveTo>
                  <a:pt x="867791" y="1930400"/>
                </a:moveTo>
                <a:lnTo>
                  <a:pt x="847851" y="1943100"/>
                </a:lnTo>
                <a:lnTo>
                  <a:pt x="867155" y="1943100"/>
                </a:lnTo>
                <a:lnTo>
                  <a:pt x="867791" y="1930400"/>
                </a:lnTo>
                <a:close/>
              </a:path>
              <a:path w="2283459" h="3022600">
                <a:moveTo>
                  <a:pt x="1216533" y="1206500"/>
                </a:moveTo>
                <a:lnTo>
                  <a:pt x="1112647" y="1206500"/>
                </a:lnTo>
                <a:lnTo>
                  <a:pt x="1092453" y="1219200"/>
                </a:lnTo>
                <a:lnTo>
                  <a:pt x="1056259" y="1244600"/>
                </a:lnTo>
                <a:lnTo>
                  <a:pt x="1026541" y="1270000"/>
                </a:lnTo>
                <a:lnTo>
                  <a:pt x="1014602" y="1295400"/>
                </a:lnTo>
                <a:lnTo>
                  <a:pt x="1004570" y="1308100"/>
                </a:lnTo>
                <a:lnTo>
                  <a:pt x="996442" y="1320800"/>
                </a:lnTo>
                <a:lnTo>
                  <a:pt x="989838" y="1346200"/>
                </a:lnTo>
                <a:lnTo>
                  <a:pt x="984885" y="1358900"/>
                </a:lnTo>
                <a:lnTo>
                  <a:pt x="981201" y="1384300"/>
                </a:lnTo>
                <a:lnTo>
                  <a:pt x="978789" y="1397000"/>
                </a:lnTo>
                <a:lnTo>
                  <a:pt x="977392" y="1422400"/>
                </a:lnTo>
                <a:lnTo>
                  <a:pt x="977138" y="1447800"/>
                </a:lnTo>
                <a:lnTo>
                  <a:pt x="977646" y="1460500"/>
                </a:lnTo>
                <a:lnTo>
                  <a:pt x="978916" y="1485900"/>
                </a:lnTo>
                <a:lnTo>
                  <a:pt x="980821" y="1498600"/>
                </a:lnTo>
                <a:lnTo>
                  <a:pt x="985774" y="1549400"/>
                </a:lnTo>
                <a:lnTo>
                  <a:pt x="991870" y="1587500"/>
                </a:lnTo>
                <a:lnTo>
                  <a:pt x="998093" y="1625600"/>
                </a:lnTo>
                <a:lnTo>
                  <a:pt x="1003808" y="1663700"/>
                </a:lnTo>
                <a:lnTo>
                  <a:pt x="1003680" y="1663700"/>
                </a:lnTo>
                <a:lnTo>
                  <a:pt x="1005967" y="1689100"/>
                </a:lnTo>
                <a:lnTo>
                  <a:pt x="1007745" y="1701800"/>
                </a:lnTo>
                <a:lnTo>
                  <a:pt x="1009142" y="1727200"/>
                </a:lnTo>
                <a:lnTo>
                  <a:pt x="1009650" y="1739900"/>
                </a:lnTo>
                <a:lnTo>
                  <a:pt x="1009396" y="1765300"/>
                </a:lnTo>
                <a:lnTo>
                  <a:pt x="1008252" y="1778000"/>
                </a:lnTo>
                <a:lnTo>
                  <a:pt x="1006221" y="1790700"/>
                </a:lnTo>
                <a:lnTo>
                  <a:pt x="1006475" y="1790700"/>
                </a:lnTo>
                <a:lnTo>
                  <a:pt x="1003173" y="1816100"/>
                </a:lnTo>
                <a:lnTo>
                  <a:pt x="1003553" y="1816100"/>
                </a:lnTo>
                <a:lnTo>
                  <a:pt x="998982" y="1828800"/>
                </a:lnTo>
                <a:lnTo>
                  <a:pt x="999490" y="1828800"/>
                </a:lnTo>
                <a:lnTo>
                  <a:pt x="993648" y="1841500"/>
                </a:lnTo>
                <a:lnTo>
                  <a:pt x="994410" y="1841500"/>
                </a:lnTo>
                <a:lnTo>
                  <a:pt x="987171" y="1854200"/>
                </a:lnTo>
                <a:lnTo>
                  <a:pt x="988314" y="1854200"/>
                </a:lnTo>
                <a:lnTo>
                  <a:pt x="979424" y="1866900"/>
                </a:lnTo>
                <a:lnTo>
                  <a:pt x="980694" y="1866900"/>
                </a:lnTo>
                <a:lnTo>
                  <a:pt x="970279" y="1879600"/>
                </a:lnTo>
                <a:lnTo>
                  <a:pt x="971550" y="1879600"/>
                </a:lnTo>
                <a:lnTo>
                  <a:pt x="959612" y="1892300"/>
                </a:lnTo>
                <a:lnTo>
                  <a:pt x="948690" y="1892300"/>
                </a:lnTo>
                <a:lnTo>
                  <a:pt x="933830" y="1905000"/>
                </a:lnTo>
                <a:lnTo>
                  <a:pt x="935101" y="1905000"/>
                </a:lnTo>
                <a:lnTo>
                  <a:pt x="919099" y="1917700"/>
                </a:lnTo>
                <a:lnTo>
                  <a:pt x="903732" y="1917700"/>
                </a:lnTo>
                <a:lnTo>
                  <a:pt x="885444" y="1930400"/>
                </a:lnTo>
                <a:lnTo>
                  <a:pt x="886205" y="1930400"/>
                </a:lnTo>
                <a:lnTo>
                  <a:pt x="867155" y="1943100"/>
                </a:lnTo>
                <a:lnTo>
                  <a:pt x="954913" y="1943100"/>
                </a:lnTo>
                <a:lnTo>
                  <a:pt x="985647" y="1917700"/>
                </a:lnTo>
                <a:lnTo>
                  <a:pt x="1020826" y="1866900"/>
                </a:lnTo>
                <a:lnTo>
                  <a:pt x="1028953" y="1854200"/>
                </a:lnTo>
                <a:lnTo>
                  <a:pt x="1035430" y="1841500"/>
                </a:lnTo>
                <a:lnTo>
                  <a:pt x="1040511" y="1816100"/>
                </a:lnTo>
                <a:lnTo>
                  <a:pt x="1043940" y="1803400"/>
                </a:lnTo>
                <a:lnTo>
                  <a:pt x="1046352" y="1778000"/>
                </a:lnTo>
                <a:lnTo>
                  <a:pt x="1047369" y="1765300"/>
                </a:lnTo>
                <a:lnTo>
                  <a:pt x="1047750" y="1739900"/>
                </a:lnTo>
                <a:lnTo>
                  <a:pt x="1047115" y="1727200"/>
                </a:lnTo>
                <a:lnTo>
                  <a:pt x="1045718" y="1701800"/>
                </a:lnTo>
                <a:lnTo>
                  <a:pt x="1043940" y="1689100"/>
                </a:lnTo>
                <a:lnTo>
                  <a:pt x="1041526" y="1663700"/>
                </a:lnTo>
                <a:lnTo>
                  <a:pt x="1035812" y="1625600"/>
                </a:lnTo>
                <a:lnTo>
                  <a:pt x="1029462" y="1587500"/>
                </a:lnTo>
                <a:lnTo>
                  <a:pt x="1023493" y="1536700"/>
                </a:lnTo>
                <a:lnTo>
                  <a:pt x="1018667" y="1498600"/>
                </a:lnTo>
                <a:lnTo>
                  <a:pt x="1016889" y="1485900"/>
                </a:lnTo>
                <a:lnTo>
                  <a:pt x="1015619" y="1460500"/>
                </a:lnTo>
                <a:lnTo>
                  <a:pt x="1015492" y="1447800"/>
                </a:lnTo>
                <a:lnTo>
                  <a:pt x="1015238" y="1447800"/>
                </a:lnTo>
                <a:lnTo>
                  <a:pt x="1015492" y="1422400"/>
                </a:lnTo>
                <a:lnTo>
                  <a:pt x="1016762" y="1409700"/>
                </a:lnTo>
                <a:lnTo>
                  <a:pt x="1018921" y="1384300"/>
                </a:lnTo>
                <a:lnTo>
                  <a:pt x="1018667" y="1384300"/>
                </a:lnTo>
                <a:lnTo>
                  <a:pt x="1022096" y="1371600"/>
                </a:lnTo>
                <a:lnTo>
                  <a:pt x="1021842" y="1371600"/>
                </a:lnTo>
                <a:lnTo>
                  <a:pt x="1026414" y="1358900"/>
                </a:lnTo>
                <a:lnTo>
                  <a:pt x="1025905" y="1358900"/>
                </a:lnTo>
                <a:lnTo>
                  <a:pt x="1031875" y="1346200"/>
                </a:lnTo>
                <a:lnTo>
                  <a:pt x="1031240" y="1346200"/>
                </a:lnTo>
                <a:lnTo>
                  <a:pt x="1038733" y="1320800"/>
                </a:lnTo>
                <a:lnTo>
                  <a:pt x="1042352" y="1320800"/>
                </a:lnTo>
                <a:lnTo>
                  <a:pt x="1046861" y="1308100"/>
                </a:lnTo>
                <a:lnTo>
                  <a:pt x="1045718" y="1308100"/>
                </a:lnTo>
                <a:lnTo>
                  <a:pt x="1056386" y="1295400"/>
                </a:lnTo>
                <a:lnTo>
                  <a:pt x="1054989" y="1295400"/>
                </a:lnTo>
                <a:lnTo>
                  <a:pt x="1067562" y="1282700"/>
                </a:lnTo>
                <a:lnTo>
                  <a:pt x="1079373" y="1282700"/>
                </a:lnTo>
                <a:lnTo>
                  <a:pt x="1095375" y="1270000"/>
                </a:lnTo>
                <a:lnTo>
                  <a:pt x="1094104" y="1270000"/>
                </a:lnTo>
                <a:lnTo>
                  <a:pt x="1111885" y="1257300"/>
                </a:lnTo>
                <a:lnTo>
                  <a:pt x="1110869" y="1257300"/>
                </a:lnTo>
                <a:lnTo>
                  <a:pt x="1130173" y="1244600"/>
                </a:lnTo>
                <a:lnTo>
                  <a:pt x="1129284" y="1244600"/>
                </a:lnTo>
                <a:lnTo>
                  <a:pt x="1149858" y="1231900"/>
                </a:lnTo>
                <a:lnTo>
                  <a:pt x="1170177" y="1231900"/>
                </a:lnTo>
                <a:lnTo>
                  <a:pt x="1193165" y="1219200"/>
                </a:lnTo>
                <a:lnTo>
                  <a:pt x="1192657" y="1219200"/>
                </a:lnTo>
                <a:lnTo>
                  <a:pt x="1216533" y="1206500"/>
                </a:lnTo>
                <a:close/>
              </a:path>
              <a:path w="2283459" h="3022600">
                <a:moveTo>
                  <a:pt x="960882" y="1879600"/>
                </a:moveTo>
                <a:lnTo>
                  <a:pt x="947420" y="1892300"/>
                </a:lnTo>
                <a:lnTo>
                  <a:pt x="959612" y="1892300"/>
                </a:lnTo>
                <a:lnTo>
                  <a:pt x="960882" y="1879600"/>
                </a:lnTo>
                <a:close/>
              </a:path>
              <a:path w="2283459" h="3022600">
                <a:moveTo>
                  <a:pt x="1015322" y="1439333"/>
                </a:moveTo>
                <a:lnTo>
                  <a:pt x="1015238" y="1447800"/>
                </a:lnTo>
                <a:lnTo>
                  <a:pt x="1015492" y="1447800"/>
                </a:lnTo>
                <a:lnTo>
                  <a:pt x="1015322" y="1439333"/>
                </a:lnTo>
                <a:close/>
              </a:path>
              <a:path w="2283459" h="3022600">
                <a:moveTo>
                  <a:pt x="1015365" y="1435100"/>
                </a:moveTo>
                <a:lnTo>
                  <a:pt x="1015322" y="1439333"/>
                </a:lnTo>
                <a:lnTo>
                  <a:pt x="1015365" y="1435100"/>
                </a:lnTo>
                <a:close/>
              </a:path>
              <a:path w="2283459" h="3022600">
                <a:moveTo>
                  <a:pt x="1042352" y="1320800"/>
                </a:moveTo>
                <a:lnTo>
                  <a:pt x="1038733" y="1320800"/>
                </a:lnTo>
                <a:lnTo>
                  <a:pt x="1037844" y="1333500"/>
                </a:lnTo>
                <a:lnTo>
                  <a:pt x="1042352" y="1320800"/>
                </a:lnTo>
                <a:close/>
              </a:path>
              <a:path w="2283459" h="3022600">
                <a:moveTo>
                  <a:pt x="1080643" y="1282700"/>
                </a:moveTo>
                <a:lnTo>
                  <a:pt x="1067562" y="1282700"/>
                </a:lnTo>
                <a:lnTo>
                  <a:pt x="1066165" y="1295400"/>
                </a:lnTo>
                <a:lnTo>
                  <a:pt x="1080643" y="1282700"/>
                </a:lnTo>
                <a:close/>
              </a:path>
              <a:path w="2283459" h="3022600">
                <a:moveTo>
                  <a:pt x="1344676" y="1181100"/>
                </a:moveTo>
                <a:lnTo>
                  <a:pt x="1180084" y="1181100"/>
                </a:lnTo>
                <a:lnTo>
                  <a:pt x="1156589" y="1193800"/>
                </a:lnTo>
                <a:lnTo>
                  <a:pt x="1133983" y="1206500"/>
                </a:lnTo>
                <a:lnTo>
                  <a:pt x="1240409" y="1206500"/>
                </a:lnTo>
                <a:lnTo>
                  <a:pt x="1265809" y="1193800"/>
                </a:lnTo>
                <a:lnTo>
                  <a:pt x="1291336" y="1193800"/>
                </a:lnTo>
                <a:lnTo>
                  <a:pt x="1344676" y="1181100"/>
                </a:lnTo>
                <a:close/>
              </a:path>
              <a:path w="2283459" h="3022600">
                <a:moveTo>
                  <a:pt x="1557274" y="1117600"/>
                </a:moveTo>
                <a:lnTo>
                  <a:pt x="1443482" y="1117600"/>
                </a:lnTo>
                <a:lnTo>
                  <a:pt x="1281684" y="1155700"/>
                </a:lnTo>
                <a:lnTo>
                  <a:pt x="1255268" y="1155700"/>
                </a:lnTo>
                <a:lnTo>
                  <a:pt x="1229614" y="1168400"/>
                </a:lnTo>
                <a:lnTo>
                  <a:pt x="1204595" y="1181100"/>
                </a:lnTo>
                <a:lnTo>
                  <a:pt x="1344549" y="1181100"/>
                </a:lnTo>
                <a:lnTo>
                  <a:pt x="1452879" y="1155700"/>
                </a:lnTo>
                <a:lnTo>
                  <a:pt x="1505966" y="1130300"/>
                </a:lnTo>
                <a:lnTo>
                  <a:pt x="1531874" y="1130300"/>
                </a:lnTo>
                <a:lnTo>
                  <a:pt x="1557274" y="1117600"/>
                </a:lnTo>
                <a:close/>
              </a:path>
              <a:path w="2283459" h="3022600">
                <a:moveTo>
                  <a:pt x="2168848" y="42443"/>
                </a:moveTo>
                <a:lnTo>
                  <a:pt x="2135759" y="50800"/>
                </a:lnTo>
                <a:lnTo>
                  <a:pt x="2043302" y="76200"/>
                </a:lnTo>
                <a:lnTo>
                  <a:pt x="1955292" y="101600"/>
                </a:lnTo>
                <a:lnTo>
                  <a:pt x="1913509" y="127000"/>
                </a:lnTo>
                <a:lnTo>
                  <a:pt x="1873630" y="139700"/>
                </a:lnTo>
                <a:lnTo>
                  <a:pt x="1854327" y="152400"/>
                </a:lnTo>
                <a:lnTo>
                  <a:pt x="1835658" y="165100"/>
                </a:lnTo>
                <a:lnTo>
                  <a:pt x="1817497" y="165100"/>
                </a:lnTo>
                <a:lnTo>
                  <a:pt x="1782952" y="190500"/>
                </a:lnTo>
                <a:lnTo>
                  <a:pt x="1751202" y="215900"/>
                </a:lnTo>
                <a:lnTo>
                  <a:pt x="1722247" y="241300"/>
                </a:lnTo>
                <a:lnTo>
                  <a:pt x="1685036" y="279400"/>
                </a:lnTo>
                <a:lnTo>
                  <a:pt x="1664462" y="317500"/>
                </a:lnTo>
                <a:lnTo>
                  <a:pt x="1655952" y="330200"/>
                </a:lnTo>
                <a:lnTo>
                  <a:pt x="1649476" y="342900"/>
                </a:lnTo>
                <a:lnTo>
                  <a:pt x="1645158" y="368300"/>
                </a:lnTo>
                <a:lnTo>
                  <a:pt x="1642618" y="381000"/>
                </a:lnTo>
                <a:lnTo>
                  <a:pt x="1641728" y="406400"/>
                </a:lnTo>
                <a:lnTo>
                  <a:pt x="1642237" y="431800"/>
                </a:lnTo>
                <a:lnTo>
                  <a:pt x="1644142" y="457200"/>
                </a:lnTo>
                <a:lnTo>
                  <a:pt x="1647190" y="469900"/>
                </a:lnTo>
                <a:lnTo>
                  <a:pt x="1651127" y="495300"/>
                </a:lnTo>
                <a:lnTo>
                  <a:pt x="1655952" y="520700"/>
                </a:lnTo>
                <a:lnTo>
                  <a:pt x="1661541" y="546100"/>
                </a:lnTo>
                <a:lnTo>
                  <a:pt x="1667764" y="571500"/>
                </a:lnTo>
                <a:lnTo>
                  <a:pt x="1681099" y="609600"/>
                </a:lnTo>
                <a:lnTo>
                  <a:pt x="1695323" y="660400"/>
                </a:lnTo>
                <a:lnTo>
                  <a:pt x="1709293" y="711200"/>
                </a:lnTo>
                <a:lnTo>
                  <a:pt x="1722120" y="749300"/>
                </a:lnTo>
                <a:lnTo>
                  <a:pt x="1727580" y="774700"/>
                </a:lnTo>
                <a:lnTo>
                  <a:pt x="1732407" y="800100"/>
                </a:lnTo>
                <a:lnTo>
                  <a:pt x="1732279" y="800100"/>
                </a:lnTo>
                <a:lnTo>
                  <a:pt x="1736344" y="825500"/>
                </a:lnTo>
                <a:lnTo>
                  <a:pt x="1739519" y="838200"/>
                </a:lnTo>
                <a:lnTo>
                  <a:pt x="1741551" y="863600"/>
                </a:lnTo>
                <a:lnTo>
                  <a:pt x="1742440" y="889000"/>
                </a:lnTo>
                <a:lnTo>
                  <a:pt x="1742059" y="901700"/>
                </a:lnTo>
                <a:lnTo>
                  <a:pt x="1740153" y="914400"/>
                </a:lnTo>
                <a:lnTo>
                  <a:pt x="1740408" y="914400"/>
                </a:lnTo>
                <a:lnTo>
                  <a:pt x="1736978" y="939800"/>
                </a:lnTo>
                <a:lnTo>
                  <a:pt x="1737360" y="939800"/>
                </a:lnTo>
                <a:lnTo>
                  <a:pt x="1732279" y="952500"/>
                </a:lnTo>
                <a:lnTo>
                  <a:pt x="1733042" y="952500"/>
                </a:lnTo>
                <a:lnTo>
                  <a:pt x="1725929" y="965200"/>
                </a:lnTo>
                <a:lnTo>
                  <a:pt x="1726946" y="965200"/>
                </a:lnTo>
                <a:lnTo>
                  <a:pt x="1718055" y="977900"/>
                </a:lnTo>
                <a:lnTo>
                  <a:pt x="1719326" y="977900"/>
                </a:lnTo>
                <a:lnTo>
                  <a:pt x="1708277" y="990600"/>
                </a:lnTo>
                <a:lnTo>
                  <a:pt x="1709674" y="990600"/>
                </a:lnTo>
                <a:lnTo>
                  <a:pt x="1696720" y="1003300"/>
                </a:lnTo>
                <a:lnTo>
                  <a:pt x="1698117" y="1003300"/>
                </a:lnTo>
                <a:lnTo>
                  <a:pt x="1683258" y="1016000"/>
                </a:lnTo>
                <a:lnTo>
                  <a:pt x="1684527" y="1016000"/>
                </a:lnTo>
                <a:lnTo>
                  <a:pt x="1668018" y="1028700"/>
                </a:lnTo>
                <a:lnTo>
                  <a:pt x="1669288" y="1028700"/>
                </a:lnTo>
                <a:lnTo>
                  <a:pt x="1651127" y="1041400"/>
                </a:lnTo>
                <a:lnTo>
                  <a:pt x="1652143" y="1041400"/>
                </a:lnTo>
                <a:lnTo>
                  <a:pt x="1632585" y="1054100"/>
                </a:lnTo>
                <a:lnTo>
                  <a:pt x="1613280" y="1054100"/>
                </a:lnTo>
                <a:lnTo>
                  <a:pt x="1591183" y="1066800"/>
                </a:lnTo>
                <a:lnTo>
                  <a:pt x="1591818" y="1066800"/>
                </a:lnTo>
                <a:lnTo>
                  <a:pt x="1568703" y="1079500"/>
                </a:lnTo>
                <a:lnTo>
                  <a:pt x="1545590" y="1079500"/>
                </a:lnTo>
                <a:lnTo>
                  <a:pt x="1520698" y="1092200"/>
                </a:lnTo>
                <a:lnTo>
                  <a:pt x="1520952" y="1092200"/>
                </a:lnTo>
                <a:lnTo>
                  <a:pt x="1495425" y="1104900"/>
                </a:lnTo>
                <a:lnTo>
                  <a:pt x="1495933" y="1104900"/>
                </a:lnTo>
                <a:lnTo>
                  <a:pt x="1443101" y="1117600"/>
                </a:lnTo>
                <a:lnTo>
                  <a:pt x="1581785" y="1117600"/>
                </a:lnTo>
                <a:lnTo>
                  <a:pt x="1628394" y="1092200"/>
                </a:lnTo>
                <a:lnTo>
                  <a:pt x="1670558" y="1066800"/>
                </a:lnTo>
                <a:lnTo>
                  <a:pt x="1707515" y="1041400"/>
                </a:lnTo>
                <a:lnTo>
                  <a:pt x="1738122" y="1016000"/>
                </a:lnTo>
                <a:lnTo>
                  <a:pt x="1760601" y="977900"/>
                </a:lnTo>
                <a:lnTo>
                  <a:pt x="1768602" y="965200"/>
                </a:lnTo>
                <a:lnTo>
                  <a:pt x="1774317" y="939800"/>
                </a:lnTo>
                <a:lnTo>
                  <a:pt x="1778000" y="927100"/>
                </a:lnTo>
                <a:lnTo>
                  <a:pt x="1780032" y="901700"/>
                </a:lnTo>
                <a:lnTo>
                  <a:pt x="1779524" y="863600"/>
                </a:lnTo>
                <a:lnTo>
                  <a:pt x="1773936" y="812800"/>
                </a:lnTo>
                <a:lnTo>
                  <a:pt x="1764665" y="774700"/>
                </a:lnTo>
                <a:lnTo>
                  <a:pt x="1758950" y="749300"/>
                </a:lnTo>
                <a:lnTo>
                  <a:pt x="1745996" y="698500"/>
                </a:lnTo>
                <a:lnTo>
                  <a:pt x="1731899" y="647700"/>
                </a:lnTo>
                <a:lnTo>
                  <a:pt x="1717675" y="596900"/>
                </a:lnTo>
                <a:lnTo>
                  <a:pt x="1704467" y="558800"/>
                </a:lnTo>
                <a:lnTo>
                  <a:pt x="1698371" y="533400"/>
                </a:lnTo>
                <a:lnTo>
                  <a:pt x="1693037" y="508000"/>
                </a:lnTo>
                <a:lnTo>
                  <a:pt x="1688592" y="482600"/>
                </a:lnTo>
                <a:lnTo>
                  <a:pt x="1684782" y="469900"/>
                </a:lnTo>
                <a:lnTo>
                  <a:pt x="1681988" y="444500"/>
                </a:lnTo>
                <a:lnTo>
                  <a:pt x="1680337" y="431800"/>
                </a:lnTo>
                <a:lnTo>
                  <a:pt x="1679828" y="406400"/>
                </a:lnTo>
                <a:lnTo>
                  <a:pt x="1680591" y="393700"/>
                </a:lnTo>
                <a:lnTo>
                  <a:pt x="1682877" y="368300"/>
                </a:lnTo>
                <a:lnTo>
                  <a:pt x="1682623" y="368300"/>
                </a:lnTo>
                <a:lnTo>
                  <a:pt x="1686433" y="355600"/>
                </a:lnTo>
                <a:lnTo>
                  <a:pt x="1685925" y="355600"/>
                </a:lnTo>
                <a:lnTo>
                  <a:pt x="1691640" y="342900"/>
                </a:lnTo>
                <a:lnTo>
                  <a:pt x="1690751" y="342900"/>
                </a:lnTo>
                <a:lnTo>
                  <a:pt x="1698371" y="330200"/>
                </a:lnTo>
                <a:lnTo>
                  <a:pt x="1697482" y="330200"/>
                </a:lnTo>
                <a:lnTo>
                  <a:pt x="1706499" y="317500"/>
                </a:lnTo>
                <a:lnTo>
                  <a:pt x="1705864" y="317500"/>
                </a:lnTo>
                <a:lnTo>
                  <a:pt x="1715897" y="304800"/>
                </a:lnTo>
                <a:lnTo>
                  <a:pt x="1715135" y="304800"/>
                </a:lnTo>
                <a:lnTo>
                  <a:pt x="1726057" y="292100"/>
                </a:lnTo>
                <a:lnTo>
                  <a:pt x="1725295" y="292100"/>
                </a:lnTo>
                <a:lnTo>
                  <a:pt x="1737105" y="279400"/>
                </a:lnTo>
                <a:lnTo>
                  <a:pt x="1736344" y="279400"/>
                </a:lnTo>
                <a:lnTo>
                  <a:pt x="1748917" y="266700"/>
                </a:lnTo>
                <a:lnTo>
                  <a:pt x="1748282" y="266700"/>
                </a:lnTo>
                <a:lnTo>
                  <a:pt x="1761617" y="254000"/>
                </a:lnTo>
                <a:lnTo>
                  <a:pt x="1760982" y="254000"/>
                </a:lnTo>
                <a:lnTo>
                  <a:pt x="1775205" y="241300"/>
                </a:lnTo>
                <a:lnTo>
                  <a:pt x="1774571" y="241300"/>
                </a:lnTo>
                <a:lnTo>
                  <a:pt x="1789557" y="228600"/>
                </a:lnTo>
                <a:lnTo>
                  <a:pt x="1788922" y="228600"/>
                </a:lnTo>
                <a:lnTo>
                  <a:pt x="1804543" y="215900"/>
                </a:lnTo>
                <a:lnTo>
                  <a:pt x="1819655" y="215900"/>
                </a:lnTo>
                <a:lnTo>
                  <a:pt x="1836674" y="203200"/>
                </a:lnTo>
                <a:lnTo>
                  <a:pt x="1836166" y="203200"/>
                </a:lnTo>
                <a:lnTo>
                  <a:pt x="1853819" y="190500"/>
                </a:lnTo>
                <a:lnTo>
                  <a:pt x="1853311" y="190500"/>
                </a:lnTo>
                <a:lnTo>
                  <a:pt x="1871472" y="177800"/>
                </a:lnTo>
                <a:lnTo>
                  <a:pt x="1889252" y="177800"/>
                </a:lnTo>
                <a:lnTo>
                  <a:pt x="1928368" y="152400"/>
                </a:lnTo>
                <a:lnTo>
                  <a:pt x="1927733" y="152400"/>
                </a:lnTo>
                <a:lnTo>
                  <a:pt x="1968880" y="139700"/>
                </a:lnTo>
                <a:lnTo>
                  <a:pt x="1968246" y="139700"/>
                </a:lnTo>
                <a:lnTo>
                  <a:pt x="2011045" y="127000"/>
                </a:lnTo>
                <a:lnTo>
                  <a:pt x="2010537" y="127000"/>
                </a:lnTo>
                <a:lnTo>
                  <a:pt x="2054733" y="114300"/>
                </a:lnTo>
                <a:lnTo>
                  <a:pt x="2054352" y="114300"/>
                </a:lnTo>
                <a:lnTo>
                  <a:pt x="2099818" y="101600"/>
                </a:lnTo>
                <a:lnTo>
                  <a:pt x="2099437" y="101600"/>
                </a:lnTo>
                <a:lnTo>
                  <a:pt x="2145919" y="88900"/>
                </a:lnTo>
                <a:lnTo>
                  <a:pt x="2145538" y="88900"/>
                </a:lnTo>
                <a:lnTo>
                  <a:pt x="2178389" y="80604"/>
                </a:lnTo>
                <a:lnTo>
                  <a:pt x="2168848" y="42443"/>
                </a:lnTo>
                <a:close/>
              </a:path>
              <a:path w="2283459" h="3022600">
                <a:moveTo>
                  <a:pt x="2269435" y="38100"/>
                </a:moveTo>
                <a:lnTo>
                  <a:pt x="2186051" y="38100"/>
                </a:lnTo>
                <a:lnTo>
                  <a:pt x="2195829" y="76200"/>
                </a:lnTo>
                <a:lnTo>
                  <a:pt x="2178389" y="80604"/>
                </a:lnTo>
                <a:lnTo>
                  <a:pt x="2186813" y="114300"/>
                </a:lnTo>
                <a:lnTo>
                  <a:pt x="2269435" y="38100"/>
                </a:lnTo>
                <a:close/>
              </a:path>
              <a:path w="2283459" h="3022600">
                <a:moveTo>
                  <a:pt x="2186051" y="38100"/>
                </a:moveTo>
                <a:lnTo>
                  <a:pt x="2168848" y="42443"/>
                </a:lnTo>
                <a:lnTo>
                  <a:pt x="2178389" y="80604"/>
                </a:lnTo>
                <a:lnTo>
                  <a:pt x="2195829" y="76200"/>
                </a:lnTo>
                <a:lnTo>
                  <a:pt x="2186051" y="38100"/>
                </a:lnTo>
                <a:close/>
              </a:path>
              <a:path w="2283459" h="3022600">
                <a:moveTo>
                  <a:pt x="2158238" y="0"/>
                </a:moveTo>
                <a:lnTo>
                  <a:pt x="2168848" y="42443"/>
                </a:lnTo>
                <a:lnTo>
                  <a:pt x="2186051" y="38100"/>
                </a:lnTo>
                <a:lnTo>
                  <a:pt x="2269435" y="38100"/>
                </a:lnTo>
                <a:lnTo>
                  <a:pt x="2283205" y="25400"/>
                </a:lnTo>
                <a:lnTo>
                  <a:pt x="2158238" y="0"/>
                </a:lnTo>
                <a:close/>
              </a:path>
            </a:pathLst>
          </a:custGeom>
          <a:solidFill>
            <a:srgbClr val="000000"/>
          </a:solidFill>
        </p:spPr>
        <p:txBody>
          <a:bodyPr wrap="square" lIns="0" tIns="0" rIns="0" bIns="0" rtlCol="0"/>
          <a:lstStyle/>
          <a:p>
            <a:endParaRPr/>
          </a:p>
        </p:txBody>
      </p:sp>
      <p:sp>
        <p:nvSpPr>
          <p:cNvPr id="11" name="object 11"/>
          <p:cNvSpPr/>
          <p:nvPr/>
        </p:nvSpPr>
        <p:spPr>
          <a:xfrm>
            <a:off x="9268968" y="3692626"/>
            <a:ext cx="326110" cy="32311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9328404" y="3732276"/>
            <a:ext cx="211836" cy="210312"/>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9052559" y="4094988"/>
            <a:ext cx="352044" cy="280416"/>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9826752" y="2119883"/>
            <a:ext cx="1217802" cy="1657984"/>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495300" y="3503676"/>
            <a:ext cx="1883664" cy="205740"/>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3233927" y="3503676"/>
            <a:ext cx="1400555" cy="208787"/>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4138421" y="2850642"/>
            <a:ext cx="495300" cy="603885"/>
          </a:xfrm>
          <a:custGeom>
            <a:avLst/>
            <a:gdLst/>
            <a:ahLst/>
            <a:cxnLst/>
            <a:rect l="l" t="t" r="r" b="b"/>
            <a:pathLst>
              <a:path w="495300" h="603885">
                <a:moveTo>
                  <a:pt x="439417" y="52726"/>
                </a:moveTo>
                <a:lnTo>
                  <a:pt x="0" y="590804"/>
                </a:lnTo>
                <a:lnTo>
                  <a:pt x="15239" y="603377"/>
                </a:lnTo>
                <a:lnTo>
                  <a:pt x="454806" y="65269"/>
                </a:lnTo>
                <a:lnTo>
                  <a:pt x="439417" y="52726"/>
                </a:lnTo>
                <a:close/>
              </a:path>
              <a:path w="495300" h="603885">
                <a:moveTo>
                  <a:pt x="485651" y="42925"/>
                </a:moveTo>
                <a:lnTo>
                  <a:pt x="447420" y="42925"/>
                </a:lnTo>
                <a:lnTo>
                  <a:pt x="462788" y="55499"/>
                </a:lnTo>
                <a:lnTo>
                  <a:pt x="454806" y="65269"/>
                </a:lnTo>
                <a:lnTo>
                  <a:pt x="476630" y="83058"/>
                </a:lnTo>
                <a:lnTo>
                  <a:pt x="485651" y="42925"/>
                </a:lnTo>
                <a:close/>
              </a:path>
              <a:path w="495300" h="603885">
                <a:moveTo>
                  <a:pt x="447420" y="42925"/>
                </a:moveTo>
                <a:lnTo>
                  <a:pt x="439417" y="52726"/>
                </a:lnTo>
                <a:lnTo>
                  <a:pt x="454806" y="65269"/>
                </a:lnTo>
                <a:lnTo>
                  <a:pt x="462788" y="55499"/>
                </a:lnTo>
                <a:lnTo>
                  <a:pt x="447420" y="42925"/>
                </a:lnTo>
                <a:close/>
              </a:path>
              <a:path w="495300" h="603885">
                <a:moveTo>
                  <a:pt x="495300" y="0"/>
                </a:moveTo>
                <a:lnTo>
                  <a:pt x="417575" y="34925"/>
                </a:lnTo>
                <a:lnTo>
                  <a:pt x="439417" y="52726"/>
                </a:lnTo>
                <a:lnTo>
                  <a:pt x="447420" y="42925"/>
                </a:lnTo>
                <a:lnTo>
                  <a:pt x="485651" y="42925"/>
                </a:lnTo>
                <a:lnTo>
                  <a:pt x="495300" y="0"/>
                </a:lnTo>
                <a:close/>
              </a:path>
            </a:pathLst>
          </a:custGeom>
          <a:solidFill>
            <a:srgbClr val="000000"/>
          </a:solidFill>
        </p:spPr>
        <p:txBody>
          <a:bodyPr wrap="square" lIns="0" tIns="0" rIns="0" bIns="0" rtlCol="0"/>
          <a:lstStyle/>
          <a:p>
            <a:endParaRPr/>
          </a:p>
        </p:txBody>
      </p:sp>
      <p:sp>
        <p:nvSpPr>
          <p:cNvPr id="20" name="object 15">
            <a:extLst>
              <a:ext uri="{FF2B5EF4-FFF2-40B4-BE49-F238E27FC236}">
                <a16:creationId xmlns:a16="http://schemas.microsoft.com/office/drawing/2014/main" id="{26BC7874-5171-43A3-8FE8-23D492268A75}"/>
              </a:ext>
            </a:extLst>
          </p:cNvPr>
          <p:cNvSpPr/>
          <p:nvPr/>
        </p:nvSpPr>
        <p:spPr>
          <a:xfrm>
            <a:off x="403656" y="2260564"/>
            <a:ext cx="5477256" cy="669036"/>
          </a:xfrm>
          <a:prstGeom prst="rect">
            <a:avLst/>
          </a:prstGeom>
          <a:blipFill>
            <a:blip r:embed="rId11" cstate="print"/>
            <a:stretch>
              <a:fillRect/>
            </a:stretch>
          </a:blipFill>
        </p:spPr>
        <p:txBody>
          <a:bodyPr wrap="square" lIns="0" tIns="0" rIns="0" bIns="0" rtlCol="0"/>
          <a:lstStyle/>
          <a:p>
            <a:endParaRPr/>
          </a:p>
        </p:txBody>
      </p:sp>
      <p:sp>
        <p:nvSpPr>
          <p:cNvPr id="21" name="object 19">
            <a:extLst>
              <a:ext uri="{FF2B5EF4-FFF2-40B4-BE49-F238E27FC236}">
                <a16:creationId xmlns:a16="http://schemas.microsoft.com/office/drawing/2014/main" id="{571C0B90-09B6-4D88-A2C7-EFC710C0B1A4}"/>
              </a:ext>
            </a:extLst>
          </p:cNvPr>
          <p:cNvSpPr/>
          <p:nvPr/>
        </p:nvSpPr>
        <p:spPr>
          <a:xfrm>
            <a:off x="481445" y="4323367"/>
            <a:ext cx="2208276" cy="576071"/>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5188" y="3899915"/>
            <a:ext cx="2595372" cy="67056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118218" y="1877186"/>
            <a:ext cx="1962023" cy="2035556"/>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03656" y="300685"/>
            <a:ext cx="5828030" cy="697230"/>
          </a:xfrm>
          <a:prstGeom prst="rect">
            <a:avLst/>
          </a:prstGeom>
        </p:spPr>
        <p:txBody>
          <a:bodyPr vert="horz" wrap="square" lIns="0" tIns="13335" rIns="0" bIns="0" rtlCol="0">
            <a:spAutoFit/>
          </a:bodyPr>
          <a:lstStyle/>
          <a:p>
            <a:pPr marL="12700">
              <a:lnSpc>
                <a:spcPct val="100000"/>
              </a:lnSpc>
              <a:spcBef>
                <a:spcPts val="105"/>
              </a:spcBef>
            </a:pPr>
            <a:r>
              <a:rPr spc="-15" dirty="0"/>
              <a:t>What </a:t>
            </a:r>
            <a:r>
              <a:rPr dirty="0"/>
              <a:t>about the</a:t>
            </a:r>
            <a:r>
              <a:rPr spc="-20" dirty="0"/>
              <a:t> </a:t>
            </a:r>
            <a:r>
              <a:rPr dirty="0"/>
              <a:t>baseline?</a:t>
            </a:r>
          </a:p>
        </p:txBody>
      </p:sp>
      <p:sp>
        <p:nvSpPr>
          <p:cNvPr id="5" name="object 5"/>
          <p:cNvSpPr/>
          <p:nvPr/>
        </p:nvSpPr>
        <p:spPr>
          <a:xfrm>
            <a:off x="495300" y="1854707"/>
            <a:ext cx="6614159" cy="29413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5300" y="2345214"/>
            <a:ext cx="6085332" cy="66903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495300" y="5136099"/>
            <a:ext cx="3015996" cy="25146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461756" y="1932813"/>
            <a:ext cx="2283460" cy="3022600"/>
          </a:xfrm>
          <a:custGeom>
            <a:avLst/>
            <a:gdLst/>
            <a:ahLst/>
            <a:cxnLst/>
            <a:rect l="l" t="t" r="r" b="b"/>
            <a:pathLst>
              <a:path w="2283459" h="3022600">
                <a:moveTo>
                  <a:pt x="384428" y="2895600"/>
                </a:moveTo>
                <a:lnTo>
                  <a:pt x="304038" y="2895600"/>
                </a:lnTo>
                <a:lnTo>
                  <a:pt x="269494" y="2908300"/>
                </a:lnTo>
                <a:lnTo>
                  <a:pt x="270128" y="2908300"/>
                </a:lnTo>
                <a:lnTo>
                  <a:pt x="234188" y="2921000"/>
                </a:lnTo>
                <a:lnTo>
                  <a:pt x="234696" y="2921000"/>
                </a:lnTo>
                <a:lnTo>
                  <a:pt x="197358" y="2933700"/>
                </a:lnTo>
                <a:lnTo>
                  <a:pt x="197739" y="2933700"/>
                </a:lnTo>
                <a:lnTo>
                  <a:pt x="159258" y="2946400"/>
                </a:lnTo>
                <a:lnTo>
                  <a:pt x="159639" y="2946400"/>
                </a:lnTo>
                <a:lnTo>
                  <a:pt x="120396" y="2959100"/>
                </a:lnTo>
                <a:lnTo>
                  <a:pt x="120650" y="2959100"/>
                </a:lnTo>
                <a:lnTo>
                  <a:pt x="80645" y="2971800"/>
                </a:lnTo>
                <a:lnTo>
                  <a:pt x="80899" y="2971800"/>
                </a:lnTo>
                <a:lnTo>
                  <a:pt x="0" y="2997200"/>
                </a:lnTo>
                <a:lnTo>
                  <a:pt x="9651" y="3022600"/>
                </a:lnTo>
                <a:lnTo>
                  <a:pt x="90804" y="3009900"/>
                </a:lnTo>
                <a:lnTo>
                  <a:pt x="209296" y="2971800"/>
                </a:lnTo>
                <a:lnTo>
                  <a:pt x="247142" y="2959100"/>
                </a:lnTo>
                <a:lnTo>
                  <a:pt x="283718" y="2946400"/>
                </a:lnTo>
                <a:lnTo>
                  <a:pt x="352678" y="2921000"/>
                </a:lnTo>
                <a:lnTo>
                  <a:pt x="384428" y="2895600"/>
                </a:lnTo>
                <a:close/>
              </a:path>
              <a:path w="2283459" h="3022600">
                <a:moveTo>
                  <a:pt x="467233" y="2832100"/>
                </a:moveTo>
                <a:lnTo>
                  <a:pt x="418719" y="2832100"/>
                </a:lnTo>
                <a:lnTo>
                  <a:pt x="405765" y="2844800"/>
                </a:lnTo>
                <a:lnTo>
                  <a:pt x="393446" y="2844800"/>
                </a:lnTo>
                <a:lnTo>
                  <a:pt x="379349" y="2857500"/>
                </a:lnTo>
                <a:lnTo>
                  <a:pt x="379984" y="2857500"/>
                </a:lnTo>
                <a:lnTo>
                  <a:pt x="365378" y="2870200"/>
                </a:lnTo>
                <a:lnTo>
                  <a:pt x="366014" y="2870200"/>
                </a:lnTo>
                <a:lnTo>
                  <a:pt x="335152" y="2882900"/>
                </a:lnTo>
                <a:lnTo>
                  <a:pt x="336169" y="2882900"/>
                </a:lnTo>
                <a:lnTo>
                  <a:pt x="303275" y="2895600"/>
                </a:lnTo>
                <a:lnTo>
                  <a:pt x="399796" y="2895600"/>
                </a:lnTo>
                <a:lnTo>
                  <a:pt x="414527" y="2882900"/>
                </a:lnTo>
                <a:lnTo>
                  <a:pt x="428498" y="2870200"/>
                </a:lnTo>
                <a:lnTo>
                  <a:pt x="442087" y="2857500"/>
                </a:lnTo>
                <a:lnTo>
                  <a:pt x="455041" y="2844800"/>
                </a:lnTo>
                <a:lnTo>
                  <a:pt x="467233" y="2832100"/>
                </a:lnTo>
                <a:close/>
              </a:path>
              <a:path w="2283459" h="3022600">
                <a:moveTo>
                  <a:pt x="558800" y="2057400"/>
                </a:moveTo>
                <a:lnTo>
                  <a:pt x="472186" y="2057400"/>
                </a:lnTo>
                <a:lnTo>
                  <a:pt x="456438" y="2070100"/>
                </a:lnTo>
                <a:lnTo>
                  <a:pt x="417068" y="2108200"/>
                </a:lnTo>
                <a:lnTo>
                  <a:pt x="399415" y="2146300"/>
                </a:lnTo>
                <a:lnTo>
                  <a:pt x="393826" y="2159000"/>
                </a:lnTo>
                <a:lnTo>
                  <a:pt x="390017" y="2171700"/>
                </a:lnTo>
                <a:lnTo>
                  <a:pt x="387985" y="2197100"/>
                </a:lnTo>
                <a:lnTo>
                  <a:pt x="387476" y="2209800"/>
                </a:lnTo>
                <a:lnTo>
                  <a:pt x="388493" y="2235200"/>
                </a:lnTo>
                <a:lnTo>
                  <a:pt x="390525" y="2260600"/>
                </a:lnTo>
                <a:lnTo>
                  <a:pt x="393826" y="2273300"/>
                </a:lnTo>
                <a:lnTo>
                  <a:pt x="398018" y="2298700"/>
                </a:lnTo>
                <a:lnTo>
                  <a:pt x="402971" y="2311400"/>
                </a:lnTo>
                <a:lnTo>
                  <a:pt x="408559" y="2336800"/>
                </a:lnTo>
                <a:lnTo>
                  <a:pt x="414909" y="2362200"/>
                </a:lnTo>
                <a:lnTo>
                  <a:pt x="428751" y="2400300"/>
                </a:lnTo>
                <a:lnTo>
                  <a:pt x="443484" y="2451100"/>
                </a:lnTo>
                <a:lnTo>
                  <a:pt x="458343" y="2489200"/>
                </a:lnTo>
                <a:lnTo>
                  <a:pt x="472440" y="2540000"/>
                </a:lnTo>
                <a:lnTo>
                  <a:pt x="478790" y="2552700"/>
                </a:lnTo>
                <a:lnTo>
                  <a:pt x="484504" y="2578100"/>
                </a:lnTo>
                <a:lnTo>
                  <a:pt x="489712" y="2603500"/>
                </a:lnTo>
                <a:lnTo>
                  <a:pt x="494157" y="2616200"/>
                </a:lnTo>
                <a:lnTo>
                  <a:pt x="493902" y="2616200"/>
                </a:lnTo>
                <a:lnTo>
                  <a:pt x="497586" y="2641600"/>
                </a:lnTo>
                <a:lnTo>
                  <a:pt x="500125" y="2654300"/>
                </a:lnTo>
                <a:lnTo>
                  <a:pt x="501523" y="2667000"/>
                </a:lnTo>
                <a:lnTo>
                  <a:pt x="501903" y="2692400"/>
                </a:lnTo>
                <a:lnTo>
                  <a:pt x="500888" y="2705100"/>
                </a:lnTo>
                <a:lnTo>
                  <a:pt x="498601" y="2717800"/>
                </a:lnTo>
                <a:lnTo>
                  <a:pt x="498983" y="2717800"/>
                </a:lnTo>
                <a:lnTo>
                  <a:pt x="495046" y="2730500"/>
                </a:lnTo>
                <a:lnTo>
                  <a:pt x="495808" y="2730500"/>
                </a:lnTo>
                <a:lnTo>
                  <a:pt x="490093" y="2743200"/>
                </a:lnTo>
                <a:lnTo>
                  <a:pt x="490854" y="2743200"/>
                </a:lnTo>
                <a:lnTo>
                  <a:pt x="483870" y="2755900"/>
                </a:lnTo>
                <a:lnTo>
                  <a:pt x="484504" y="2755900"/>
                </a:lnTo>
                <a:lnTo>
                  <a:pt x="476630" y="2768600"/>
                </a:lnTo>
                <a:lnTo>
                  <a:pt x="477393" y="2768600"/>
                </a:lnTo>
                <a:lnTo>
                  <a:pt x="468757" y="2781300"/>
                </a:lnTo>
                <a:lnTo>
                  <a:pt x="469265" y="2781300"/>
                </a:lnTo>
                <a:lnTo>
                  <a:pt x="459994" y="2794000"/>
                </a:lnTo>
                <a:lnTo>
                  <a:pt x="460755" y="2794000"/>
                </a:lnTo>
                <a:lnTo>
                  <a:pt x="450469" y="2806700"/>
                </a:lnTo>
                <a:lnTo>
                  <a:pt x="441071" y="2806700"/>
                </a:lnTo>
                <a:lnTo>
                  <a:pt x="429514" y="2819400"/>
                </a:lnTo>
                <a:lnTo>
                  <a:pt x="430149" y="2819400"/>
                </a:lnTo>
                <a:lnTo>
                  <a:pt x="417957" y="2832100"/>
                </a:lnTo>
                <a:lnTo>
                  <a:pt x="478663" y="2832100"/>
                </a:lnTo>
                <a:lnTo>
                  <a:pt x="489585" y="2819400"/>
                </a:lnTo>
                <a:lnTo>
                  <a:pt x="499618" y="2806700"/>
                </a:lnTo>
                <a:lnTo>
                  <a:pt x="509016" y="2794000"/>
                </a:lnTo>
                <a:lnTo>
                  <a:pt x="517398" y="2768600"/>
                </a:lnTo>
                <a:lnTo>
                  <a:pt x="525018" y="2755900"/>
                </a:lnTo>
                <a:lnTo>
                  <a:pt x="531622" y="2743200"/>
                </a:lnTo>
                <a:lnTo>
                  <a:pt x="536194" y="2730500"/>
                </a:lnTo>
                <a:lnTo>
                  <a:pt x="538861" y="2705100"/>
                </a:lnTo>
                <a:lnTo>
                  <a:pt x="540003" y="2692400"/>
                </a:lnTo>
                <a:lnTo>
                  <a:pt x="539496" y="2667000"/>
                </a:lnTo>
                <a:lnTo>
                  <a:pt x="537972" y="2654300"/>
                </a:lnTo>
                <a:lnTo>
                  <a:pt x="535177" y="2628900"/>
                </a:lnTo>
                <a:lnTo>
                  <a:pt x="531368" y="2616200"/>
                </a:lnTo>
                <a:lnTo>
                  <a:pt x="526796" y="2590800"/>
                </a:lnTo>
                <a:lnTo>
                  <a:pt x="521335" y="2565400"/>
                </a:lnTo>
                <a:lnTo>
                  <a:pt x="515239" y="2552700"/>
                </a:lnTo>
                <a:lnTo>
                  <a:pt x="508635" y="2527300"/>
                </a:lnTo>
                <a:lnTo>
                  <a:pt x="494538" y="2476500"/>
                </a:lnTo>
                <a:lnTo>
                  <a:pt x="479551" y="2438400"/>
                </a:lnTo>
                <a:lnTo>
                  <a:pt x="464947" y="2387600"/>
                </a:lnTo>
                <a:lnTo>
                  <a:pt x="451358" y="2349500"/>
                </a:lnTo>
                <a:lnTo>
                  <a:pt x="445262" y="2324100"/>
                </a:lnTo>
                <a:lnTo>
                  <a:pt x="439927" y="2311400"/>
                </a:lnTo>
                <a:lnTo>
                  <a:pt x="435101" y="2286000"/>
                </a:lnTo>
                <a:lnTo>
                  <a:pt x="431292" y="2273300"/>
                </a:lnTo>
                <a:lnTo>
                  <a:pt x="428244" y="2247900"/>
                </a:lnTo>
                <a:lnTo>
                  <a:pt x="426339" y="2235200"/>
                </a:lnTo>
                <a:lnTo>
                  <a:pt x="425576" y="2209800"/>
                </a:lnTo>
                <a:lnTo>
                  <a:pt x="426085" y="2197100"/>
                </a:lnTo>
                <a:lnTo>
                  <a:pt x="427863" y="2184400"/>
                </a:lnTo>
                <a:lnTo>
                  <a:pt x="427482" y="2184400"/>
                </a:lnTo>
                <a:lnTo>
                  <a:pt x="430911" y="2171700"/>
                </a:lnTo>
                <a:lnTo>
                  <a:pt x="430275" y="2171700"/>
                </a:lnTo>
                <a:lnTo>
                  <a:pt x="435228" y="2159000"/>
                </a:lnTo>
                <a:lnTo>
                  <a:pt x="434340" y="2159000"/>
                </a:lnTo>
                <a:lnTo>
                  <a:pt x="441071" y="2146300"/>
                </a:lnTo>
                <a:lnTo>
                  <a:pt x="439927" y="2146300"/>
                </a:lnTo>
                <a:lnTo>
                  <a:pt x="448437" y="2133600"/>
                </a:lnTo>
                <a:lnTo>
                  <a:pt x="447040" y="2133600"/>
                </a:lnTo>
                <a:lnTo>
                  <a:pt x="457200" y="2120900"/>
                </a:lnTo>
                <a:lnTo>
                  <a:pt x="455802" y="2120900"/>
                </a:lnTo>
                <a:lnTo>
                  <a:pt x="467614" y="2108200"/>
                </a:lnTo>
                <a:lnTo>
                  <a:pt x="478282" y="2108200"/>
                </a:lnTo>
                <a:lnTo>
                  <a:pt x="492887" y="2095500"/>
                </a:lnTo>
                <a:lnTo>
                  <a:pt x="491617" y="2095500"/>
                </a:lnTo>
                <a:lnTo>
                  <a:pt x="507365" y="2082800"/>
                </a:lnTo>
                <a:lnTo>
                  <a:pt x="522604" y="2082800"/>
                </a:lnTo>
                <a:lnTo>
                  <a:pt x="540639" y="2070100"/>
                </a:lnTo>
                <a:lnTo>
                  <a:pt x="539876" y="2070100"/>
                </a:lnTo>
                <a:lnTo>
                  <a:pt x="558800" y="2057400"/>
                </a:lnTo>
                <a:close/>
              </a:path>
              <a:path w="2283459" h="3022600">
                <a:moveTo>
                  <a:pt x="451230" y="2794000"/>
                </a:moveTo>
                <a:lnTo>
                  <a:pt x="440309" y="2806700"/>
                </a:lnTo>
                <a:lnTo>
                  <a:pt x="450469" y="2806700"/>
                </a:lnTo>
                <a:lnTo>
                  <a:pt x="451230" y="2794000"/>
                </a:lnTo>
                <a:close/>
              </a:path>
              <a:path w="2283459" h="3022600">
                <a:moveTo>
                  <a:pt x="661797" y="2032000"/>
                </a:moveTo>
                <a:lnTo>
                  <a:pt x="525907" y="2032000"/>
                </a:lnTo>
                <a:lnTo>
                  <a:pt x="506984" y="2044700"/>
                </a:lnTo>
                <a:lnTo>
                  <a:pt x="489076" y="2057400"/>
                </a:lnTo>
                <a:lnTo>
                  <a:pt x="577469" y="2057400"/>
                </a:lnTo>
                <a:lnTo>
                  <a:pt x="598043" y="2044700"/>
                </a:lnTo>
                <a:lnTo>
                  <a:pt x="618236" y="2044700"/>
                </a:lnTo>
                <a:lnTo>
                  <a:pt x="661797" y="2032000"/>
                </a:lnTo>
                <a:close/>
              </a:path>
              <a:path w="2283459" h="3022600">
                <a:moveTo>
                  <a:pt x="706120" y="2019300"/>
                </a:moveTo>
                <a:lnTo>
                  <a:pt x="565785" y="2019300"/>
                </a:lnTo>
                <a:lnTo>
                  <a:pt x="545465" y="2032000"/>
                </a:lnTo>
                <a:lnTo>
                  <a:pt x="661416" y="2032000"/>
                </a:lnTo>
                <a:lnTo>
                  <a:pt x="706120" y="2019300"/>
                </a:lnTo>
                <a:close/>
              </a:path>
              <a:path w="2283459" h="3022600">
                <a:moveTo>
                  <a:pt x="880872" y="1968500"/>
                </a:moveTo>
                <a:lnTo>
                  <a:pt x="742061" y="1968500"/>
                </a:lnTo>
                <a:lnTo>
                  <a:pt x="608329" y="2006600"/>
                </a:lnTo>
                <a:lnTo>
                  <a:pt x="586867" y="2019300"/>
                </a:lnTo>
                <a:lnTo>
                  <a:pt x="705993" y="2019300"/>
                </a:lnTo>
                <a:lnTo>
                  <a:pt x="795782" y="1993900"/>
                </a:lnTo>
                <a:lnTo>
                  <a:pt x="817752" y="1993900"/>
                </a:lnTo>
                <a:lnTo>
                  <a:pt x="839343" y="1981200"/>
                </a:lnTo>
                <a:lnTo>
                  <a:pt x="860425" y="1981200"/>
                </a:lnTo>
                <a:lnTo>
                  <a:pt x="880872" y="1968500"/>
                </a:lnTo>
                <a:close/>
              </a:path>
              <a:path w="2283459" h="3022600">
                <a:moveTo>
                  <a:pt x="786129" y="1955800"/>
                </a:moveTo>
                <a:lnTo>
                  <a:pt x="741807" y="1968500"/>
                </a:lnTo>
                <a:lnTo>
                  <a:pt x="785749" y="1968500"/>
                </a:lnTo>
                <a:lnTo>
                  <a:pt x="786129" y="1955800"/>
                </a:lnTo>
                <a:close/>
              </a:path>
              <a:path w="2283459" h="3022600">
                <a:moveTo>
                  <a:pt x="937768" y="1943100"/>
                </a:moveTo>
                <a:lnTo>
                  <a:pt x="848360" y="1943100"/>
                </a:lnTo>
                <a:lnTo>
                  <a:pt x="827786" y="1955800"/>
                </a:lnTo>
                <a:lnTo>
                  <a:pt x="807339" y="1955800"/>
                </a:lnTo>
                <a:lnTo>
                  <a:pt x="785749" y="1968500"/>
                </a:lnTo>
                <a:lnTo>
                  <a:pt x="900684" y="1968500"/>
                </a:lnTo>
                <a:lnTo>
                  <a:pt x="919607" y="1955800"/>
                </a:lnTo>
                <a:lnTo>
                  <a:pt x="937768" y="1943100"/>
                </a:lnTo>
                <a:close/>
              </a:path>
              <a:path w="2283459" h="3022600">
                <a:moveTo>
                  <a:pt x="867791" y="1930400"/>
                </a:moveTo>
                <a:lnTo>
                  <a:pt x="847851" y="1943100"/>
                </a:lnTo>
                <a:lnTo>
                  <a:pt x="867155" y="1943100"/>
                </a:lnTo>
                <a:lnTo>
                  <a:pt x="867791" y="1930400"/>
                </a:lnTo>
                <a:close/>
              </a:path>
              <a:path w="2283459" h="3022600">
                <a:moveTo>
                  <a:pt x="1216533" y="1206500"/>
                </a:moveTo>
                <a:lnTo>
                  <a:pt x="1112647" y="1206500"/>
                </a:lnTo>
                <a:lnTo>
                  <a:pt x="1092453" y="1219200"/>
                </a:lnTo>
                <a:lnTo>
                  <a:pt x="1056259" y="1244600"/>
                </a:lnTo>
                <a:lnTo>
                  <a:pt x="1026541" y="1270000"/>
                </a:lnTo>
                <a:lnTo>
                  <a:pt x="1014602" y="1295400"/>
                </a:lnTo>
                <a:lnTo>
                  <a:pt x="1004570" y="1308100"/>
                </a:lnTo>
                <a:lnTo>
                  <a:pt x="996442" y="1320800"/>
                </a:lnTo>
                <a:lnTo>
                  <a:pt x="989838" y="1346200"/>
                </a:lnTo>
                <a:lnTo>
                  <a:pt x="984885" y="1358900"/>
                </a:lnTo>
                <a:lnTo>
                  <a:pt x="981201" y="1384300"/>
                </a:lnTo>
                <a:lnTo>
                  <a:pt x="978789" y="1397000"/>
                </a:lnTo>
                <a:lnTo>
                  <a:pt x="977392" y="1422400"/>
                </a:lnTo>
                <a:lnTo>
                  <a:pt x="977138" y="1447800"/>
                </a:lnTo>
                <a:lnTo>
                  <a:pt x="977646" y="1460500"/>
                </a:lnTo>
                <a:lnTo>
                  <a:pt x="978916" y="1485900"/>
                </a:lnTo>
                <a:lnTo>
                  <a:pt x="980821" y="1498600"/>
                </a:lnTo>
                <a:lnTo>
                  <a:pt x="985774" y="1549400"/>
                </a:lnTo>
                <a:lnTo>
                  <a:pt x="991870" y="1587500"/>
                </a:lnTo>
                <a:lnTo>
                  <a:pt x="998093" y="1625600"/>
                </a:lnTo>
                <a:lnTo>
                  <a:pt x="1003808" y="1663700"/>
                </a:lnTo>
                <a:lnTo>
                  <a:pt x="1003680" y="1663700"/>
                </a:lnTo>
                <a:lnTo>
                  <a:pt x="1005967" y="1689100"/>
                </a:lnTo>
                <a:lnTo>
                  <a:pt x="1007745" y="1701800"/>
                </a:lnTo>
                <a:lnTo>
                  <a:pt x="1009142" y="1727200"/>
                </a:lnTo>
                <a:lnTo>
                  <a:pt x="1009650" y="1739900"/>
                </a:lnTo>
                <a:lnTo>
                  <a:pt x="1009396" y="1765300"/>
                </a:lnTo>
                <a:lnTo>
                  <a:pt x="1008252" y="1778000"/>
                </a:lnTo>
                <a:lnTo>
                  <a:pt x="1006221" y="1790700"/>
                </a:lnTo>
                <a:lnTo>
                  <a:pt x="1006475" y="1790700"/>
                </a:lnTo>
                <a:lnTo>
                  <a:pt x="1003173" y="1816100"/>
                </a:lnTo>
                <a:lnTo>
                  <a:pt x="1003553" y="1816100"/>
                </a:lnTo>
                <a:lnTo>
                  <a:pt x="998982" y="1828800"/>
                </a:lnTo>
                <a:lnTo>
                  <a:pt x="999490" y="1828800"/>
                </a:lnTo>
                <a:lnTo>
                  <a:pt x="993648" y="1841500"/>
                </a:lnTo>
                <a:lnTo>
                  <a:pt x="994410" y="1841500"/>
                </a:lnTo>
                <a:lnTo>
                  <a:pt x="987171" y="1854200"/>
                </a:lnTo>
                <a:lnTo>
                  <a:pt x="988314" y="1854200"/>
                </a:lnTo>
                <a:lnTo>
                  <a:pt x="979424" y="1866900"/>
                </a:lnTo>
                <a:lnTo>
                  <a:pt x="980694" y="1866900"/>
                </a:lnTo>
                <a:lnTo>
                  <a:pt x="970279" y="1879600"/>
                </a:lnTo>
                <a:lnTo>
                  <a:pt x="971550" y="1879600"/>
                </a:lnTo>
                <a:lnTo>
                  <a:pt x="959612" y="1892300"/>
                </a:lnTo>
                <a:lnTo>
                  <a:pt x="948690" y="1892300"/>
                </a:lnTo>
                <a:lnTo>
                  <a:pt x="933830" y="1905000"/>
                </a:lnTo>
                <a:lnTo>
                  <a:pt x="935101" y="1905000"/>
                </a:lnTo>
                <a:lnTo>
                  <a:pt x="919099" y="1917700"/>
                </a:lnTo>
                <a:lnTo>
                  <a:pt x="903732" y="1917700"/>
                </a:lnTo>
                <a:lnTo>
                  <a:pt x="885444" y="1930400"/>
                </a:lnTo>
                <a:lnTo>
                  <a:pt x="886205" y="1930400"/>
                </a:lnTo>
                <a:lnTo>
                  <a:pt x="867155" y="1943100"/>
                </a:lnTo>
                <a:lnTo>
                  <a:pt x="954913" y="1943100"/>
                </a:lnTo>
                <a:lnTo>
                  <a:pt x="985647" y="1917700"/>
                </a:lnTo>
                <a:lnTo>
                  <a:pt x="1020826" y="1866900"/>
                </a:lnTo>
                <a:lnTo>
                  <a:pt x="1028953" y="1854200"/>
                </a:lnTo>
                <a:lnTo>
                  <a:pt x="1035430" y="1841500"/>
                </a:lnTo>
                <a:lnTo>
                  <a:pt x="1040511" y="1816100"/>
                </a:lnTo>
                <a:lnTo>
                  <a:pt x="1043940" y="1803400"/>
                </a:lnTo>
                <a:lnTo>
                  <a:pt x="1046352" y="1778000"/>
                </a:lnTo>
                <a:lnTo>
                  <a:pt x="1047369" y="1765300"/>
                </a:lnTo>
                <a:lnTo>
                  <a:pt x="1047750" y="1739900"/>
                </a:lnTo>
                <a:lnTo>
                  <a:pt x="1047115" y="1727200"/>
                </a:lnTo>
                <a:lnTo>
                  <a:pt x="1045718" y="1701800"/>
                </a:lnTo>
                <a:lnTo>
                  <a:pt x="1043940" y="1689100"/>
                </a:lnTo>
                <a:lnTo>
                  <a:pt x="1041526" y="1663700"/>
                </a:lnTo>
                <a:lnTo>
                  <a:pt x="1035812" y="1625600"/>
                </a:lnTo>
                <a:lnTo>
                  <a:pt x="1029462" y="1587500"/>
                </a:lnTo>
                <a:lnTo>
                  <a:pt x="1023493" y="1536700"/>
                </a:lnTo>
                <a:lnTo>
                  <a:pt x="1018667" y="1498600"/>
                </a:lnTo>
                <a:lnTo>
                  <a:pt x="1016889" y="1485900"/>
                </a:lnTo>
                <a:lnTo>
                  <a:pt x="1015619" y="1460500"/>
                </a:lnTo>
                <a:lnTo>
                  <a:pt x="1015492" y="1447800"/>
                </a:lnTo>
                <a:lnTo>
                  <a:pt x="1015238" y="1447800"/>
                </a:lnTo>
                <a:lnTo>
                  <a:pt x="1015492" y="1422400"/>
                </a:lnTo>
                <a:lnTo>
                  <a:pt x="1016762" y="1409700"/>
                </a:lnTo>
                <a:lnTo>
                  <a:pt x="1018921" y="1384300"/>
                </a:lnTo>
                <a:lnTo>
                  <a:pt x="1018667" y="1384300"/>
                </a:lnTo>
                <a:lnTo>
                  <a:pt x="1022096" y="1371600"/>
                </a:lnTo>
                <a:lnTo>
                  <a:pt x="1021842" y="1371600"/>
                </a:lnTo>
                <a:lnTo>
                  <a:pt x="1026414" y="1358900"/>
                </a:lnTo>
                <a:lnTo>
                  <a:pt x="1025905" y="1358900"/>
                </a:lnTo>
                <a:lnTo>
                  <a:pt x="1031875" y="1346200"/>
                </a:lnTo>
                <a:lnTo>
                  <a:pt x="1031240" y="1346200"/>
                </a:lnTo>
                <a:lnTo>
                  <a:pt x="1038733" y="1320800"/>
                </a:lnTo>
                <a:lnTo>
                  <a:pt x="1042352" y="1320800"/>
                </a:lnTo>
                <a:lnTo>
                  <a:pt x="1046861" y="1308100"/>
                </a:lnTo>
                <a:lnTo>
                  <a:pt x="1045718" y="1308100"/>
                </a:lnTo>
                <a:lnTo>
                  <a:pt x="1056386" y="1295400"/>
                </a:lnTo>
                <a:lnTo>
                  <a:pt x="1054989" y="1295400"/>
                </a:lnTo>
                <a:lnTo>
                  <a:pt x="1067562" y="1282700"/>
                </a:lnTo>
                <a:lnTo>
                  <a:pt x="1079373" y="1282700"/>
                </a:lnTo>
                <a:lnTo>
                  <a:pt x="1095375" y="1270000"/>
                </a:lnTo>
                <a:lnTo>
                  <a:pt x="1094104" y="1270000"/>
                </a:lnTo>
                <a:lnTo>
                  <a:pt x="1111885" y="1257300"/>
                </a:lnTo>
                <a:lnTo>
                  <a:pt x="1110869" y="1257300"/>
                </a:lnTo>
                <a:lnTo>
                  <a:pt x="1130173" y="1244600"/>
                </a:lnTo>
                <a:lnTo>
                  <a:pt x="1129284" y="1244600"/>
                </a:lnTo>
                <a:lnTo>
                  <a:pt x="1149858" y="1231900"/>
                </a:lnTo>
                <a:lnTo>
                  <a:pt x="1170177" y="1231900"/>
                </a:lnTo>
                <a:lnTo>
                  <a:pt x="1193165" y="1219200"/>
                </a:lnTo>
                <a:lnTo>
                  <a:pt x="1192657" y="1219200"/>
                </a:lnTo>
                <a:lnTo>
                  <a:pt x="1216533" y="1206500"/>
                </a:lnTo>
                <a:close/>
              </a:path>
              <a:path w="2283459" h="3022600">
                <a:moveTo>
                  <a:pt x="960882" y="1879600"/>
                </a:moveTo>
                <a:lnTo>
                  <a:pt x="947420" y="1892300"/>
                </a:lnTo>
                <a:lnTo>
                  <a:pt x="959612" y="1892300"/>
                </a:lnTo>
                <a:lnTo>
                  <a:pt x="960882" y="1879600"/>
                </a:lnTo>
                <a:close/>
              </a:path>
              <a:path w="2283459" h="3022600">
                <a:moveTo>
                  <a:pt x="1015322" y="1439333"/>
                </a:moveTo>
                <a:lnTo>
                  <a:pt x="1015238" y="1447800"/>
                </a:lnTo>
                <a:lnTo>
                  <a:pt x="1015492" y="1447800"/>
                </a:lnTo>
                <a:lnTo>
                  <a:pt x="1015322" y="1439333"/>
                </a:lnTo>
                <a:close/>
              </a:path>
              <a:path w="2283459" h="3022600">
                <a:moveTo>
                  <a:pt x="1015365" y="1435100"/>
                </a:moveTo>
                <a:lnTo>
                  <a:pt x="1015322" y="1439333"/>
                </a:lnTo>
                <a:lnTo>
                  <a:pt x="1015365" y="1435100"/>
                </a:lnTo>
                <a:close/>
              </a:path>
              <a:path w="2283459" h="3022600">
                <a:moveTo>
                  <a:pt x="1042352" y="1320800"/>
                </a:moveTo>
                <a:lnTo>
                  <a:pt x="1038733" y="1320800"/>
                </a:lnTo>
                <a:lnTo>
                  <a:pt x="1037844" y="1333500"/>
                </a:lnTo>
                <a:lnTo>
                  <a:pt x="1042352" y="1320800"/>
                </a:lnTo>
                <a:close/>
              </a:path>
              <a:path w="2283459" h="3022600">
                <a:moveTo>
                  <a:pt x="1080643" y="1282700"/>
                </a:moveTo>
                <a:lnTo>
                  <a:pt x="1067562" y="1282700"/>
                </a:lnTo>
                <a:lnTo>
                  <a:pt x="1066165" y="1295400"/>
                </a:lnTo>
                <a:lnTo>
                  <a:pt x="1080643" y="1282700"/>
                </a:lnTo>
                <a:close/>
              </a:path>
              <a:path w="2283459" h="3022600">
                <a:moveTo>
                  <a:pt x="1344676" y="1181100"/>
                </a:moveTo>
                <a:lnTo>
                  <a:pt x="1180084" y="1181100"/>
                </a:lnTo>
                <a:lnTo>
                  <a:pt x="1156589" y="1193800"/>
                </a:lnTo>
                <a:lnTo>
                  <a:pt x="1133983" y="1206500"/>
                </a:lnTo>
                <a:lnTo>
                  <a:pt x="1240409" y="1206500"/>
                </a:lnTo>
                <a:lnTo>
                  <a:pt x="1265809" y="1193800"/>
                </a:lnTo>
                <a:lnTo>
                  <a:pt x="1291336" y="1193800"/>
                </a:lnTo>
                <a:lnTo>
                  <a:pt x="1344676" y="1181100"/>
                </a:lnTo>
                <a:close/>
              </a:path>
              <a:path w="2283459" h="3022600">
                <a:moveTo>
                  <a:pt x="1557274" y="1117600"/>
                </a:moveTo>
                <a:lnTo>
                  <a:pt x="1443482" y="1117600"/>
                </a:lnTo>
                <a:lnTo>
                  <a:pt x="1281684" y="1155700"/>
                </a:lnTo>
                <a:lnTo>
                  <a:pt x="1255268" y="1155700"/>
                </a:lnTo>
                <a:lnTo>
                  <a:pt x="1229614" y="1168400"/>
                </a:lnTo>
                <a:lnTo>
                  <a:pt x="1204595" y="1181100"/>
                </a:lnTo>
                <a:lnTo>
                  <a:pt x="1344549" y="1181100"/>
                </a:lnTo>
                <a:lnTo>
                  <a:pt x="1452879" y="1155700"/>
                </a:lnTo>
                <a:lnTo>
                  <a:pt x="1505966" y="1130300"/>
                </a:lnTo>
                <a:lnTo>
                  <a:pt x="1531874" y="1130300"/>
                </a:lnTo>
                <a:lnTo>
                  <a:pt x="1557274" y="1117600"/>
                </a:lnTo>
                <a:close/>
              </a:path>
              <a:path w="2283459" h="3022600">
                <a:moveTo>
                  <a:pt x="2168848" y="42443"/>
                </a:moveTo>
                <a:lnTo>
                  <a:pt x="2135759" y="50800"/>
                </a:lnTo>
                <a:lnTo>
                  <a:pt x="2043302" y="76200"/>
                </a:lnTo>
                <a:lnTo>
                  <a:pt x="1955292" y="101600"/>
                </a:lnTo>
                <a:lnTo>
                  <a:pt x="1913509" y="127000"/>
                </a:lnTo>
                <a:lnTo>
                  <a:pt x="1873630" y="139700"/>
                </a:lnTo>
                <a:lnTo>
                  <a:pt x="1854327" y="152400"/>
                </a:lnTo>
                <a:lnTo>
                  <a:pt x="1835658" y="165100"/>
                </a:lnTo>
                <a:lnTo>
                  <a:pt x="1817497" y="165100"/>
                </a:lnTo>
                <a:lnTo>
                  <a:pt x="1782952" y="190500"/>
                </a:lnTo>
                <a:lnTo>
                  <a:pt x="1751202" y="215900"/>
                </a:lnTo>
                <a:lnTo>
                  <a:pt x="1722247" y="241300"/>
                </a:lnTo>
                <a:lnTo>
                  <a:pt x="1685036" y="279400"/>
                </a:lnTo>
                <a:lnTo>
                  <a:pt x="1664462" y="317500"/>
                </a:lnTo>
                <a:lnTo>
                  <a:pt x="1655952" y="330200"/>
                </a:lnTo>
                <a:lnTo>
                  <a:pt x="1649476" y="342900"/>
                </a:lnTo>
                <a:lnTo>
                  <a:pt x="1645158" y="368300"/>
                </a:lnTo>
                <a:lnTo>
                  <a:pt x="1642618" y="381000"/>
                </a:lnTo>
                <a:lnTo>
                  <a:pt x="1641728" y="406400"/>
                </a:lnTo>
                <a:lnTo>
                  <a:pt x="1642237" y="431800"/>
                </a:lnTo>
                <a:lnTo>
                  <a:pt x="1644142" y="457200"/>
                </a:lnTo>
                <a:lnTo>
                  <a:pt x="1647190" y="469900"/>
                </a:lnTo>
                <a:lnTo>
                  <a:pt x="1651127" y="495300"/>
                </a:lnTo>
                <a:lnTo>
                  <a:pt x="1655952" y="520700"/>
                </a:lnTo>
                <a:lnTo>
                  <a:pt x="1661541" y="546100"/>
                </a:lnTo>
                <a:lnTo>
                  <a:pt x="1667764" y="571500"/>
                </a:lnTo>
                <a:lnTo>
                  <a:pt x="1681099" y="609600"/>
                </a:lnTo>
                <a:lnTo>
                  <a:pt x="1695323" y="660400"/>
                </a:lnTo>
                <a:lnTo>
                  <a:pt x="1709293" y="711200"/>
                </a:lnTo>
                <a:lnTo>
                  <a:pt x="1722120" y="749300"/>
                </a:lnTo>
                <a:lnTo>
                  <a:pt x="1727580" y="774700"/>
                </a:lnTo>
                <a:lnTo>
                  <a:pt x="1732407" y="800100"/>
                </a:lnTo>
                <a:lnTo>
                  <a:pt x="1732279" y="800100"/>
                </a:lnTo>
                <a:lnTo>
                  <a:pt x="1736344" y="825500"/>
                </a:lnTo>
                <a:lnTo>
                  <a:pt x="1739519" y="838200"/>
                </a:lnTo>
                <a:lnTo>
                  <a:pt x="1741551" y="863600"/>
                </a:lnTo>
                <a:lnTo>
                  <a:pt x="1742440" y="889000"/>
                </a:lnTo>
                <a:lnTo>
                  <a:pt x="1742059" y="901700"/>
                </a:lnTo>
                <a:lnTo>
                  <a:pt x="1740153" y="914400"/>
                </a:lnTo>
                <a:lnTo>
                  <a:pt x="1740408" y="914400"/>
                </a:lnTo>
                <a:lnTo>
                  <a:pt x="1736978" y="939800"/>
                </a:lnTo>
                <a:lnTo>
                  <a:pt x="1737360" y="939800"/>
                </a:lnTo>
                <a:lnTo>
                  <a:pt x="1732279" y="952500"/>
                </a:lnTo>
                <a:lnTo>
                  <a:pt x="1733042" y="952500"/>
                </a:lnTo>
                <a:lnTo>
                  <a:pt x="1725929" y="965200"/>
                </a:lnTo>
                <a:lnTo>
                  <a:pt x="1726946" y="965200"/>
                </a:lnTo>
                <a:lnTo>
                  <a:pt x="1718055" y="977900"/>
                </a:lnTo>
                <a:lnTo>
                  <a:pt x="1719326" y="977900"/>
                </a:lnTo>
                <a:lnTo>
                  <a:pt x="1708277" y="990600"/>
                </a:lnTo>
                <a:lnTo>
                  <a:pt x="1709674" y="990600"/>
                </a:lnTo>
                <a:lnTo>
                  <a:pt x="1696720" y="1003300"/>
                </a:lnTo>
                <a:lnTo>
                  <a:pt x="1698117" y="1003300"/>
                </a:lnTo>
                <a:lnTo>
                  <a:pt x="1683258" y="1016000"/>
                </a:lnTo>
                <a:lnTo>
                  <a:pt x="1684527" y="1016000"/>
                </a:lnTo>
                <a:lnTo>
                  <a:pt x="1668018" y="1028700"/>
                </a:lnTo>
                <a:lnTo>
                  <a:pt x="1669288" y="1028700"/>
                </a:lnTo>
                <a:lnTo>
                  <a:pt x="1651127" y="1041400"/>
                </a:lnTo>
                <a:lnTo>
                  <a:pt x="1652143" y="1041400"/>
                </a:lnTo>
                <a:lnTo>
                  <a:pt x="1632585" y="1054100"/>
                </a:lnTo>
                <a:lnTo>
                  <a:pt x="1613280" y="1054100"/>
                </a:lnTo>
                <a:lnTo>
                  <a:pt x="1591183" y="1066800"/>
                </a:lnTo>
                <a:lnTo>
                  <a:pt x="1591818" y="1066800"/>
                </a:lnTo>
                <a:lnTo>
                  <a:pt x="1568703" y="1079500"/>
                </a:lnTo>
                <a:lnTo>
                  <a:pt x="1545590" y="1079500"/>
                </a:lnTo>
                <a:lnTo>
                  <a:pt x="1520698" y="1092200"/>
                </a:lnTo>
                <a:lnTo>
                  <a:pt x="1520952" y="1092200"/>
                </a:lnTo>
                <a:lnTo>
                  <a:pt x="1495425" y="1104900"/>
                </a:lnTo>
                <a:lnTo>
                  <a:pt x="1495933" y="1104900"/>
                </a:lnTo>
                <a:lnTo>
                  <a:pt x="1443101" y="1117600"/>
                </a:lnTo>
                <a:lnTo>
                  <a:pt x="1581785" y="1117600"/>
                </a:lnTo>
                <a:lnTo>
                  <a:pt x="1628394" y="1092200"/>
                </a:lnTo>
                <a:lnTo>
                  <a:pt x="1670558" y="1066800"/>
                </a:lnTo>
                <a:lnTo>
                  <a:pt x="1707515" y="1041400"/>
                </a:lnTo>
                <a:lnTo>
                  <a:pt x="1738122" y="1016000"/>
                </a:lnTo>
                <a:lnTo>
                  <a:pt x="1760601" y="977900"/>
                </a:lnTo>
                <a:lnTo>
                  <a:pt x="1768602" y="965200"/>
                </a:lnTo>
                <a:lnTo>
                  <a:pt x="1774317" y="939800"/>
                </a:lnTo>
                <a:lnTo>
                  <a:pt x="1778000" y="927100"/>
                </a:lnTo>
                <a:lnTo>
                  <a:pt x="1780032" y="901700"/>
                </a:lnTo>
                <a:lnTo>
                  <a:pt x="1779524" y="863600"/>
                </a:lnTo>
                <a:lnTo>
                  <a:pt x="1773936" y="812800"/>
                </a:lnTo>
                <a:lnTo>
                  <a:pt x="1764665" y="774700"/>
                </a:lnTo>
                <a:lnTo>
                  <a:pt x="1758950" y="749300"/>
                </a:lnTo>
                <a:lnTo>
                  <a:pt x="1745996" y="698500"/>
                </a:lnTo>
                <a:lnTo>
                  <a:pt x="1731899" y="647700"/>
                </a:lnTo>
                <a:lnTo>
                  <a:pt x="1717675" y="596900"/>
                </a:lnTo>
                <a:lnTo>
                  <a:pt x="1704467" y="558800"/>
                </a:lnTo>
                <a:lnTo>
                  <a:pt x="1698371" y="533400"/>
                </a:lnTo>
                <a:lnTo>
                  <a:pt x="1693037" y="508000"/>
                </a:lnTo>
                <a:lnTo>
                  <a:pt x="1688592" y="482600"/>
                </a:lnTo>
                <a:lnTo>
                  <a:pt x="1684782" y="469900"/>
                </a:lnTo>
                <a:lnTo>
                  <a:pt x="1681988" y="444500"/>
                </a:lnTo>
                <a:lnTo>
                  <a:pt x="1680337" y="431800"/>
                </a:lnTo>
                <a:lnTo>
                  <a:pt x="1679828" y="406400"/>
                </a:lnTo>
                <a:lnTo>
                  <a:pt x="1680591" y="393700"/>
                </a:lnTo>
                <a:lnTo>
                  <a:pt x="1682877" y="368300"/>
                </a:lnTo>
                <a:lnTo>
                  <a:pt x="1682623" y="368300"/>
                </a:lnTo>
                <a:lnTo>
                  <a:pt x="1686433" y="355600"/>
                </a:lnTo>
                <a:lnTo>
                  <a:pt x="1685925" y="355600"/>
                </a:lnTo>
                <a:lnTo>
                  <a:pt x="1691640" y="342900"/>
                </a:lnTo>
                <a:lnTo>
                  <a:pt x="1690751" y="342900"/>
                </a:lnTo>
                <a:lnTo>
                  <a:pt x="1698371" y="330200"/>
                </a:lnTo>
                <a:lnTo>
                  <a:pt x="1697482" y="330200"/>
                </a:lnTo>
                <a:lnTo>
                  <a:pt x="1706499" y="317500"/>
                </a:lnTo>
                <a:lnTo>
                  <a:pt x="1705864" y="317500"/>
                </a:lnTo>
                <a:lnTo>
                  <a:pt x="1715897" y="304800"/>
                </a:lnTo>
                <a:lnTo>
                  <a:pt x="1715135" y="304800"/>
                </a:lnTo>
                <a:lnTo>
                  <a:pt x="1726057" y="292100"/>
                </a:lnTo>
                <a:lnTo>
                  <a:pt x="1725295" y="292100"/>
                </a:lnTo>
                <a:lnTo>
                  <a:pt x="1737105" y="279400"/>
                </a:lnTo>
                <a:lnTo>
                  <a:pt x="1736344" y="279400"/>
                </a:lnTo>
                <a:lnTo>
                  <a:pt x="1748917" y="266700"/>
                </a:lnTo>
                <a:lnTo>
                  <a:pt x="1748282" y="266700"/>
                </a:lnTo>
                <a:lnTo>
                  <a:pt x="1761617" y="254000"/>
                </a:lnTo>
                <a:lnTo>
                  <a:pt x="1760982" y="254000"/>
                </a:lnTo>
                <a:lnTo>
                  <a:pt x="1775205" y="241300"/>
                </a:lnTo>
                <a:lnTo>
                  <a:pt x="1774571" y="241300"/>
                </a:lnTo>
                <a:lnTo>
                  <a:pt x="1789557" y="228600"/>
                </a:lnTo>
                <a:lnTo>
                  <a:pt x="1788922" y="228600"/>
                </a:lnTo>
                <a:lnTo>
                  <a:pt x="1804543" y="215900"/>
                </a:lnTo>
                <a:lnTo>
                  <a:pt x="1819655" y="215900"/>
                </a:lnTo>
                <a:lnTo>
                  <a:pt x="1836674" y="203200"/>
                </a:lnTo>
                <a:lnTo>
                  <a:pt x="1836166" y="203200"/>
                </a:lnTo>
                <a:lnTo>
                  <a:pt x="1853819" y="190500"/>
                </a:lnTo>
                <a:lnTo>
                  <a:pt x="1853311" y="190500"/>
                </a:lnTo>
                <a:lnTo>
                  <a:pt x="1871472" y="177800"/>
                </a:lnTo>
                <a:lnTo>
                  <a:pt x="1889252" y="177800"/>
                </a:lnTo>
                <a:lnTo>
                  <a:pt x="1928368" y="152400"/>
                </a:lnTo>
                <a:lnTo>
                  <a:pt x="1927733" y="152400"/>
                </a:lnTo>
                <a:lnTo>
                  <a:pt x="1968880" y="139700"/>
                </a:lnTo>
                <a:lnTo>
                  <a:pt x="1968246" y="139700"/>
                </a:lnTo>
                <a:lnTo>
                  <a:pt x="2011045" y="127000"/>
                </a:lnTo>
                <a:lnTo>
                  <a:pt x="2010537" y="127000"/>
                </a:lnTo>
                <a:lnTo>
                  <a:pt x="2054733" y="114300"/>
                </a:lnTo>
                <a:lnTo>
                  <a:pt x="2054352" y="114300"/>
                </a:lnTo>
                <a:lnTo>
                  <a:pt x="2099818" y="101600"/>
                </a:lnTo>
                <a:lnTo>
                  <a:pt x="2099437" y="101600"/>
                </a:lnTo>
                <a:lnTo>
                  <a:pt x="2145919" y="88900"/>
                </a:lnTo>
                <a:lnTo>
                  <a:pt x="2145538" y="88900"/>
                </a:lnTo>
                <a:lnTo>
                  <a:pt x="2178389" y="80604"/>
                </a:lnTo>
                <a:lnTo>
                  <a:pt x="2168848" y="42443"/>
                </a:lnTo>
                <a:close/>
              </a:path>
              <a:path w="2283459" h="3022600">
                <a:moveTo>
                  <a:pt x="2269435" y="38100"/>
                </a:moveTo>
                <a:lnTo>
                  <a:pt x="2186051" y="38100"/>
                </a:lnTo>
                <a:lnTo>
                  <a:pt x="2195829" y="76200"/>
                </a:lnTo>
                <a:lnTo>
                  <a:pt x="2178389" y="80604"/>
                </a:lnTo>
                <a:lnTo>
                  <a:pt x="2186813" y="114300"/>
                </a:lnTo>
                <a:lnTo>
                  <a:pt x="2269435" y="38100"/>
                </a:lnTo>
                <a:close/>
              </a:path>
              <a:path w="2283459" h="3022600">
                <a:moveTo>
                  <a:pt x="2186051" y="38100"/>
                </a:moveTo>
                <a:lnTo>
                  <a:pt x="2168848" y="42443"/>
                </a:lnTo>
                <a:lnTo>
                  <a:pt x="2178389" y="80604"/>
                </a:lnTo>
                <a:lnTo>
                  <a:pt x="2195829" y="76200"/>
                </a:lnTo>
                <a:lnTo>
                  <a:pt x="2186051" y="38100"/>
                </a:lnTo>
                <a:close/>
              </a:path>
              <a:path w="2283459" h="3022600">
                <a:moveTo>
                  <a:pt x="2158238" y="0"/>
                </a:moveTo>
                <a:lnTo>
                  <a:pt x="2168848" y="42443"/>
                </a:lnTo>
                <a:lnTo>
                  <a:pt x="2186051" y="38100"/>
                </a:lnTo>
                <a:lnTo>
                  <a:pt x="2269435" y="38100"/>
                </a:lnTo>
                <a:lnTo>
                  <a:pt x="2283205" y="25400"/>
                </a:lnTo>
                <a:lnTo>
                  <a:pt x="2158238" y="0"/>
                </a:lnTo>
                <a:close/>
              </a:path>
            </a:pathLst>
          </a:custGeom>
          <a:solidFill>
            <a:srgbClr val="000000"/>
          </a:solidFill>
        </p:spPr>
        <p:txBody>
          <a:bodyPr wrap="square" lIns="0" tIns="0" rIns="0" bIns="0" rtlCol="0"/>
          <a:lstStyle/>
          <a:p>
            <a:endParaRPr/>
          </a:p>
        </p:txBody>
      </p:sp>
      <p:sp>
        <p:nvSpPr>
          <p:cNvPr id="11" name="object 11"/>
          <p:cNvSpPr/>
          <p:nvPr/>
        </p:nvSpPr>
        <p:spPr>
          <a:xfrm>
            <a:off x="9268968" y="3692626"/>
            <a:ext cx="326110" cy="323113"/>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9328404" y="3732276"/>
            <a:ext cx="211836" cy="21031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9052559" y="4094988"/>
            <a:ext cx="352044" cy="28041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9826752" y="2119883"/>
            <a:ext cx="1217802" cy="1657984"/>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495300" y="3503676"/>
            <a:ext cx="1883664" cy="20574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3233927" y="3503676"/>
            <a:ext cx="1400555" cy="208787"/>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4138421" y="2850642"/>
            <a:ext cx="495300" cy="603885"/>
          </a:xfrm>
          <a:custGeom>
            <a:avLst/>
            <a:gdLst/>
            <a:ahLst/>
            <a:cxnLst/>
            <a:rect l="l" t="t" r="r" b="b"/>
            <a:pathLst>
              <a:path w="495300" h="603885">
                <a:moveTo>
                  <a:pt x="439417" y="52726"/>
                </a:moveTo>
                <a:lnTo>
                  <a:pt x="0" y="590804"/>
                </a:lnTo>
                <a:lnTo>
                  <a:pt x="15239" y="603377"/>
                </a:lnTo>
                <a:lnTo>
                  <a:pt x="454806" y="65269"/>
                </a:lnTo>
                <a:lnTo>
                  <a:pt x="439417" y="52726"/>
                </a:lnTo>
                <a:close/>
              </a:path>
              <a:path w="495300" h="603885">
                <a:moveTo>
                  <a:pt x="485651" y="42925"/>
                </a:moveTo>
                <a:lnTo>
                  <a:pt x="447420" y="42925"/>
                </a:lnTo>
                <a:lnTo>
                  <a:pt x="462788" y="55499"/>
                </a:lnTo>
                <a:lnTo>
                  <a:pt x="454806" y="65269"/>
                </a:lnTo>
                <a:lnTo>
                  <a:pt x="476630" y="83058"/>
                </a:lnTo>
                <a:lnTo>
                  <a:pt x="485651" y="42925"/>
                </a:lnTo>
                <a:close/>
              </a:path>
              <a:path w="495300" h="603885">
                <a:moveTo>
                  <a:pt x="447420" y="42925"/>
                </a:moveTo>
                <a:lnTo>
                  <a:pt x="439417" y="52726"/>
                </a:lnTo>
                <a:lnTo>
                  <a:pt x="454806" y="65269"/>
                </a:lnTo>
                <a:lnTo>
                  <a:pt x="462788" y="55499"/>
                </a:lnTo>
                <a:lnTo>
                  <a:pt x="447420" y="42925"/>
                </a:lnTo>
                <a:close/>
              </a:path>
              <a:path w="495300" h="603885">
                <a:moveTo>
                  <a:pt x="495300" y="0"/>
                </a:moveTo>
                <a:lnTo>
                  <a:pt x="417575" y="34925"/>
                </a:lnTo>
                <a:lnTo>
                  <a:pt x="439417" y="52726"/>
                </a:lnTo>
                <a:lnTo>
                  <a:pt x="447420" y="42925"/>
                </a:lnTo>
                <a:lnTo>
                  <a:pt x="485651" y="42925"/>
                </a:lnTo>
                <a:lnTo>
                  <a:pt x="495300" y="0"/>
                </a:lnTo>
                <a:close/>
              </a:path>
            </a:pathLst>
          </a:custGeom>
          <a:solidFill>
            <a:srgbClr val="000000"/>
          </a:solidFill>
        </p:spPr>
        <p:txBody>
          <a:bodyPr wrap="square" lIns="0" tIns="0" rIns="0" bIns="0" rtlCol="0"/>
          <a:lstStyle/>
          <a:p>
            <a:endParaRPr/>
          </a:p>
        </p:txBody>
      </p:sp>
      <p:sp>
        <p:nvSpPr>
          <p:cNvPr id="19" name="object 19"/>
          <p:cNvSpPr/>
          <p:nvPr/>
        </p:nvSpPr>
        <p:spPr>
          <a:xfrm>
            <a:off x="481445" y="4323367"/>
            <a:ext cx="2208276" cy="576071"/>
          </a:xfrm>
          <a:prstGeom prst="rect">
            <a:avLst/>
          </a:prstGeom>
          <a:blipFill>
            <a:blip r:embed="rId1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97391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5188" y="3899915"/>
            <a:ext cx="2595372" cy="67056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118218" y="1877186"/>
            <a:ext cx="1962023" cy="2035556"/>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03656" y="300685"/>
            <a:ext cx="5828030" cy="697230"/>
          </a:xfrm>
          <a:prstGeom prst="rect">
            <a:avLst/>
          </a:prstGeom>
        </p:spPr>
        <p:txBody>
          <a:bodyPr vert="horz" wrap="square" lIns="0" tIns="13335" rIns="0" bIns="0" rtlCol="0">
            <a:spAutoFit/>
          </a:bodyPr>
          <a:lstStyle/>
          <a:p>
            <a:pPr marL="12700">
              <a:lnSpc>
                <a:spcPct val="100000"/>
              </a:lnSpc>
              <a:spcBef>
                <a:spcPts val="105"/>
              </a:spcBef>
            </a:pPr>
            <a:r>
              <a:rPr spc="-15" dirty="0"/>
              <a:t>What </a:t>
            </a:r>
            <a:r>
              <a:rPr dirty="0"/>
              <a:t>about the</a:t>
            </a:r>
            <a:r>
              <a:rPr spc="-20" dirty="0"/>
              <a:t> </a:t>
            </a:r>
            <a:r>
              <a:rPr dirty="0"/>
              <a:t>baseline?</a:t>
            </a:r>
          </a:p>
        </p:txBody>
      </p:sp>
      <p:sp>
        <p:nvSpPr>
          <p:cNvPr id="5" name="object 5"/>
          <p:cNvSpPr/>
          <p:nvPr/>
        </p:nvSpPr>
        <p:spPr>
          <a:xfrm>
            <a:off x="495300" y="1854707"/>
            <a:ext cx="6614159" cy="29413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5300" y="2345214"/>
            <a:ext cx="6085332" cy="669036"/>
          </a:xfrm>
          <a:prstGeom prst="rect">
            <a:avLst/>
          </a:prstGeom>
          <a:blipFill>
            <a:blip r:embed="rId6" cstate="print"/>
            <a:stretch>
              <a:fillRect/>
            </a:stretch>
          </a:blipFill>
        </p:spPr>
        <p:txBody>
          <a:bodyPr wrap="square" lIns="0" tIns="0" rIns="0" bIns="0" rtlCol="0"/>
          <a:lstStyle/>
          <a:p>
            <a:endParaRPr dirty="0"/>
          </a:p>
        </p:txBody>
      </p:sp>
      <p:sp>
        <p:nvSpPr>
          <p:cNvPr id="9" name="object 9"/>
          <p:cNvSpPr/>
          <p:nvPr/>
        </p:nvSpPr>
        <p:spPr>
          <a:xfrm>
            <a:off x="495300" y="5136099"/>
            <a:ext cx="3015996" cy="25146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461756" y="1932813"/>
            <a:ext cx="2283460" cy="3022600"/>
          </a:xfrm>
          <a:custGeom>
            <a:avLst/>
            <a:gdLst/>
            <a:ahLst/>
            <a:cxnLst/>
            <a:rect l="l" t="t" r="r" b="b"/>
            <a:pathLst>
              <a:path w="2283459" h="3022600">
                <a:moveTo>
                  <a:pt x="384428" y="2895600"/>
                </a:moveTo>
                <a:lnTo>
                  <a:pt x="304038" y="2895600"/>
                </a:lnTo>
                <a:lnTo>
                  <a:pt x="269494" y="2908300"/>
                </a:lnTo>
                <a:lnTo>
                  <a:pt x="270128" y="2908300"/>
                </a:lnTo>
                <a:lnTo>
                  <a:pt x="234188" y="2921000"/>
                </a:lnTo>
                <a:lnTo>
                  <a:pt x="234696" y="2921000"/>
                </a:lnTo>
                <a:lnTo>
                  <a:pt x="197358" y="2933700"/>
                </a:lnTo>
                <a:lnTo>
                  <a:pt x="197739" y="2933700"/>
                </a:lnTo>
                <a:lnTo>
                  <a:pt x="159258" y="2946400"/>
                </a:lnTo>
                <a:lnTo>
                  <a:pt x="159639" y="2946400"/>
                </a:lnTo>
                <a:lnTo>
                  <a:pt x="120396" y="2959100"/>
                </a:lnTo>
                <a:lnTo>
                  <a:pt x="120650" y="2959100"/>
                </a:lnTo>
                <a:lnTo>
                  <a:pt x="80645" y="2971800"/>
                </a:lnTo>
                <a:lnTo>
                  <a:pt x="80899" y="2971800"/>
                </a:lnTo>
                <a:lnTo>
                  <a:pt x="0" y="2997200"/>
                </a:lnTo>
                <a:lnTo>
                  <a:pt x="9651" y="3022600"/>
                </a:lnTo>
                <a:lnTo>
                  <a:pt x="90804" y="3009900"/>
                </a:lnTo>
                <a:lnTo>
                  <a:pt x="209296" y="2971800"/>
                </a:lnTo>
                <a:lnTo>
                  <a:pt x="247142" y="2959100"/>
                </a:lnTo>
                <a:lnTo>
                  <a:pt x="283718" y="2946400"/>
                </a:lnTo>
                <a:lnTo>
                  <a:pt x="352678" y="2921000"/>
                </a:lnTo>
                <a:lnTo>
                  <a:pt x="384428" y="2895600"/>
                </a:lnTo>
                <a:close/>
              </a:path>
              <a:path w="2283459" h="3022600">
                <a:moveTo>
                  <a:pt x="467233" y="2832100"/>
                </a:moveTo>
                <a:lnTo>
                  <a:pt x="418719" y="2832100"/>
                </a:lnTo>
                <a:lnTo>
                  <a:pt x="405765" y="2844800"/>
                </a:lnTo>
                <a:lnTo>
                  <a:pt x="393446" y="2844800"/>
                </a:lnTo>
                <a:lnTo>
                  <a:pt x="379349" y="2857500"/>
                </a:lnTo>
                <a:lnTo>
                  <a:pt x="379984" y="2857500"/>
                </a:lnTo>
                <a:lnTo>
                  <a:pt x="365378" y="2870200"/>
                </a:lnTo>
                <a:lnTo>
                  <a:pt x="366014" y="2870200"/>
                </a:lnTo>
                <a:lnTo>
                  <a:pt x="335152" y="2882900"/>
                </a:lnTo>
                <a:lnTo>
                  <a:pt x="336169" y="2882900"/>
                </a:lnTo>
                <a:lnTo>
                  <a:pt x="303275" y="2895600"/>
                </a:lnTo>
                <a:lnTo>
                  <a:pt x="399796" y="2895600"/>
                </a:lnTo>
                <a:lnTo>
                  <a:pt x="414527" y="2882900"/>
                </a:lnTo>
                <a:lnTo>
                  <a:pt x="428498" y="2870200"/>
                </a:lnTo>
                <a:lnTo>
                  <a:pt x="442087" y="2857500"/>
                </a:lnTo>
                <a:lnTo>
                  <a:pt x="455041" y="2844800"/>
                </a:lnTo>
                <a:lnTo>
                  <a:pt x="467233" y="2832100"/>
                </a:lnTo>
                <a:close/>
              </a:path>
              <a:path w="2283459" h="3022600">
                <a:moveTo>
                  <a:pt x="558800" y="2057400"/>
                </a:moveTo>
                <a:lnTo>
                  <a:pt x="472186" y="2057400"/>
                </a:lnTo>
                <a:lnTo>
                  <a:pt x="456438" y="2070100"/>
                </a:lnTo>
                <a:lnTo>
                  <a:pt x="417068" y="2108200"/>
                </a:lnTo>
                <a:lnTo>
                  <a:pt x="399415" y="2146300"/>
                </a:lnTo>
                <a:lnTo>
                  <a:pt x="393826" y="2159000"/>
                </a:lnTo>
                <a:lnTo>
                  <a:pt x="390017" y="2171700"/>
                </a:lnTo>
                <a:lnTo>
                  <a:pt x="387985" y="2197100"/>
                </a:lnTo>
                <a:lnTo>
                  <a:pt x="387476" y="2209800"/>
                </a:lnTo>
                <a:lnTo>
                  <a:pt x="388493" y="2235200"/>
                </a:lnTo>
                <a:lnTo>
                  <a:pt x="390525" y="2260600"/>
                </a:lnTo>
                <a:lnTo>
                  <a:pt x="393826" y="2273300"/>
                </a:lnTo>
                <a:lnTo>
                  <a:pt x="398018" y="2298700"/>
                </a:lnTo>
                <a:lnTo>
                  <a:pt x="402971" y="2311400"/>
                </a:lnTo>
                <a:lnTo>
                  <a:pt x="408559" y="2336800"/>
                </a:lnTo>
                <a:lnTo>
                  <a:pt x="414909" y="2362200"/>
                </a:lnTo>
                <a:lnTo>
                  <a:pt x="428751" y="2400300"/>
                </a:lnTo>
                <a:lnTo>
                  <a:pt x="443484" y="2451100"/>
                </a:lnTo>
                <a:lnTo>
                  <a:pt x="458343" y="2489200"/>
                </a:lnTo>
                <a:lnTo>
                  <a:pt x="472440" y="2540000"/>
                </a:lnTo>
                <a:lnTo>
                  <a:pt x="478790" y="2552700"/>
                </a:lnTo>
                <a:lnTo>
                  <a:pt x="484504" y="2578100"/>
                </a:lnTo>
                <a:lnTo>
                  <a:pt x="489712" y="2603500"/>
                </a:lnTo>
                <a:lnTo>
                  <a:pt x="494157" y="2616200"/>
                </a:lnTo>
                <a:lnTo>
                  <a:pt x="493902" y="2616200"/>
                </a:lnTo>
                <a:lnTo>
                  <a:pt x="497586" y="2641600"/>
                </a:lnTo>
                <a:lnTo>
                  <a:pt x="500125" y="2654300"/>
                </a:lnTo>
                <a:lnTo>
                  <a:pt x="501523" y="2667000"/>
                </a:lnTo>
                <a:lnTo>
                  <a:pt x="501903" y="2692400"/>
                </a:lnTo>
                <a:lnTo>
                  <a:pt x="500888" y="2705100"/>
                </a:lnTo>
                <a:lnTo>
                  <a:pt x="498601" y="2717800"/>
                </a:lnTo>
                <a:lnTo>
                  <a:pt x="498983" y="2717800"/>
                </a:lnTo>
                <a:lnTo>
                  <a:pt x="495046" y="2730500"/>
                </a:lnTo>
                <a:lnTo>
                  <a:pt x="495808" y="2730500"/>
                </a:lnTo>
                <a:lnTo>
                  <a:pt x="490093" y="2743200"/>
                </a:lnTo>
                <a:lnTo>
                  <a:pt x="490854" y="2743200"/>
                </a:lnTo>
                <a:lnTo>
                  <a:pt x="483870" y="2755900"/>
                </a:lnTo>
                <a:lnTo>
                  <a:pt x="484504" y="2755900"/>
                </a:lnTo>
                <a:lnTo>
                  <a:pt x="476630" y="2768600"/>
                </a:lnTo>
                <a:lnTo>
                  <a:pt x="477393" y="2768600"/>
                </a:lnTo>
                <a:lnTo>
                  <a:pt x="468757" y="2781300"/>
                </a:lnTo>
                <a:lnTo>
                  <a:pt x="469265" y="2781300"/>
                </a:lnTo>
                <a:lnTo>
                  <a:pt x="459994" y="2794000"/>
                </a:lnTo>
                <a:lnTo>
                  <a:pt x="460755" y="2794000"/>
                </a:lnTo>
                <a:lnTo>
                  <a:pt x="450469" y="2806700"/>
                </a:lnTo>
                <a:lnTo>
                  <a:pt x="441071" y="2806700"/>
                </a:lnTo>
                <a:lnTo>
                  <a:pt x="429514" y="2819400"/>
                </a:lnTo>
                <a:lnTo>
                  <a:pt x="430149" y="2819400"/>
                </a:lnTo>
                <a:lnTo>
                  <a:pt x="417957" y="2832100"/>
                </a:lnTo>
                <a:lnTo>
                  <a:pt x="478663" y="2832100"/>
                </a:lnTo>
                <a:lnTo>
                  <a:pt x="489585" y="2819400"/>
                </a:lnTo>
                <a:lnTo>
                  <a:pt x="499618" y="2806700"/>
                </a:lnTo>
                <a:lnTo>
                  <a:pt x="509016" y="2794000"/>
                </a:lnTo>
                <a:lnTo>
                  <a:pt x="517398" y="2768600"/>
                </a:lnTo>
                <a:lnTo>
                  <a:pt x="525018" y="2755900"/>
                </a:lnTo>
                <a:lnTo>
                  <a:pt x="531622" y="2743200"/>
                </a:lnTo>
                <a:lnTo>
                  <a:pt x="536194" y="2730500"/>
                </a:lnTo>
                <a:lnTo>
                  <a:pt x="538861" y="2705100"/>
                </a:lnTo>
                <a:lnTo>
                  <a:pt x="540003" y="2692400"/>
                </a:lnTo>
                <a:lnTo>
                  <a:pt x="539496" y="2667000"/>
                </a:lnTo>
                <a:lnTo>
                  <a:pt x="537972" y="2654300"/>
                </a:lnTo>
                <a:lnTo>
                  <a:pt x="535177" y="2628900"/>
                </a:lnTo>
                <a:lnTo>
                  <a:pt x="531368" y="2616200"/>
                </a:lnTo>
                <a:lnTo>
                  <a:pt x="526796" y="2590800"/>
                </a:lnTo>
                <a:lnTo>
                  <a:pt x="521335" y="2565400"/>
                </a:lnTo>
                <a:lnTo>
                  <a:pt x="515239" y="2552700"/>
                </a:lnTo>
                <a:lnTo>
                  <a:pt x="508635" y="2527300"/>
                </a:lnTo>
                <a:lnTo>
                  <a:pt x="494538" y="2476500"/>
                </a:lnTo>
                <a:lnTo>
                  <a:pt x="479551" y="2438400"/>
                </a:lnTo>
                <a:lnTo>
                  <a:pt x="464947" y="2387600"/>
                </a:lnTo>
                <a:lnTo>
                  <a:pt x="451358" y="2349500"/>
                </a:lnTo>
                <a:lnTo>
                  <a:pt x="445262" y="2324100"/>
                </a:lnTo>
                <a:lnTo>
                  <a:pt x="439927" y="2311400"/>
                </a:lnTo>
                <a:lnTo>
                  <a:pt x="435101" y="2286000"/>
                </a:lnTo>
                <a:lnTo>
                  <a:pt x="431292" y="2273300"/>
                </a:lnTo>
                <a:lnTo>
                  <a:pt x="428244" y="2247900"/>
                </a:lnTo>
                <a:lnTo>
                  <a:pt x="426339" y="2235200"/>
                </a:lnTo>
                <a:lnTo>
                  <a:pt x="425576" y="2209800"/>
                </a:lnTo>
                <a:lnTo>
                  <a:pt x="426085" y="2197100"/>
                </a:lnTo>
                <a:lnTo>
                  <a:pt x="427863" y="2184400"/>
                </a:lnTo>
                <a:lnTo>
                  <a:pt x="427482" y="2184400"/>
                </a:lnTo>
                <a:lnTo>
                  <a:pt x="430911" y="2171700"/>
                </a:lnTo>
                <a:lnTo>
                  <a:pt x="430275" y="2171700"/>
                </a:lnTo>
                <a:lnTo>
                  <a:pt x="435228" y="2159000"/>
                </a:lnTo>
                <a:lnTo>
                  <a:pt x="434340" y="2159000"/>
                </a:lnTo>
                <a:lnTo>
                  <a:pt x="441071" y="2146300"/>
                </a:lnTo>
                <a:lnTo>
                  <a:pt x="439927" y="2146300"/>
                </a:lnTo>
                <a:lnTo>
                  <a:pt x="448437" y="2133600"/>
                </a:lnTo>
                <a:lnTo>
                  <a:pt x="447040" y="2133600"/>
                </a:lnTo>
                <a:lnTo>
                  <a:pt x="457200" y="2120900"/>
                </a:lnTo>
                <a:lnTo>
                  <a:pt x="455802" y="2120900"/>
                </a:lnTo>
                <a:lnTo>
                  <a:pt x="467614" y="2108200"/>
                </a:lnTo>
                <a:lnTo>
                  <a:pt x="478282" y="2108200"/>
                </a:lnTo>
                <a:lnTo>
                  <a:pt x="492887" y="2095500"/>
                </a:lnTo>
                <a:lnTo>
                  <a:pt x="491617" y="2095500"/>
                </a:lnTo>
                <a:lnTo>
                  <a:pt x="507365" y="2082800"/>
                </a:lnTo>
                <a:lnTo>
                  <a:pt x="522604" y="2082800"/>
                </a:lnTo>
                <a:lnTo>
                  <a:pt x="540639" y="2070100"/>
                </a:lnTo>
                <a:lnTo>
                  <a:pt x="539876" y="2070100"/>
                </a:lnTo>
                <a:lnTo>
                  <a:pt x="558800" y="2057400"/>
                </a:lnTo>
                <a:close/>
              </a:path>
              <a:path w="2283459" h="3022600">
                <a:moveTo>
                  <a:pt x="451230" y="2794000"/>
                </a:moveTo>
                <a:lnTo>
                  <a:pt x="440309" y="2806700"/>
                </a:lnTo>
                <a:lnTo>
                  <a:pt x="450469" y="2806700"/>
                </a:lnTo>
                <a:lnTo>
                  <a:pt x="451230" y="2794000"/>
                </a:lnTo>
                <a:close/>
              </a:path>
              <a:path w="2283459" h="3022600">
                <a:moveTo>
                  <a:pt x="661797" y="2032000"/>
                </a:moveTo>
                <a:lnTo>
                  <a:pt x="525907" y="2032000"/>
                </a:lnTo>
                <a:lnTo>
                  <a:pt x="506984" y="2044700"/>
                </a:lnTo>
                <a:lnTo>
                  <a:pt x="489076" y="2057400"/>
                </a:lnTo>
                <a:lnTo>
                  <a:pt x="577469" y="2057400"/>
                </a:lnTo>
                <a:lnTo>
                  <a:pt x="598043" y="2044700"/>
                </a:lnTo>
                <a:lnTo>
                  <a:pt x="618236" y="2044700"/>
                </a:lnTo>
                <a:lnTo>
                  <a:pt x="661797" y="2032000"/>
                </a:lnTo>
                <a:close/>
              </a:path>
              <a:path w="2283459" h="3022600">
                <a:moveTo>
                  <a:pt x="706120" y="2019300"/>
                </a:moveTo>
                <a:lnTo>
                  <a:pt x="565785" y="2019300"/>
                </a:lnTo>
                <a:lnTo>
                  <a:pt x="545465" y="2032000"/>
                </a:lnTo>
                <a:lnTo>
                  <a:pt x="661416" y="2032000"/>
                </a:lnTo>
                <a:lnTo>
                  <a:pt x="706120" y="2019300"/>
                </a:lnTo>
                <a:close/>
              </a:path>
              <a:path w="2283459" h="3022600">
                <a:moveTo>
                  <a:pt x="880872" y="1968500"/>
                </a:moveTo>
                <a:lnTo>
                  <a:pt x="742061" y="1968500"/>
                </a:lnTo>
                <a:lnTo>
                  <a:pt x="608329" y="2006600"/>
                </a:lnTo>
                <a:lnTo>
                  <a:pt x="586867" y="2019300"/>
                </a:lnTo>
                <a:lnTo>
                  <a:pt x="705993" y="2019300"/>
                </a:lnTo>
                <a:lnTo>
                  <a:pt x="795782" y="1993900"/>
                </a:lnTo>
                <a:lnTo>
                  <a:pt x="817752" y="1993900"/>
                </a:lnTo>
                <a:lnTo>
                  <a:pt x="839343" y="1981200"/>
                </a:lnTo>
                <a:lnTo>
                  <a:pt x="860425" y="1981200"/>
                </a:lnTo>
                <a:lnTo>
                  <a:pt x="880872" y="1968500"/>
                </a:lnTo>
                <a:close/>
              </a:path>
              <a:path w="2283459" h="3022600">
                <a:moveTo>
                  <a:pt x="786129" y="1955800"/>
                </a:moveTo>
                <a:lnTo>
                  <a:pt x="741807" y="1968500"/>
                </a:lnTo>
                <a:lnTo>
                  <a:pt x="785749" y="1968500"/>
                </a:lnTo>
                <a:lnTo>
                  <a:pt x="786129" y="1955800"/>
                </a:lnTo>
                <a:close/>
              </a:path>
              <a:path w="2283459" h="3022600">
                <a:moveTo>
                  <a:pt x="937768" y="1943100"/>
                </a:moveTo>
                <a:lnTo>
                  <a:pt x="848360" y="1943100"/>
                </a:lnTo>
                <a:lnTo>
                  <a:pt x="827786" y="1955800"/>
                </a:lnTo>
                <a:lnTo>
                  <a:pt x="807339" y="1955800"/>
                </a:lnTo>
                <a:lnTo>
                  <a:pt x="785749" y="1968500"/>
                </a:lnTo>
                <a:lnTo>
                  <a:pt x="900684" y="1968500"/>
                </a:lnTo>
                <a:lnTo>
                  <a:pt x="919607" y="1955800"/>
                </a:lnTo>
                <a:lnTo>
                  <a:pt x="937768" y="1943100"/>
                </a:lnTo>
                <a:close/>
              </a:path>
              <a:path w="2283459" h="3022600">
                <a:moveTo>
                  <a:pt x="867791" y="1930400"/>
                </a:moveTo>
                <a:lnTo>
                  <a:pt x="847851" y="1943100"/>
                </a:lnTo>
                <a:lnTo>
                  <a:pt x="867155" y="1943100"/>
                </a:lnTo>
                <a:lnTo>
                  <a:pt x="867791" y="1930400"/>
                </a:lnTo>
                <a:close/>
              </a:path>
              <a:path w="2283459" h="3022600">
                <a:moveTo>
                  <a:pt x="1216533" y="1206500"/>
                </a:moveTo>
                <a:lnTo>
                  <a:pt x="1112647" y="1206500"/>
                </a:lnTo>
                <a:lnTo>
                  <a:pt x="1092453" y="1219200"/>
                </a:lnTo>
                <a:lnTo>
                  <a:pt x="1056259" y="1244600"/>
                </a:lnTo>
                <a:lnTo>
                  <a:pt x="1026541" y="1270000"/>
                </a:lnTo>
                <a:lnTo>
                  <a:pt x="1014602" y="1295400"/>
                </a:lnTo>
                <a:lnTo>
                  <a:pt x="1004570" y="1308100"/>
                </a:lnTo>
                <a:lnTo>
                  <a:pt x="996442" y="1320800"/>
                </a:lnTo>
                <a:lnTo>
                  <a:pt x="989838" y="1346200"/>
                </a:lnTo>
                <a:lnTo>
                  <a:pt x="984885" y="1358900"/>
                </a:lnTo>
                <a:lnTo>
                  <a:pt x="981201" y="1384300"/>
                </a:lnTo>
                <a:lnTo>
                  <a:pt x="978789" y="1397000"/>
                </a:lnTo>
                <a:lnTo>
                  <a:pt x="977392" y="1422400"/>
                </a:lnTo>
                <a:lnTo>
                  <a:pt x="977138" y="1447800"/>
                </a:lnTo>
                <a:lnTo>
                  <a:pt x="977646" y="1460500"/>
                </a:lnTo>
                <a:lnTo>
                  <a:pt x="978916" y="1485900"/>
                </a:lnTo>
                <a:lnTo>
                  <a:pt x="980821" y="1498600"/>
                </a:lnTo>
                <a:lnTo>
                  <a:pt x="985774" y="1549400"/>
                </a:lnTo>
                <a:lnTo>
                  <a:pt x="991870" y="1587500"/>
                </a:lnTo>
                <a:lnTo>
                  <a:pt x="998093" y="1625600"/>
                </a:lnTo>
                <a:lnTo>
                  <a:pt x="1003808" y="1663700"/>
                </a:lnTo>
                <a:lnTo>
                  <a:pt x="1003680" y="1663700"/>
                </a:lnTo>
                <a:lnTo>
                  <a:pt x="1005967" y="1689100"/>
                </a:lnTo>
                <a:lnTo>
                  <a:pt x="1007745" y="1701800"/>
                </a:lnTo>
                <a:lnTo>
                  <a:pt x="1009142" y="1727200"/>
                </a:lnTo>
                <a:lnTo>
                  <a:pt x="1009650" y="1739900"/>
                </a:lnTo>
                <a:lnTo>
                  <a:pt x="1009396" y="1765300"/>
                </a:lnTo>
                <a:lnTo>
                  <a:pt x="1008252" y="1778000"/>
                </a:lnTo>
                <a:lnTo>
                  <a:pt x="1006221" y="1790700"/>
                </a:lnTo>
                <a:lnTo>
                  <a:pt x="1006475" y="1790700"/>
                </a:lnTo>
                <a:lnTo>
                  <a:pt x="1003173" y="1816100"/>
                </a:lnTo>
                <a:lnTo>
                  <a:pt x="1003553" y="1816100"/>
                </a:lnTo>
                <a:lnTo>
                  <a:pt x="998982" y="1828800"/>
                </a:lnTo>
                <a:lnTo>
                  <a:pt x="999490" y="1828800"/>
                </a:lnTo>
                <a:lnTo>
                  <a:pt x="993648" y="1841500"/>
                </a:lnTo>
                <a:lnTo>
                  <a:pt x="994410" y="1841500"/>
                </a:lnTo>
                <a:lnTo>
                  <a:pt x="987171" y="1854200"/>
                </a:lnTo>
                <a:lnTo>
                  <a:pt x="988314" y="1854200"/>
                </a:lnTo>
                <a:lnTo>
                  <a:pt x="979424" y="1866900"/>
                </a:lnTo>
                <a:lnTo>
                  <a:pt x="980694" y="1866900"/>
                </a:lnTo>
                <a:lnTo>
                  <a:pt x="970279" y="1879600"/>
                </a:lnTo>
                <a:lnTo>
                  <a:pt x="971550" y="1879600"/>
                </a:lnTo>
                <a:lnTo>
                  <a:pt x="959612" y="1892300"/>
                </a:lnTo>
                <a:lnTo>
                  <a:pt x="948690" y="1892300"/>
                </a:lnTo>
                <a:lnTo>
                  <a:pt x="933830" y="1905000"/>
                </a:lnTo>
                <a:lnTo>
                  <a:pt x="935101" y="1905000"/>
                </a:lnTo>
                <a:lnTo>
                  <a:pt x="919099" y="1917700"/>
                </a:lnTo>
                <a:lnTo>
                  <a:pt x="903732" y="1917700"/>
                </a:lnTo>
                <a:lnTo>
                  <a:pt x="885444" y="1930400"/>
                </a:lnTo>
                <a:lnTo>
                  <a:pt x="886205" y="1930400"/>
                </a:lnTo>
                <a:lnTo>
                  <a:pt x="867155" y="1943100"/>
                </a:lnTo>
                <a:lnTo>
                  <a:pt x="954913" y="1943100"/>
                </a:lnTo>
                <a:lnTo>
                  <a:pt x="985647" y="1917700"/>
                </a:lnTo>
                <a:lnTo>
                  <a:pt x="1020826" y="1866900"/>
                </a:lnTo>
                <a:lnTo>
                  <a:pt x="1028953" y="1854200"/>
                </a:lnTo>
                <a:lnTo>
                  <a:pt x="1035430" y="1841500"/>
                </a:lnTo>
                <a:lnTo>
                  <a:pt x="1040511" y="1816100"/>
                </a:lnTo>
                <a:lnTo>
                  <a:pt x="1043940" y="1803400"/>
                </a:lnTo>
                <a:lnTo>
                  <a:pt x="1046352" y="1778000"/>
                </a:lnTo>
                <a:lnTo>
                  <a:pt x="1047369" y="1765300"/>
                </a:lnTo>
                <a:lnTo>
                  <a:pt x="1047750" y="1739900"/>
                </a:lnTo>
                <a:lnTo>
                  <a:pt x="1047115" y="1727200"/>
                </a:lnTo>
                <a:lnTo>
                  <a:pt x="1045718" y="1701800"/>
                </a:lnTo>
                <a:lnTo>
                  <a:pt x="1043940" y="1689100"/>
                </a:lnTo>
                <a:lnTo>
                  <a:pt x="1041526" y="1663700"/>
                </a:lnTo>
                <a:lnTo>
                  <a:pt x="1035812" y="1625600"/>
                </a:lnTo>
                <a:lnTo>
                  <a:pt x="1029462" y="1587500"/>
                </a:lnTo>
                <a:lnTo>
                  <a:pt x="1023493" y="1536700"/>
                </a:lnTo>
                <a:lnTo>
                  <a:pt x="1018667" y="1498600"/>
                </a:lnTo>
                <a:lnTo>
                  <a:pt x="1016889" y="1485900"/>
                </a:lnTo>
                <a:lnTo>
                  <a:pt x="1015619" y="1460500"/>
                </a:lnTo>
                <a:lnTo>
                  <a:pt x="1015492" y="1447800"/>
                </a:lnTo>
                <a:lnTo>
                  <a:pt x="1015238" y="1447800"/>
                </a:lnTo>
                <a:lnTo>
                  <a:pt x="1015492" y="1422400"/>
                </a:lnTo>
                <a:lnTo>
                  <a:pt x="1016762" y="1409700"/>
                </a:lnTo>
                <a:lnTo>
                  <a:pt x="1018921" y="1384300"/>
                </a:lnTo>
                <a:lnTo>
                  <a:pt x="1018667" y="1384300"/>
                </a:lnTo>
                <a:lnTo>
                  <a:pt x="1022096" y="1371600"/>
                </a:lnTo>
                <a:lnTo>
                  <a:pt x="1021842" y="1371600"/>
                </a:lnTo>
                <a:lnTo>
                  <a:pt x="1026414" y="1358900"/>
                </a:lnTo>
                <a:lnTo>
                  <a:pt x="1025905" y="1358900"/>
                </a:lnTo>
                <a:lnTo>
                  <a:pt x="1031875" y="1346200"/>
                </a:lnTo>
                <a:lnTo>
                  <a:pt x="1031240" y="1346200"/>
                </a:lnTo>
                <a:lnTo>
                  <a:pt x="1038733" y="1320800"/>
                </a:lnTo>
                <a:lnTo>
                  <a:pt x="1042352" y="1320800"/>
                </a:lnTo>
                <a:lnTo>
                  <a:pt x="1046861" y="1308100"/>
                </a:lnTo>
                <a:lnTo>
                  <a:pt x="1045718" y="1308100"/>
                </a:lnTo>
                <a:lnTo>
                  <a:pt x="1056386" y="1295400"/>
                </a:lnTo>
                <a:lnTo>
                  <a:pt x="1054989" y="1295400"/>
                </a:lnTo>
                <a:lnTo>
                  <a:pt x="1067562" y="1282700"/>
                </a:lnTo>
                <a:lnTo>
                  <a:pt x="1079373" y="1282700"/>
                </a:lnTo>
                <a:lnTo>
                  <a:pt x="1095375" y="1270000"/>
                </a:lnTo>
                <a:lnTo>
                  <a:pt x="1094104" y="1270000"/>
                </a:lnTo>
                <a:lnTo>
                  <a:pt x="1111885" y="1257300"/>
                </a:lnTo>
                <a:lnTo>
                  <a:pt x="1110869" y="1257300"/>
                </a:lnTo>
                <a:lnTo>
                  <a:pt x="1130173" y="1244600"/>
                </a:lnTo>
                <a:lnTo>
                  <a:pt x="1129284" y="1244600"/>
                </a:lnTo>
                <a:lnTo>
                  <a:pt x="1149858" y="1231900"/>
                </a:lnTo>
                <a:lnTo>
                  <a:pt x="1170177" y="1231900"/>
                </a:lnTo>
                <a:lnTo>
                  <a:pt x="1193165" y="1219200"/>
                </a:lnTo>
                <a:lnTo>
                  <a:pt x="1192657" y="1219200"/>
                </a:lnTo>
                <a:lnTo>
                  <a:pt x="1216533" y="1206500"/>
                </a:lnTo>
                <a:close/>
              </a:path>
              <a:path w="2283459" h="3022600">
                <a:moveTo>
                  <a:pt x="960882" y="1879600"/>
                </a:moveTo>
                <a:lnTo>
                  <a:pt x="947420" y="1892300"/>
                </a:lnTo>
                <a:lnTo>
                  <a:pt x="959612" y="1892300"/>
                </a:lnTo>
                <a:lnTo>
                  <a:pt x="960882" y="1879600"/>
                </a:lnTo>
                <a:close/>
              </a:path>
              <a:path w="2283459" h="3022600">
                <a:moveTo>
                  <a:pt x="1015322" y="1439333"/>
                </a:moveTo>
                <a:lnTo>
                  <a:pt x="1015238" y="1447800"/>
                </a:lnTo>
                <a:lnTo>
                  <a:pt x="1015492" y="1447800"/>
                </a:lnTo>
                <a:lnTo>
                  <a:pt x="1015322" y="1439333"/>
                </a:lnTo>
                <a:close/>
              </a:path>
              <a:path w="2283459" h="3022600">
                <a:moveTo>
                  <a:pt x="1015365" y="1435100"/>
                </a:moveTo>
                <a:lnTo>
                  <a:pt x="1015322" y="1439333"/>
                </a:lnTo>
                <a:lnTo>
                  <a:pt x="1015365" y="1435100"/>
                </a:lnTo>
                <a:close/>
              </a:path>
              <a:path w="2283459" h="3022600">
                <a:moveTo>
                  <a:pt x="1042352" y="1320800"/>
                </a:moveTo>
                <a:lnTo>
                  <a:pt x="1038733" y="1320800"/>
                </a:lnTo>
                <a:lnTo>
                  <a:pt x="1037844" y="1333500"/>
                </a:lnTo>
                <a:lnTo>
                  <a:pt x="1042352" y="1320800"/>
                </a:lnTo>
                <a:close/>
              </a:path>
              <a:path w="2283459" h="3022600">
                <a:moveTo>
                  <a:pt x="1080643" y="1282700"/>
                </a:moveTo>
                <a:lnTo>
                  <a:pt x="1067562" y="1282700"/>
                </a:lnTo>
                <a:lnTo>
                  <a:pt x="1066165" y="1295400"/>
                </a:lnTo>
                <a:lnTo>
                  <a:pt x="1080643" y="1282700"/>
                </a:lnTo>
                <a:close/>
              </a:path>
              <a:path w="2283459" h="3022600">
                <a:moveTo>
                  <a:pt x="1344676" y="1181100"/>
                </a:moveTo>
                <a:lnTo>
                  <a:pt x="1180084" y="1181100"/>
                </a:lnTo>
                <a:lnTo>
                  <a:pt x="1156589" y="1193800"/>
                </a:lnTo>
                <a:lnTo>
                  <a:pt x="1133983" y="1206500"/>
                </a:lnTo>
                <a:lnTo>
                  <a:pt x="1240409" y="1206500"/>
                </a:lnTo>
                <a:lnTo>
                  <a:pt x="1265809" y="1193800"/>
                </a:lnTo>
                <a:lnTo>
                  <a:pt x="1291336" y="1193800"/>
                </a:lnTo>
                <a:lnTo>
                  <a:pt x="1344676" y="1181100"/>
                </a:lnTo>
                <a:close/>
              </a:path>
              <a:path w="2283459" h="3022600">
                <a:moveTo>
                  <a:pt x="1557274" y="1117600"/>
                </a:moveTo>
                <a:lnTo>
                  <a:pt x="1443482" y="1117600"/>
                </a:lnTo>
                <a:lnTo>
                  <a:pt x="1281684" y="1155700"/>
                </a:lnTo>
                <a:lnTo>
                  <a:pt x="1255268" y="1155700"/>
                </a:lnTo>
                <a:lnTo>
                  <a:pt x="1229614" y="1168400"/>
                </a:lnTo>
                <a:lnTo>
                  <a:pt x="1204595" y="1181100"/>
                </a:lnTo>
                <a:lnTo>
                  <a:pt x="1344549" y="1181100"/>
                </a:lnTo>
                <a:lnTo>
                  <a:pt x="1452879" y="1155700"/>
                </a:lnTo>
                <a:lnTo>
                  <a:pt x="1505966" y="1130300"/>
                </a:lnTo>
                <a:lnTo>
                  <a:pt x="1531874" y="1130300"/>
                </a:lnTo>
                <a:lnTo>
                  <a:pt x="1557274" y="1117600"/>
                </a:lnTo>
                <a:close/>
              </a:path>
              <a:path w="2283459" h="3022600">
                <a:moveTo>
                  <a:pt x="2168848" y="42443"/>
                </a:moveTo>
                <a:lnTo>
                  <a:pt x="2135759" y="50800"/>
                </a:lnTo>
                <a:lnTo>
                  <a:pt x="2043302" y="76200"/>
                </a:lnTo>
                <a:lnTo>
                  <a:pt x="1955292" y="101600"/>
                </a:lnTo>
                <a:lnTo>
                  <a:pt x="1913509" y="127000"/>
                </a:lnTo>
                <a:lnTo>
                  <a:pt x="1873630" y="139700"/>
                </a:lnTo>
                <a:lnTo>
                  <a:pt x="1854327" y="152400"/>
                </a:lnTo>
                <a:lnTo>
                  <a:pt x="1835658" y="165100"/>
                </a:lnTo>
                <a:lnTo>
                  <a:pt x="1817497" y="165100"/>
                </a:lnTo>
                <a:lnTo>
                  <a:pt x="1782952" y="190500"/>
                </a:lnTo>
                <a:lnTo>
                  <a:pt x="1751202" y="215900"/>
                </a:lnTo>
                <a:lnTo>
                  <a:pt x="1722247" y="241300"/>
                </a:lnTo>
                <a:lnTo>
                  <a:pt x="1685036" y="279400"/>
                </a:lnTo>
                <a:lnTo>
                  <a:pt x="1664462" y="317500"/>
                </a:lnTo>
                <a:lnTo>
                  <a:pt x="1655952" y="330200"/>
                </a:lnTo>
                <a:lnTo>
                  <a:pt x="1649476" y="342900"/>
                </a:lnTo>
                <a:lnTo>
                  <a:pt x="1645158" y="368300"/>
                </a:lnTo>
                <a:lnTo>
                  <a:pt x="1642618" y="381000"/>
                </a:lnTo>
                <a:lnTo>
                  <a:pt x="1641728" y="406400"/>
                </a:lnTo>
                <a:lnTo>
                  <a:pt x="1642237" y="431800"/>
                </a:lnTo>
                <a:lnTo>
                  <a:pt x="1644142" y="457200"/>
                </a:lnTo>
                <a:lnTo>
                  <a:pt x="1647190" y="469900"/>
                </a:lnTo>
                <a:lnTo>
                  <a:pt x="1651127" y="495300"/>
                </a:lnTo>
                <a:lnTo>
                  <a:pt x="1655952" y="520700"/>
                </a:lnTo>
                <a:lnTo>
                  <a:pt x="1661541" y="546100"/>
                </a:lnTo>
                <a:lnTo>
                  <a:pt x="1667764" y="571500"/>
                </a:lnTo>
                <a:lnTo>
                  <a:pt x="1681099" y="609600"/>
                </a:lnTo>
                <a:lnTo>
                  <a:pt x="1695323" y="660400"/>
                </a:lnTo>
                <a:lnTo>
                  <a:pt x="1709293" y="711200"/>
                </a:lnTo>
                <a:lnTo>
                  <a:pt x="1722120" y="749300"/>
                </a:lnTo>
                <a:lnTo>
                  <a:pt x="1727580" y="774700"/>
                </a:lnTo>
                <a:lnTo>
                  <a:pt x="1732407" y="800100"/>
                </a:lnTo>
                <a:lnTo>
                  <a:pt x="1732279" y="800100"/>
                </a:lnTo>
                <a:lnTo>
                  <a:pt x="1736344" y="825500"/>
                </a:lnTo>
                <a:lnTo>
                  <a:pt x="1739519" y="838200"/>
                </a:lnTo>
                <a:lnTo>
                  <a:pt x="1741551" y="863600"/>
                </a:lnTo>
                <a:lnTo>
                  <a:pt x="1742440" y="889000"/>
                </a:lnTo>
                <a:lnTo>
                  <a:pt x="1742059" y="901700"/>
                </a:lnTo>
                <a:lnTo>
                  <a:pt x="1740153" y="914400"/>
                </a:lnTo>
                <a:lnTo>
                  <a:pt x="1740408" y="914400"/>
                </a:lnTo>
                <a:lnTo>
                  <a:pt x="1736978" y="939800"/>
                </a:lnTo>
                <a:lnTo>
                  <a:pt x="1737360" y="939800"/>
                </a:lnTo>
                <a:lnTo>
                  <a:pt x="1732279" y="952500"/>
                </a:lnTo>
                <a:lnTo>
                  <a:pt x="1733042" y="952500"/>
                </a:lnTo>
                <a:lnTo>
                  <a:pt x="1725929" y="965200"/>
                </a:lnTo>
                <a:lnTo>
                  <a:pt x="1726946" y="965200"/>
                </a:lnTo>
                <a:lnTo>
                  <a:pt x="1718055" y="977900"/>
                </a:lnTo>
                <a:lnTo>
                  <a:pt x="1719326" y="977900"/>
                </a:lnTo>
                <a:lnTo>
                  <a:pt x="1708277" y="990600"/>
                </a:lnTo>
                <a:lnTo>
                  <a:pt x="1709674" y="990600"/>
                </a:lnTo>
                <a:lnTo>
                  <a:pt x="1696720" y="1003300"/>
                </a:lnTo>
                <a:lnTo>
                  <a:pt x="1698117" y="1003300"/>
                </a:lnTo>
                <a:lnTo>
                  <a:pt x="1683258" y="1016000"/>
                </a:lnTo>
                <a:lnTo>
                  <a:pt x="1684527" y="1016000"/>
                </a:lnTo>
                <a:lnTo>
                  <a:pt x="1668018" y="1028700"/>
                </a:lnTo>
                <a:lnTo>
                  <a:pt x="1669288" y="1028700"/>
                </a:lnTo>
                <a:lnTo>
                  <a:pt x="1651127" y="1041400"/>
                </a:lnTo>
                <a:lnTo>
                  <a:pt x="1652143" y="1041400"/>
                </a:lnTo>
                <a:lnTo>
                  <a:pt x="1632585" y="1054100"/>
                </a:lnTo>
                <a:lnTo>
                  <a:pt x="1613280" y="1054100"/>
                </a:lnTo>
                <a:lnTo>
                  <a:pt x="1591183" y="1066800"/>
                </a:lnTo>
                <a:lnTo>
                  <a:pt x="1591818" y="1066800"/>
                </a:lnTo>
                <a:lnTo>
                  <a:pt x="1568703" y="1079500"/>
                </a:lnTo>
                <a:lnTo>
                  <a:pt x="1545590" y="1079500"/>
                </a:lnTo>
                <a:lnTo>
                  <a:pt x="1520698" y="1092200"/>
                </a:lnTo>
                <a:lnTo>
                  <a:pt x="1520952" y="1092200"/>
                </a:lnTo>
                <a:lnTo>
                  <a:pt x="1495425" y="1104900"/>
                </a:lnTo>
                <a:lnTo>
                  <a:pt x="1495933" y="1104900"/>
                </a:lnTo>
                <a:lnTo>
                  <a:pt x="1443101" y="1117600"/>
                </a:lnTo>
                <a:lnTo>
                  <a:pt x="1581785" y="1117600"/>
                </a:lnTo>
                <a:lnTo>
                  <a:pt x="1628394" y="1092200"/>
                </a:lnTo>
                <a:lnTo>
                  <a:pt x="1670558" y="1066800"/>
                </a:lnTo>
                <a:lnTo>
                  <a:pt x="1707515" y="1041400"/>
                </a:lnTo>
                <a:lnTo>
                  <a:pt x="1738122" y="1016000"/>
                </a:lnTo>
                <a:lnTo>
                  <a:pt x="1760601" y="977900"/>
                </a:lnTo>
                <a:lnTo>
                  <a:pt x="1768602" y="965200"/>
                </a:lnTo>
                <a:lnTo>
                  <a:pt x="1774317" y="939800"/>
                </a:lnTo>
                <a:lnTo>
                  <a:pt x="1778000" y="927100"/>
                </a:lnTo>
                <a:lnTo>
                  <a:pt x="1780032" y="901700"/>
                </a:lnTo>
                <a:lnTo>
                  <a:pt x="1779524" y="863600"/>
                </a:lnTo>
                <a:lnTo>
                  <a:pt x="1773936" y="812800"/>
                </a:lnTo>
                <a:lnTo>
                  <a:pt x="1764665" y="774700"/>
                </a:lnTo>
                <a:lnTo>
                  <a:pt x="1758950" y="749300"/>
                </a:lnTo>
                <a:lnTo>
                  <a:pt x="1745996" y="698500"/>
                </a:lnTo>
                <a:lnTo>
                  <a:pt x="1731899" y="647700"/>
                </a:lnTo>
                <a:lnTo>
                  <a:pt x="1717675" y="596900"/>
                </a:lnTo>
                <a:lnTo>
                  <a:pt x="1704467" y="558800"/>
                </a:lnTo>
                <a:lnTo>
                  <a:pt x="1698371" y="533400"/>
                </a:lnTo>
                <a:lnTo>
                  <a:pt x="1693037" y="508000"/>
                </a:lnTo>
                <a:lnTo>
                  <a:pt x="1688592" y="482600"/>
                </a:lnTo>
                <a:lnTo>
                  <a:pt x="1684782" y="469900"/>
                </a:lnTo>
                <a:lnTo>
                  <a:pt x="1681988" y="444500"/>
                </a:lnTo>
                <a:lnTo>
                  <a:pt x="1680337" y="431800"/>
                </a:lnTo>
                <a:lnTo>
                  <a:pt x="1679828" y="406400"/>
                </a:lnTo>
                <a:lnTo>
                  <a:pt x="1680591" y="393700"/>
                </a:lnTo>
                <a:lnTo>
                  <a:pt x="1682877" y="368300"/>
                </a:lnTo>
                <a:lnTo>
                  <a:pt x="1682623" y="368300"/>
                </a:lnTo>
                <a:lnTo>
                  <a:pt x="1686433" y="355600"/>
                </a:lnTo>
                <a:lnTo>
                  <a:pt x="1685925" y="355600"/>
                </a:lnTo>
                <a:lnTo>
                  <a:pt x="1691640" y="342900"/>
                </a:lnTo>
                <a:lnTo>
                  <a:pt x="1690751" y="342900"/>
                </a:lnTo>
                <a:lnTo>
                  <a:pt x="1698371" y="330200"/>
                </a:lnTo>
                <a:lnTo>
                  <a:pt x="1697482" y="330200"/>
                </a:lnTo>
                <a:lnTo>
                  <a:pt x="1706499" y="317500"/>
                </a:lnTo>
                <a:lnTo>
                  <a:pt x="1705864" y="317500"/>
                </a:lnTo>
                <a:lnTo>
                  <a:pt x="1715897" y="304800"/>
                </a:lnTo>
                <a:lnTo>
                  <a:pt x="1715135" y="304800"/>
                </a:lnTo>
                <a:lnTo>
                  <a:pt x="1726057" y="292100"/>
                </a:lnTo>
                <a:lnTo>
                  <a:pt x="1725295" y="292100"/>
                </a:lnTo>
                <a:lnTo>
                  <a:pt x="1737105" y="279400"/>
                </a:lnTo>
                <a:lnTo>
                  <a:pt x="1736344" y="279400"/>
                </a:lnTo>
                <a:lnTo>
                  <a:pt x="1748917" y="266700"/>
                </a:lnTo>
                <a:lnTo>
                  <a:pt x="1748282" y="266700"/>
                </a:lnTo>
                <a:lnTo>
                  <a:pt x="1761617" y="254000"/>
                </a:lnTo>
                <a:lnTo>
                  <a:pt x="1760982" y="254000"/>
                </a:lnTo>
                <a:lnTo>
                  <a:pt x="1775205" y="241300"/>
                </a:lnTo>
                <a:lnTo>
                  <a:pt x="1774571" y="241300"/>
                </a:lnTo>
                <a:lnTo>
                  <a:pt x="1789557" y="228600"/>
                </a:lnTo>
                <a:lnTo>
                  <a:pt x="1788922" y="228600"/>
                </a:lnTo>
                <a:lnTo>
                  <a:pt x="1804543" y="215900"/>
                </a:lnTo>
                <a:lnTo>
                  <a:pt x="1819655" y="215900"/>
                </a:lnTo>
                <a:lnTo>
                  <a:pt x="1836674" y="203200"/>
                </a:lnTo>
                <a:lnTo>
                  <a:pt x="1836166" y="203200"/>
                </a:lnTo>
                <a:lnTo>
                  <a:pt x="1853819" y="190500"/>
                </a:lnTo>
                <a:lnTo>
                  <a:pt x="1853311" y="190500"/>
                </a:lnTo>
                <a:lnTo>
                  <a:pt x="1871472" y="177800"/>
                </a:lnTo>
                <a:lnTo>
                  <a:pt x="1889252" y="177800"/>
                </a:lnTo>
                <a:lnTo>
                  <a:pt x="1928368" y="152400"/>
                </a:lnTo>
                <a:lnTo>
                  <a:pt x="1927733" y="152400"/>
                </a:lnTo>
                <a:lnTo>
                  <a:pt x="1968880" y="139700"/>
                </a:lnTo>
                <a:lnTo>
                  <a:pt x="1968246" y="139700"/>
                </a:lnTo>
                <a:lnTo>
                  <a:pt x="2011045" y="127000"/>
                </a:lnTo>
                <a:lnTo>
                  <a:pt x="2010537" y="127000"/>
                </a:lnTo>
                <a:lnTo>
                  <a:pt x="2054733" y="114300"/>
                </a:lnTo>
                <a:lnTo>
                  <a:pt x="2054352" y="114300"/>
                </a:lnTo>
                <a:lnTo>
                  <a:pt x="2099818" y="101600"/>
                </a:lnTo>
                <a:lnTo>
                  <a:pt x="2099437" y="101600"/>
                </a:lnTo>
                <a:lnTo>
                  <a:pt x="2145919" y="88900"/>
                </a:lnTo>
                <a:lnTo>
                  <a:pt x="2145538" y="88900"/>
                </a:lnTo>
                <a:lnTo>
                  <a:pt x="2178389" y="80604"/>
                </a:lnTo>
                <a:lnTo>
                  <a:pt x="2168848" y="42443"/>
                </a:lnTo>
                <a:close/>
              </a:path>
              <a:path w="2283459" h="3022600">
                <a:moveTo>
                  <a:pt x="2269435" y="38100"/>
                </a:moveTo>
                <a:lnTo>
                  <a:pt x="2186051" y="38100"/>
                </a:lnTo>
                <a:lnTo>
                  <a:pt x="2195829" y="76200"/>
                </a:lnTo>
                <a:lnTo>
                  <a:pt x="2178389" y="80604"/>
                </a:lnTo>
                <a:lnTo>
                  <a:pt x="2186813" y="114300"/>
                </a:lnTo>
                <a:lnTo>
                  <a:pt x="2269435" y="38100"/>
                </a:lnTo>
                <a:close/>
              </a:path>
              <a:path w="2283459" h="3022600">
                <a:moveTo>
                  <a:pt x="2186051" y="38100"/>
                </a:moveTo>
                <a:lnTo>
                  <a:pt x="2168848" y="42443"/>
                </a:lnTo>
                <a:lnTo>
                  <a:pt x="2178389" y="80604"/>
                </a:lnTo>
                <a:lnTo>
                  <a:pt x="2195829" y="76200"/>
                </a:lnTo>
                <a:lnTo>
                  <a:pt x="2186051" y="38100"/>
                </a:lnTo>
                <a:close/>
              </a:path>
              <a:path w="2283459" h="3022600">
                <a:moveTo>
                  <a:pt x="2158238" y="0"/>
                </a:moveTo>
                <a:lnTo>
                  <a:pt x="2168848" y="42443"/>
                </a:lnTo>
                <a:lnTo>
                  <a:pt x="2186051" y="38100"/>
                </a:lnTo>
                <a:lnTo>
                  <a:pt x="2269435" y="38100"/>
                </a:lnTo>
                <a:lnTo>
                  <a:pt x="2283205" y="25400"/>
                </a:lnTo>
                <a:lnTo>
                  <a:pt x="2158238" y="0"/>
                </a:lnTo>
                <a:close/>
              </a:path>
            </a:pathLst>
          </a:custGeom>
          <a:solidFill>
            <a:srgbClr val="000000"/>
          </a:solidFill>
        </p:spPr>
        <p:txBody>
          <a:bodyPr wrap="square" lIns="0" tIns="0" rIns="0" bIns="0" rtlCol="0"/>
          <a:lstStyle/>
          <a:p>
            <a:endParaRPr/>
          </a:p>
        </p:txBody>
      </p:sp>
      <p:sp>
        <p:nvSpPr>
          <p:cNvPr id="11" name="object 11"/>
          <p:cNvSpPr/>
          <p:nvPr/>
        </p:nvSpPr>
        <p:spPr>
          <a:xfrm>
            <a:off x="9268968" y="3692626"/>
            <a:ext cx="326110" cy="323113"/>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9328404" y="3732276"/>
            <a:ext cx="211836" cy="21031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9052559" y="4094988"/>
            <a:ext cx="352044" cy="28041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9826752" y="2119883"/>
            <a:ext cx="1217802" cy="1657984"/>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495300" y="3503676"/>
            <a:ext cx="1883664" cy="20574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3233927" y="3503676"/>
            <a:ext cx="1400555" cy="208787"/>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4138421" y="2850642"/>
            <a:ext cx="495300" cy="603885"/>
          </a:xfrm>
          <a:custGeom>
            <a:avLst/>
            <a:gdLst/>
            <a:ahLst/>
            <a:cxnLst/>
            <a:rect l="l" t="t" r="r" b="b"/>
            <a:pathLst>
              <a:path w="495300" h="603885">
                <a:moveTo>
                  <a:pt x="439417" y="52726"/>
                </a:moveTo>
                <a:lnTo>
                  <a:pt x="0" y="590804"/>
                </a:lnTo>
                <a:lnTo>
                  <a:pt x="15239" y="603377"/>
                </a:lnTo>
                <a:lnTo>
                  <a:pt x="454806" y="65269"/>
                </a:lnTo>
                <a:lnTo>
                  <a:pt x="439417" y="52726"/>
                </a:lnTo>
                <a:close/>
              </a:path>
              <a:path w="495300" h="603885">
                <a:moveTo>
                  <a:pt x="485651" y="42925"/>
                </a:moveTo>
                <a:lnTo>
                  <a:pt x="447420" y="42925"/>
                </a:lnTo>
                <a:lnTo>
                  <a:pt x="462788" y="55499"/>
                </a:lnTo>
                <a:lnTo>
                  <a:pt x="454806" y="65269"/>
                </a:lnTo>
                <a:lnTo>
                  <a:pt x="476630" y="83058"/>
                </a:lnTo>
                <a:lnTo>
                  <a:pt x="485651" y="42925"/>
                </a:lnTo>
                <a:close/>
              </a:path>
              <a:path w="495300" h="603885">
                <a:moveTo>
                  <a:pt x="447420" y="42925"/>
                </a:moveTo>
                <a:lnTo>
                  <a:pt x="439417" y="52726"/>
                </a:lnTo>
                <a:lnTo>
                  <a:pt x="454806" y="65269"/>
                </a:lnTo>
                <a:lnTo>
                  <a:pt x="462788" y="55499"/>
                </a:lnTo>
                <a:lnTo>
                  <a:pt x="447420" y="42925"/>
                </a:lnTo>
                <a:close/>
              </a:path>
              <a:path w="495300" h="603885">
                <a:moveTo>
                  <a:pt x="495300" y="0"/>
                </a:moveTo>
                <a:lnTo>
                  <a:pt x="417575" y="34925"/>
                </a:lnTo>
                <a:lnTo>
                  <a:pt x="439417" y="52726"/>
                </a:lnTo>
                <a:lnTo>
                  <a:pt x="447420" y="42925"/>
                </a:lnTo>
                <a:lnTo>
                  <a:pt x="485651" y="42925"/>
                </a:lnTo>
                <a:lnTo>
                  <a:pt x="495300" y="0"/>
                </a:lnTo>
                <a:close/>
              </a:path>
            </a:pathLst>
          </a:custGeom>
          <a:solidFill>
            <a:srgbClr val="000000"/>
          </a:solidFill>
        </p:spPr>
        <p:txBody>
          <a:bodyPr wrap="square" lIns="0" tIns="0" rIns="0" bIns="0" rtlCol="0"/>
          <a:lstStyle/>
          <a:p>
            <a:endParaRPr/>
          </a:p>
        </p:txBody>
      </p:sp>
      <p:sp>
        <p:nvSpPr>
          <p:cNvPr id="19" name="object 19"/>
          <p:cNvSpPr/>
          <p:nvPr/>
        </p:nvSpPr>
        <p:spPr>
          <a:xfrm>
            <a:off x="481445" y="4323367"/>
            <a:ext cx="2208276" cy="576071"/>
          </a:xfrm>
          <a:prstGeom prst="rect">
            <a:avLst/>
          </a:prstGeom>
          <a:blipFill>
            <a:blip r:embed="rId1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02339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7999730" cy="697230"/>
          </a:xfrm>
          <a:prstGeom prst="rect">
            <a:avLst/>
          </a:prstGeom>
        </p:spPr>
        <p:txBody>
          <a:bodyPr vert="horz" wrap="square" lIns="0" tIns="13335" rIns="0" bIns="0" rtlCol="0">
            <a:spAutoFit/>
          </a:bodyPr>
          <a:lstStyle/>
          <a:p>
            <a:pPr marL="12700">
              <a:lnSpc>
                <a:spcPct val="100000"/>
              </a:lnSpc>
              <a:spcBef>
                <a:spcPts val="105"/>
              </a:spcBef>
            </a:pPr>
            <a:r>
              <a:rPr spc="-30" dirty="0"/>
              <a:t>State </a:t>
            </a:r>
            <a:r>
              <a:rPr dirty="0"/>
              <a:t>&amp; </a:t>
            </a:r>
            <a:r>
              <a:rPr spc="-20" dirty="0"/>
              <a:t>state-action </a:t>
            </a:r>
            <a:r>
              <a:rPr spc="-10" dirty="0"/>
              <a:t>value</a:t>
            </a:r>
            <a:r>
              <a:rPr spc="25" dirty="0"/>
              <a:t> </a:t>
            </a:r>
            <a:r>
              <a:rPr dirty="0"/>
              <a:t>functions</a:t>
            </a:r>
          </a:p>
        </p:txBody>
      </p:sp>
      <p:sp>
        <p:nvSpPr>
          <p:cNvPr id="5" name="object 5"/>
          <p:cNvSpPr/>
          <p:nvPr/>
        </p:nvSpPr>
        <p:spPr>
          <a:xfrm>
            <a:off x="478536" y="2263139"/>
            <a:ext cx="5458968" cy="25146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81583" y="2942844"/>
            <a:ext cx="5542788" cy="228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8536" y="3599688"/>
            <a:ext cx="5035296" cy="669036"/>
          </a:xfrm>
          <a:prstGeom prst="rect">
            <a:avLst/>
          </a:prstGeom>
          <a:blipFill>
            <a:blip r:embed="rId5" cstate="print"/>
            <a:stretch>
              <a:fillRect/>
            </a:stretch>
          </a:blipFill>
        </p:spPr>
        <p:txBody>
          <a:bodyPr wrap="square" lIns="0" tIns="0" rIns="0" bIns="0" rtlCol="0"/>
          <a:lstStyle/>
          <a:p>
            <a:endParaRPr/>
          </a:p>
        </p:txBody>
      </p:sp>
      <p:sp>
        <p:nvSpPr>
          <p:cNvPr id="30" name="object 4">
            <a:extLst>
              <a:ext uri="{FF2B5EF4-FFF2-40B4-BE49-F238E27FC236}">
                <a16:creationId xmlns:a16="http://schemas.microsoft.com/office/drawing/2014/main" id="{5DBC2B60-24FE-4C9A-9379-F8295CD2D025}"/>
              </a:ext>
            </a:extLst>
          </p:cNvPr>
          <p:cNvSpPr/>
          <p:nvPr/>
        </p:nvSpPr>
        <p:spPr>
          <a:xfrm>
            <a:off x="478536" y="1539239"/>
            <a:ext cx="7362444" cy="29413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7999730" cy="697230"/>
          </a:xfrm>
          <a:prstGeom prst="rect">
            <a:avLst/>
          </a:prstGeom>
        </p:spPr>
        <p:txBody>
          <a:bodyPr vert="horz" wrap="square" lIns="0" tIns="13335" rIns="0" bIns="0" rtlCol="0">
            <a:spAutoFit/>
          </a:bodyPr>
          <a:lstStyle/>
          <a:p>
            <a:pPr marL="12700">
              <a:lnSpc>
                <a:spcPct val="100000"/>
              </a:lnSpc>
              <a:spcBef>
                <a:spcPts val="105"/>
              </a:spcBef>
            </a:pPr>
            <a:r>
              <a:rPr spc="-30" dirty="0"/>
              <a:t>State </a:t>
            </a:r>
            <a:r>
              <a:rPr dirty="0"/>
              <a:t>&amp; </a:t>
            </a:r>
            <a:r>
              <a:rPr spc="-20" dirty="0"/>
              <a:t>state-action </a:t>
            </a:r>
            <a:r>
              <a:rPr spc="-10" dirty="0"/>
              <a:t>value</a:t>
            </a:r>
            <a:r>
              <a:rPr spc="25" dirty="0"/>
              <a:t> </a:t>
            </a:r>
            <a:r>
              <a:rPr dirty="0"/>
              <a:t>functions</a:t>
            </a:r>
          </a:p>
        </p:txBody>
      </p:sp>
      <p:sp>
        <p:nvSpPr>
          <p:cNvPr id="5" name="object 5"/>
          <p:cNvSpPr/>
          <p:nvPr/>
        </p:nvSpPr>
        <p:spPr>
          <a:xfrm>
            <a:off x="478536" y="2263139"/>
            <a:ext cx="5458968" cy="25146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81583" y="2942844"/>
            <a:ext cx="5542788" cy="228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8536" y="3599688"/>
            <a:ext cx="5035296" cy="66903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456176" y="4185665"/>
            <a:ext cx="969010" cy="768985"/>
          </a:xfrm>
          <a:custGeom>
            <a:avLst/>
            <a:gdLst/>
            <a:ahLst/>
            <a:cxnLst/>
            <a:rect l="l" t="t" r="r" b="b"/>
            <a:pathLst>
              <a:path w="969010" h="768985">
                <a:moveTo>
                  <a:pt x="75355" y="109968"/>
                </a:moveTo>
                <a:lnTo>
                  <a:pt x="37715" y="115811"/>
                </a:lnTo>
                <a:lnTo>
                  <a:pt x="44576" y="157860"/>
                </a:lnTo>
                <a:lnTo>
                  <a:pt x="53594" y="208660"/>
                </a:lnTo>
                <a:lnTo>
                  <a:pt x="63119" y="258698"/>
                </a:lnTo>
                <a:lnTo>
                  <a:pt x="73787" y="307593"/>
                </a:lnTo>
                <a:lnTo>
                  <a:pt x="85216" y="355218"/>
                </a:lnTo>
                <a:lnTo>
                  <a:pt x="97916" y="401573"/>
                </a:lnTo>
                <a:lnTo>
                  <a:pt x="112140" y="446150"/>
                </a:lnTo>
                <a:lnTo>
                  <a:pt x="127635" y="488822"/>
                </a:lnTo>
                <a:lnTo>
                  <a:pt x="145161" y="529589"/>
                </a:lnTo>
                <a:lnTo>
                  <a:pt x="164591" y="567816"/>
                </a:lnTo>
                <a:lnTo>
                  <a:pt x="186182" y="603630"/>
                </a:lnTo>
                <a:lnTo>
                  <a:pt x="210058" y="636650"/>
                </a:lnTo>
                <a:lnTo>
                  <a:pt x="236600" y="666749"/>
                </a:lnTo>
                <a:lnTo>
                  <a:pt x="270001" y="696848"/>
                </a:lnTo>
                <a:lnTo>
                  <a:pt x="965073" y="768730"/>
                </a:lnTo>
                <a:lnTo>
                  <a:pt x="968883" y="730884"/>
                </a:lnTo>
                <a:lnTo>
                  <a:pt x="322815" y="663955"/>
                </a:lnTo>
                <a:lnTo>
                  <a:pt x="290322" y="663955"/>
                </a:lnTo>
                <a:lnTo>
                  <a:pt x="279908" y="659510"/>
                </a:lnTo>
                <a:lnTo>
                  <a:pt x="285136" y="659510"/>
                </a:lnTo>
                <a:lnTo>
                  <a:pt x="276098" y="651763"/>
                </a:lnTo>
                <a:lnTo>
                  <a:pt x="264197" y="640333"/>
                </a:lnTo>
                <a:lnTo>
                  <a:pt x="263398" y="639571"/>
                </a:lnTo>
                <a:lnTo>
                  <a:pt x="251206" y="626490"/>
                </a:lnTo>
                <a:lnTo>
                  <a:pt x="239522" y="612520"/>
                </a:lnTo>
                <a:lnTo>
                  <a:pt x="228951" y="598423"/>
                </a:lnTo>
                <a:lnTo>
                  <a:pt x="217677" y="582294"/>
                </a:lnTo>
                <a:lnTo>
                  <a:pt x="207999" y="566800"/>
                </a:lnTo>
                <a:lnTo>
                  <a:pt x="197738" y="549147"/>
                </a:lnTo>
                <a:lnTo>
                  <a:pt x="188473" y="531494"/>
                </a:lnTo>
                <a:lnTo>
                  <a:pt x="179450" y="513079"/>
                </a:lnTo>
                <a:lnTo>
                  <a:pt x="171365" y="494664"/>
                </a:lnTo>
                <a:lnTo>
                  <a:pt x="163381" y="475360"/>
                </a:lnTo>
                <a:lnTo>
                  <a:pt x="148280" y="434339"/>
                </a:lnTo>
                <a:lnTo>
                  <a:pt x="134365" y="390397"/>
                </a:lnTo>
                <a:lnTo>
                  <a:pt x="122222" y="346074"/>
                </a:lnTo>
                <a:lnTo>
                  <a:pt x="110962" y="299338"/>
                </a:lnTo>
                <a:lnTo>
                  <a:pt x="100566" y="251332"/>
                </a:lnTo>
                <a:lnTo>
                  <a:pt x="100486" y="250824"/>
                </a:lnTo>
                <a:lnTo>
                  <a:pt x="91107" y="201802"/>
                </a:lnTo>
                <a:lnTo>
                  <a:pt x="82087" y="151637"/>
                </a:lnTo>
                <a:lnTo>
                  <a:pt x="82127" y="151383"/>
                </a:lnTo>
                <a:lnTo>
                  <a:pt x="75355" y="109968"/>
                </a:lnTo>
                <a:close/>
              </a:path>
              <a:path w="969010" h="768985">
                <a:moveTo>
                  <a:pt x="279908" y="659510"/>
                </a:moveTo>
                <a:lnTo>
                  <a:pt x="290322" y="663955"/>
                </a:lnTo>
                <a:lnTo>
                  <a:pt x="285854" y="660127"/>
                </a:lnTo>
                <a:lnTo>
                  <a:pt x="279908" y="659510"/>
                </a:lnTo>
                <a:close/>
              </a:path>
              <a:path w="969010" h="768985">
                <a:moveTo>
                  <a:pt x="285854" y="660127"/>
                </a:moveTo>
                <a:lnTo>
                  <a:pt x="290322" y="663955"/>
                </a:lnTo>
                <a:lnTo>
                  <a:pt x="322815" y="663955"/>
                </a:lnTo>
                <a:lnTo>
                  <a:pt x="285854" y="660127"/>
                </a:lnTo>
                <a:close/>
              </a:path>
              <a:path w="969010" h="768985">
                <a:moveTo>
                  <a:pt x="285136" y="659510"/>
                </a:moveTo>
                <a:lnTo>
                  <a:pt x="279908" y="659510"/>
                </a:lnTo>
                <a:lnTo>
                  <a:pt x="285854" y="660127"/>
                </a:lnTo>
                <a:lnTo>
                  <a:pt x="285136" y="659510"/>
                </a:lnTo>
                <a:close/>
              </a:path>
              <a:path w="969010" h="768985">
                <a:moveTo>
                  <a:pt x="276187" y="651763"/>
                </a:moveTo>
                <a:lnTo>
                  <a:pt x="276987" y="652525"/>
                </a:lnTo>
                <a:lnTo>
                  <a:pt x="276187" y="651763"/>
                </a:lnTo>
                <a:close/>
              </a:path>
              <a:path w="969010" h="768985">
                <a:moveTo>
                  <a:pt x="263398" y="639571"/>
                </a:moveTo>
                <a:lnTo>
                  <a:pt x="264160" y="640333"/>
                </a:lnTo>
                <a:lnTo>
                  <a:pt x="263851" y="640004"/>
                </a:lnTo>
                <a:lnTo>
                  <a:pt x="263398" y="639571"/>
                </a:lnTo>
                <a:close/>
              </a:path>
              <a:path w="969010" h="768985">
                <a:moveTo>
                  <a:pt x="263851" y="640004"/>
                </a:moveTo>
                <a:lnTo>
                  <a:pt x="264160" y="640333"/>
                </a:lnTo>
                <a:lnTo>
                  <a:pt x="263851" y="640004"/>
                </a:lnTo>
                <a:close/>
              </a:path>
              <a:path w="969010" h="768985">
                <a:moveTo>
                  <a:pt x="263446" y="639571"/>
                </a:moveTo>
                <a:lnTo>
                  <a:pt x="263851" y="640004"/>
                </a:lnTo>
                <a:lnTo>
                  <a:pt x="263446" y="639571"/>
                </a:lnTo>
                <a:close/>
              </a:path>
              <a:path w="969010" h="768985">
                <a:moveTo>
                  <a:pt x="251305" y="626490"/>
                </a:moveTo>
                <a:lnTo>
                  <a:pt x="251840" y="627125"/>
                </a:lnTo>
                <a:lnTo>
                  <a:pt x="251305" y="626490"/>
                </a:lnTo>
                <a:close/>
              </a:path>
              <a:path w="969010" h="768985">
                <a:moveTo>
                  <a:pt x="240091" y="613196"/>
                </a:moveTo>
                <a:close/>
              </a:path>
              <a:path w="969010" h="768985">
                <a:moveTo>
                  <a:pt x="239582" y="612520"/>
                </a:moveTo>
                <a:lnTo>
                  <a:pt x="240091" y="613196"/>
                </a:lnTo>
                <a:lnTo>
                  <a:pt x="239582" y="612520"/>
                </a:lnTo>
                <a:close/>
              </a:path>
              <a:path w="969010" h="768985">
                <a:moveTo>
                  <a:pt x="228473" y="597788"/>
                </a:moveTo>
                <a:lnTo>
                  <a:pt x="228853" y="598423"/>
                </a:lnTo>
                <a:lnTo>
                  <a:pt x="228473" y="597788"/>
                </a:lnTo>
                <a:close/>
              </a:path>
              <a:path w="969010" h="768985">
                <a:moveTo>
                  <a:pt x="217784" y="582294"/>
                </a:moveTo>
                <a:lnTo>
                  <a:pt x="218186" y="582929"/>
                </a:lnTo>
                <a:lnTo>
                  <a:pt x="217784" y="582294"/>
                </a:lnTo>
                <a:close/>
              </a:path>
              <a:path w="969010" h="768985">
                <a:moveTo>
                  <a:pt x="207518" y="566038"/>
                </a:moveTo>
                <a:lnTo>
                  <a:pt x="207899" y="566800"/>
                </a:lnTo>
                <a:lnTo>
                  <a:pt x="207518" y="566038"/>
                </a:lnTo>
                <a:close/>
              </a:path>
              <a:path w="969010" h="768985">
                <a:moveTo>
                  <a:pt x="197784" y="549147"/>
                </a:moveTo>
                <a:lnTo>
                  <a:pt x="198120" y="549782"/>
                </a:lnTo>
                <a:lnTo>
                  <a:pt x="197784" y="549147"/>
                </a:lnTo>
                <a:close/>
              </a:path>
              <a:path w="969010" h="768985">
                <a:moveTo>
                  <a:pt x="188539" y="531630"/>
                </a:moveTo>
                <a:lnTo>
                  <a:pt x="188722" y="532002"/>
                </a:lnTo>
                <a:lnTo>
                  <a:pt x="188539" y="531630"/>
                </a:lnTo>
                <a:close/>
              </a:path>
              <a:path w="969010" h="768985">
                <a:moveTo>
                  <a:pt x="188473" y="531494"/>
                </a:moveTo>
                <a:lnTo>
                  <a:pt x="188539" y="531630"/>
                </a:lnTo>
                <a:lnTo>
                  <a:pt x="188473" y="531494"/>
                </a:lnTo>
                <a:close/>
              </a:path>
              <a:path w="969010" h="768985">
                <a:moveTo>
                  <a:pt x="179549" y="513079"/>
                </a:moveTo>
                <a:lnTo>
                  <a:pt x="179832" y="513714"/>
                </a:lnTo>
                <a:lnTo>
                  <a:pt x="179549" y="513079"/>
                </a:lnTo>
                <a:close/>
              </a:path>
              <a:path w="969010" h="768985">
                <a:moveTo>
                  <a:pt x="171196" y="494283"/>
                </a:moveTo>
                <a:lnTo>
                  <a:pt x="171323" y="494664"/>
                </a:lnTo>
                <a:lnTo>
                  <a:pt x="171196" y="494283"/>
                </a:lnTo>
                <a:close/>
              </a:path>
              <a:path w="969010" h="768985">
                <a:moveTo>
                  <a:pt x="163068" y="474598"/>
                </a:moveTo>
                <a:lnTo>
                  <a:pt x="163322" y="475360"/>
                </a:lnTo>
                <a:lnTo>
                  <a:pt x="163068" y="474598"/>
                </a:lnTo>
                <a:close/>
              </a:path>
              <a:path w="969010" h="768985">
                <a:moveTo>
                  <a:pt x="147954" y="433450"/>
                </a:moveTo>
                <a:lnTo>
                  <a:pt x="148209" y="434339"/>
                </a:lnTo>
                <a:lnTo>
                  <a:pt x="147954" y="433450"/>
                </a:lnTo>
                <a:close/>
              </a:path>
              <a:path w="969010" h="768985">
                <a:moveTo>
                  <a:pt x="134444" y="390397"/>
                </a:moveTo>
                <a:lnTo>
                  <a:pt x="134620" y="391032"/>
                </a:lnTo>
                <a:lnTo>
                  <a:pt x="134444" y="390397"/>
                </a:lnTo>
                <a:close/>
              </a:path>
              <a:path w="969010" h="768985">
                <a:moveTo>
                  <a:pt x="122047" y="345439"/>
                </a:moveTo>
                <a:lnTo>
                  <a:pt x="122174" y="346074"/>
                </a:lnTo>
                <a:lnTo>
                  <a:pt x="122047" y="345439"/>
                </a:lnTo>
                <a:close/>
              </a:path>
              <a:path w="969010" h="768985">
                <a:moveTo>
                  <a:pt x="110871" y="298957"/>
                </a:moveTo>
                <a:lnTo>
                  <a:pt x="110871" y="299338"/>
                </a:lnTo>
                <a:lnTo>
                  <a:pt x="110871" y="298957"/>
                </a:lnTo>
                <a:close/>
              </a:path>
              <a:path w="969010" h="768985">
                <a:moveTo>
                  <a:pt x="100486" y="250824"/>
                </a:moveTo>
                <a:lnTo>
                  <a:pt x="100584" y="251332"/>
                </a:lnTo>
                <a:lnTo>
                  <a:pt x="100486" y="250824"/>
                </a:lnTo>
                <a:close/>
              </a:path>
              <a:path w="969010" h="768985">
                <a:moveTo>
                  <a:pt x="91059" y="201548"/>
                </a:moveTo>
                <a:lnTo>
                  <a:pt x="91059" y="201802"/>
                </a:lnTo>
                <a:lnTo>
                  <a:pt x="91059" y="201548"/>
                </a:lnTo>
                <a:close/>
              </a:path>
              <a:path w="969010" h="768985">
                <a:moveTo>
                  <a:pt x="82127" y="151383"/>
                </a:moveTo>
                <a:lnTo>
                  <a:pt x="82169" y="151637"/>
                </a:lnTo>
                <a:lnTo>
                  <a:pt x="82127" y="151383"/>
                </a:lnTo>
                <a:close/>
              </a:path>
              <a:path w="969010" h="768985">
                <a:moveTo>
                  <a:pt x="38862" y="0"/>
                </a:moveTo>
                <a:lnTo>
                  <a:pt x="0" y="121665"/>
                </a:lnTo>
                <a:lnTo>
                  <a:pt x="37715" y="115811"/>
                </a:lnTo>
                <a:lnTo>
                  <a:pt x="34671" y="97154"/>
                </a:lnTo>
                <a:lnTo>
                  <a:pt x="72262" y="91058"/>
                </a:lnTo>
                <a:lnTo>
                  <a:pt x="103602" y="91058"/>
                </a:lnTo>
                <a:lnTo>
                  <a:pt x="38862" y="0"/>
                </a:lnTo>
                <a:close/>
              </a:path>
              <a:path w="969010" h="768985">
                <a:moveTo>
                  <a:pt x="72262" y="91058"/>
                </a:moveTo>
                <a:lnTo>
                  <a:pt x="34671" y="97154"/>
                </a:lnTo>
                <a:lnTo>
                  <a:pt x="37715" y="115811"/>
                </a:lnTo>
                <a:lnTo>
                  <a:pt x="75355" y="109968"/>
                </a:lnTo>
                <a:lnTo>
                  <a:pt x="72262" y="91058"/>
                </a:lnTo>
                <a:close/>
              </a:path>
              <a:path w="969010" h="768985">
                <a:moveTo>
                  <a:pt x="103602" y="91058"/>
                </a:moveTo>
                <a:lnTo>
                  <a:pt x="72262" y="91058"/>
                </a:lnTo>
                <a:lnTo>
                  <a:pt x="75355" y="109968"/>
                </a:lnTo>
                <a:lnTo>
                  <a:pt x="112902" y="104139"/>
                </a:lnTo>
                <a:lnTo>
                  <a:pt x="103602" y="91058"/>
                </a:lnTo>
                <a:close/>
              </a:path>
            </a:pathLst>
          </a:custGeom>
          <a:solidFill>
            <a:srgbClr val="000000"/>
          </a:solidFill>
        </p:spPr>
        <p:txBody>
          <a:bodyPr wrap="square" lIns="0" tIns="0" rIns="0" bIns="0" rtlCol="0"/>
          <a:lstStyle/>
          <a:p>
            <a:endParaRPr/>
          </a:p>
        </p:txBody>
      </p:sp>
      <p:sp>
        <p:nvSpPr>
          <p:cNvPr id="9" name="object 9"/>
          <p:cNvSpPr txBox="1"/>
          <p:nvPr/>
        </p:nvSpPr>
        <p:spPr>
          <a:xfrm>
            <a:off x="5502655" y="4714494"/>
            <a:ext cx="58585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the </a:t>
            </a:r>
            <a:r>
              <a:rPr sz="2400" spc="-15" dirty="0">
                <a:latin typeface="Calibri"/>
                <a:cs typeface="Calibri"/>
              </a:rPr>
              <a:t>better </a:t>
            </a:r>
            <a:r>
              <a:rPr sz="2400" dirty="0">
                <a:latin typeface="Calibri"/>
                <a:cs typeface="Calibri"/>
              </a:rPr>
              <a:t>this </a:t>
            </a:r>
            <a:r>
              <a:rPr sz="2400" spc="-10" dirty="0">
                <a:latin typeface="Calibri"/>
                <a:cs typeface="Calibri"/>
              </a:rPr>
              <a:t>estimate, </a:t>
            </a:r>
            <a:r>
              <a:rPr sz="2400" dirty="0">
                <a:latin typeface="Calibri"/>
                <a:cs typeface="Calibri"/>
              </a:rPr>
              <a:t>the </a:t>
            </a:r>
            <a:r>
              <a:rPr sz="2400" spc="-10" dirty="0">
                <a:latin typeface="Calibri"/>
                <a:cs typeface="Calibri"/>
              </a:rPr>
              <a:t>lower </a:t>
            </a:r>
            <a:r>
              <a:rPr sz="2400" dirty="0">
                <a:latin typeface="Calibri"/>
                <a:cs typeface="Calibri"/>
              </a:rPr>
              <a:t>the</a:t>
            </a:r>
            <a:r>
              <a:rPr sz="2400" spc="-60" dirty="0">
                <a:latin typeface="Calibri"/>
                <a:cs typeface="Calibri"/>
              </a:rPr>
              <a:t> </a:t>
            </a:r>
            <a:r>
              <a:rPr sz="2400" spc="-10" dirty="0">
                <a:latin typeface="Calibri"/>
                <a:cs typeface="Calibri"/>
              </a:rPr>
              <a:t>variance</a:t>
            </a:r>
            <a:endParaRPr sz="2400">
              <a:latin typeface="Calibri"/>
              <a:cs typeface="Calibri"/>
            </a:endParaRPr>
          </a:p>
        </p:txBody>
      </p:sp>
      <p:sp>
        <p:nvSpPr>
          <p:cNvPr id="10" name="object 10"/>
          <p:cNvSpPr/>
          <p:nvPr/>
        </p:nvSpPr>
        <p:spPr>
          <a:xfrm>
            <a:off x="478536" y="5509259"/>
            <a:ext cx="6123432" cy="68427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446270" y="6282690"/>
            <a:ext cx="2157095" cy="0"/>
          </a:xfrm>
          <a:custGeom>
            <a:avLst/>
            <a:gdLst/>
            <a:ahLst/>
            <a:cxnLst/>
            <a:rect l="l" t="t" r="r" b="b"/>
            <a:pathLst>
              <a:path w="2157095">
                <a:moveTo>
                  <a:pt x="0" y="0"/>
                </a:moveTo>
                <a:lnTo>
                  <a:pt x="2156968" y="0"/>
                </a:lnTo>
              </a:path>
            </a:pathLst>
          </a:custGeom>
          <a:ln w="38100">
            <a:solidFill>
              <a:srgbClr val="FF0000"/>
            </a:solidFill>
          </a:ln>
        </p:spPr>
        <p:txBody>
          <a:bodyPr wrap="square" lIns="0" tIns="0" rIns="0" bIns="0" rtlCol="0"/>
          <a:lstStyle/>
          <a:p>
            <a:endParaRPr/>
          </a:p>
        </p:txBody>
      </p:sp>
      <p:sp>
        <p:nvSpPr>
          <p:cNvPr id="12" name="object 12"/>
          <p:cNvSpPr txBox="1"/>
          <p:nvPr/>
        </p:nvSpPr>
        <p:spPr>
          <a:xfrm>
            <a:off x="3040507" y="6362191"/>
            <a:ext cx="634809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unbiased, but high </a:t>
            </a:r>
            <a:r>
              <a:rPr sz="2400" spc="-10" dirty="0">
                <a:latin typeface="Calibri"/>
                <a:cs typeface="Calibri"/>
              </a:rPr>
              <a:t>variance </a:t>
            </a:r>
            <a:r>
              <a:rPr sz="2400" spc="-5" dirty="0">
                <a:latin typeface="Calibri"/>
                <a:cs typeface="Calibri"/>
              </a:rPr>
              <a:t>single-sample</a:t>
            </a:r>
            <a:r>
              <a:rPr sz="2400" dirty="0">
                <a:latin typeface="Calibri"/>
                <a:cs typeface="Calibri"/>
              </a:rPr>
              <a:t> </a:t>
            </a:r>
            <a:r>
              <a:rPr sz="2400" spc="-10" dirty="0">
                <a:latin typeface="Calibri"/>
                <a:cs typeface="Calibri"/>
              </a:rPr>
              <a:t>estimate</a:t>
            </a:r>
            <a:endParaRPr sz="2400">
              <a:latin typeface="Calibri"/>
              <a:cs typeface="Calibri"/>
            </a:endParaRPr>
          </a:p>
        </p:txBody>
      </p:sp>
      <p:sp>
        <p:nvSpPr>
          <p:cNvPr id="30" name="object 4">
            <a:extLst>
              <a:ext uri="{FF2B5EF4-FFF2-40B4-BE49-F238E27FC236}">
                <a16:creationId xmlns:a16="http://schemas.microsoft.com/office/drawing/2014/main" id="{5DBC2B60-24FE-4C9A-9379-F8295CD2D025}"/>
              </a:ext>
            </a:extLst>
          </p:cNvPr>
          <p:cNvSpPr/>
          <p:nvPr/>
        </p:nvSpPr>
        <p:spPr>
          <a:xfrm>
            <a:off x="478536" y="1539239"/>
            <a:ext cx="7362444" cy="294132"/>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9025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6146165" cy="697230"/>
          </a:xfrm>
          <a:prstGeom prst="rect">
            <a:avLst/>
          </a:prstGeom>
        </p:spPr>
        <p:txBody>
          <a:bodyPr vert="horz" wrap="square" lIns="0" tIns="13335" rIns="0" bIns="0" rtlCol="0">
            <a:spAutoFit/>
          </a:bodyPr>
          <a:lstStyle/>
          <a:p>
            <a:pPr marL="12700">
              <a:lnSpc>
                <a:spcPct val="100000"/>
              </a:lnSpc>
              <a:spcBef>
                <a:spcPts val="105"/>
              </a:spcBef>
            </a:pPr>
            <a:r>
              <a:rPr spc="-10" dirty="0"/>
              <a:t>Direct </a:t>
            </a:r>
            <a:r>
              <a:rPr dirty="0"/>
              <a:t>policy</a:t>
            </a:r>
            <a:r>
              <a:rPr spc="-30" dirty="0"/>
              <a:t> </a:t>
            </a:r>
            <a:r>
              <a:rPr spc="-25" dirty="0"/>
              <a:t>differentiation</a:t>
            </a:r>
          </a:p>
        </p:txBody>
      </p:sp>
      <p:sp>
        <p:nvSpPr>
          <p:cNvPr id="3" name="object 3"/>
          <p:cNvSpPr/>
          <p:nvPr/>
        </p:nvSpPr>
        <p:spPr>
          <a:xfrm>
            <a:off x="3076955" y="2612135"/>
            <a:ext cx="445007" cy="25298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39111" y="2330195"/>
            <a:ext cx="2453640" cy="127000"/>
          </a:xfrm>
          <a:custGeom>
            <a:avLst/>
            <a:gdLst/>
            <a:ahLst/>
            <a:cxnLst/>
            <a:rect l="l" t="t" r="r" b="b"/>
            <a:pathLst>
              <a:path w="2453640" h="127000">
                <a:moveTo>
                  <a:pt x="2453640" y="0"/>
                </a:moveTo>
                <a:lnTo>
                  <a:pt x="2452814" y="24616"/>
                </a:lnTo>
                <a:lnTo>
                  <a:pt x="2450560" y="44719"/>
                </a:lnTo>
                <a:lnTo>
                  <a:pt x="2447210" y="58275"/>
                </a:lnTo>
                <a:lnTo>
                  <a:pt x="2443099" y="63245"/>
                </a:lnTo>
                <a:lnTo>
                  <a:pt x="1237361" y="63245"/>
                </a:lnTo>
                <a:lnTo>
                  <a:pt x="1233249" y="68216"/>
                </a:lnTo>
                <a:lnTo>
                  <a:pt x="1229899" y="81772"/>
                </a:lnTo>
                <a:lnTo>
                  <a:pt x="1227645" y="101875"/>
                </a:lnTo>
                <a:lnTo>
                  <a:pt x="1226820" y="126491"/>
                </a:lnTo>
                <a:lnTo>
                  <a:pt x="1225994" y="101875"/>
                </a:lnTo>
                <a:lnTo>
                  <a:pt x="1223740" y="81772"/>
                </a:lnTo>
                <a:lnTo>
                  <a:pt x="1220390" y="68216"/>
                </a:lnTo>
                <a:lnTo>
                  <a:pt x="1216278" y="63245"/>
                </a:lnTo>
                <a:lnTo>
                  <a:pt x="10540" y="63245"/>
                </a:lnTo>
                <a:lnTo>
                  <a:pt x="6429" y="58275"/>
                </a:lnTo>
                <a:lnTo>
                  <a:pt x="3079" y="44719"/>
                </a:lnTo>
                <a:lnTo>
                  <a:pt x="825" y="24616"/>
                </a:lnTo>
                <a:lnTo>
                  <a:pt x="0" y="0"/>
                </a:lnTo>
              </a:path>
            </a:pathLst>
          </a:custGeom>
          <a:ln w="12191">
            <a:solidFill>
              <a:srgbClr val="000000"/>
            </a:solidFill>
          </a:ln>
        </p:spPr>
        <p:txBody>
          <a:bodyPr wrap="square" lIns="0" tIns="0" rIns="0" bIns="0" rtlCol="0"/>
          <a:lstStyle/>
          <a:p>
            <a:endParaRPr/>
          </a:p>
        </p:txBody>
      </p:sp>
      <p:sp>
        <p:nvSpPr>
          <p:cNvPr id="5" name="object 5"/>
          <p:cNvSpPr/>
          <p:nvPr/>
        </p:nvSpPr>
        <p:spPr>
          <a:xfrm>
            <a:off x="522731" y="1478280"/>
            <a:ext cx="3970020" cy="75590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21791" y="3429000"/>
            <a:ext cx="2339340" cy="27889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102864" y="3288791"/>
            <a:ext cx="1863852" cy="56083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864352" y="1382267"/>
            <a:ext cx="5879592" cy="184404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864352" y="1382267"/>
            <a:ext cx="5880100" cy="1844039"/>
          </a:xfrm>
          <a:custGeom>
            <a:avLst/>
            <a:gdLst/>
            <a:ahLst/>
            <a:cxnLst/>
            <a:rect l="l" t="t" r="r" b="b"/>
            <a:pathLst>
              <a:path w="5880100" h="1844039">
                <a:moveTo>
                  <a:pt x="0" y="168529"/>
                </a:moveTo>
                <a:lnTo>
                  <a:pt x="6018" y="123722"/>
                </a:lnTo>
                <a:lnTo>
                  <a:pt x="23005" y="83462"/>
                </a:lnTo>
                <a:lnTo>
                  <a:pt x="49355" y="49355"/>
                </a:lnTo>
                <a:lnTo>
                  <a:pt x="83462" y="23005"/>
                </a:lnTo>
                <a:lnTo>
                  <a:pt x="123722" y="6018"/>
                </a:lnTo>
                <a:lnTo>
                  <a:pt x="168528" y="0"/>
                </a:lnTo>
                <a:lnTo>
                  <a:pt x="5711063" y="0"/>
                </a:lnTo>
                <a:lnTo>
                  <a:pt x="5755869" y="6018"/>
                </a:lnTo>
                <a:lnTo>
                  <a:pt x="5796129" y="23005"/>
                </a:lnTo>
                <a:lnTo>
                  <a:pt x="5830236" y="49355"/>
                </a:lnTo>
                <a:lnTo>
                  <a:pt x="5856586" y="83462"/>
                </a:lnTo>
                <a:lnTo>
                  <a:pt x="5873573" y="123722"/>
                </a:lnTo>
                <a:lnTo>
                  <a:pt x="5879592" y="168529"/>
                </a:lnTo>
                <a:lnTo>
                  <a:pt x="5879592" y="1675511"/>
                </a:lnTo>
                <a:lnTo>
                  <a:pt x="5873573" y="1720317"/>
                </a:lnTo>
                <a:lnTo>
                  <a:pt x="5856586" y="1760577"/>
                </a:lnTo>
                <a:lnTo>
                  <a:pt x="5830236" y="1794684"/>
                </a:lnTo>
                <a:lnTo>
                  <a:pt x="5796129" y="1821034"/>
                </a:lnTo>
                <a:lnTo>
                  <a:pt x="5755869" y="1838021"/>
                </a:lnTo>
                <a:lnTo>
                  <a:pt x="5711063" y="1844040"/>
                </a:lnTo>
                <a:lnTo>
                  <a:pt x="168528" y="1844040"/>
                </a:lnTo>
                <a:lnTo>
                  <a:pt x="123722" y="1838021"/>
                </a:lnTo>
                <a:lnTo>
                  <a:pt x="83462" y="1821034"/>
                </a:lnTo>
                <a:lnTo>
                  <a:pt x="49355" y="1794684"/>
                </a:lnTo>
                <a:lnTo>
                  <a:pt x="23005" y="1760577"/>
                </a:lnTo>
                <a:lnTo>
                  <a:pt x="6018" y="1720317"/>
                </a:lnTo>
                <a:lnTo>
                  <a:pt x="0" y="1675511"/>
                </a:lnTo>
                <a:lnTo>
                  <a:pt x="0" y="168529"/>
                </a:lnTo>
                <a:close/>
              </a:path>
            </a:pathLst>
          </a:custGeom>
          <a:ln w="6096">
            <a:solidFill>
              <a:srgbClr val="4AACC5"/>
            </a:solidFill>
          </a:ln>
        </p:spPr>
        <p:txBody>
          <a:bodyPr wrap="square" lIns="0" tIns="0" rIns="0" bIns="0" rtlCol="0"/>
          <a:lstStyle/>
          <a:p>
            <a:endParaRPr/>
          </a:p>
        </p:txBody>
      </p:sp>
      <p:sp>
        <p:nvSpPr>
          <p:cNvPr id="10" name="object 10"/>
          <p:cNvSpPr txBox="1"/>
          <p:nvPr/>
        </p:nvSpPr>
        <p:spPr>
          <a:xfrm>
            <a:off x="6071996" y="1487170"/>
            <a:ext cx="19824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 </a:t>
            </a:r>
            <a:r>
              <a:rPr sz="1800" spc="-10" dirty="0">
                <a:latin typeface="Calibri"/>
                <a:cs typeface="Calibri"/>
              </a:rPr>
              <a:t>convenient</a:t>
            </a:r>
            <a:r>
              <a:rPr sz="1800" spc="-55" dirty="0">
                <a:latin typeface="Calibri"/>
                <a:cs typeface="Calibri"/>
              </a:rPr>
              <a:t> </a:t>
            </a:r>
            <a:r>
              <a:rPr sz="1800" spc="-5" dirty="0">
                <a:latin typeface="Calibri"/>
                <a:cs typeface="Calibri"/>
              </a:rPr>
              <a:t>identity</a:t>
            </a:r>
            <a:endParaRPr sz="1800">
              <a:latin typeface="Calibri"/>
              <a:cs typeface="Calibri"/>
            </a:endParaRPr>
          </a:p>
        </p:txBody>
      </p:sp>
      <p:sp>
        <p:nvSpPr>
          <p:cNvPr id="11" name="object 11"/>
          <p:cNvSpPr/>
          <p:nvPr/>
        </p:nvSpPr>
        <p:spPr>
          <a:xfrm>
            <a:off x="6185915" y="2453639"/>
            <a:ext cx="1894332" cy="252984"/>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8180831" y="2287523"/>
            <a:ext cx="1801368" cy="597408"/>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10081259" y="2456688"/>
            <a:ext cx="1150620" cy="252984"/>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656844" y="5058155"/>
            <a:ext cx="777240" cy="252984"/>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1609344" y="4904232"/>
            <a:ext cx="2189987" cy="560832"/>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10328909" y="2782061"/>
            <a:ext cx="878205" cy="0"/>
          </a:xfrm>
          <a:custGeom>
            <a:avLst/>
            <a:gdLst/>
            <a:ahLst/>
            <a:cxnLst/>
            <a:rect l="l" t="t" r="r" b="b"/>
            <a:pathLst>
              <a:path w="878204">
                <a:moveTo>
                  <a:pt x="0" y="0"/>
                </a:moveTo>
                <a:lnTo>
                  <a:pt x="877697" y="0"/>
                </a:lnTo>
              </a:path>
            </a:pathLst>
          </a:custGeom>
          <a:ln w="38100">
            <a:solidFill>
              <a:srgbClr val="4471C4"/>
            </a:solidFill>
          </a:ln>
        </p:spPr>
        <p:txBody>
          <a:bodyPr wrap="square" lIns="0" tIns="0" rIns="0" bIns="0" rtlCol="0"/>
          <a:lstStyle/>
          <a:p>
            <a:endParaRPr/>
          </a:p>
        </p:txBody>
      </p:sp>
      <p:sp>
        <p:nvSpPr>
          <p:cNvPr id="17" name="object 17"/>
          <p:cNvSpPr/>
          <p:nvPr/>
        </p:nvSpPr>
        <p:spPr>
          <a:xfrm>
            <a:off x="2175510" y="5382005"/>
            <a:ext cx="878205" cy="0"/>
          </a:xfrm>
          <a:custGeom>
            <a:avLst/>
            <a:gdLst/>
            <a:ahLst/>
            <a:cxnLst/>
            <a:rect l="l" t="t" r="r" b="b"/>
            <a:pathLst>
              <a:path w="878205">
                <a:moveTo>
                  <a:pt x="0" y="0"/>
                </a:moveTo>
                <a:lnTo>
                  <a:pt x="877696" y="0"/>
                </a:lnTo>
              </a:path>
            </a:pathLst>
          </a:custGeom>
          <a:ln w="38100">
            <a:solidFill>
              <a:srgbClr val="4471C4"/>
            </a:solidFill>
          </a:ln>
        </p:spPr>
        <p:txBody>
          <a:bodyPr wrap="square" lIns="0" tIns="0" rIns="0" bIns="0" rtlCol="0"/>
          <a:lstStyle/>
          <a:p>
            <a:endParaRPr/>
          </a:p>
        </p:txBody>
      </p:sp>
      <p:sp>
        <p:nvSpPr>
          <p:cNvPr id="18" name="object 18"/>
          <p:cNvSpPr/>
          <p:nvPr/>
        </p:nvSpPr>
        <p:spPr>
          <a:xfrm>
            <a:off x="6186678" y="2782061"/>
            <a:ext cx="1929130" cy="11430"/>
          </a:xfrm>
          <a:custGeom>
            <a:avLst/>
            <a:gdLst/>
            <a:ahLst/>
            <a:cxnLst/>
            <a:rect l="l" t="t" r="r" b="b"/>
            <a:pathLst>
              <a:path w="1929129" h="11430">
                <a:moveTo>
                  <a:pt x="0" y="11049"/>
                </a:moveTo>
                <a:lnTo>
                  <a:pt x="1929002" y="0"/>
                </a:lnTo>
              </a:path>
            </a:pathLst>
          </a:custGeom>
          <a:ln w="38100">
            <a:solidFill>
              <a:srgbClr val="FFC000"/>
            </a:solidFill>
          </a:ln>
        </p:spPr>
        <p:txBody>
          <a:bodyPr wrap="square" lIns="0" tIns="0" rIns="0" bIns="0" rtlCol="0"/>
          <a:lstStyle/>
          <a:p>
            <a:endParaRPr/>
          </a:p>
        </p:txBody>
      </p:sp>
      <p:sp>
        <p:nvSpPr>
          <p:cNvPr id="19" name="object 19"/>
          <p:cNvSpPr/>
          <p:nvPr/>
        </p:nvSpPr>
        <p:spPr>
          <a:xfrm>
            <a:off x="3933444" y="4902708"/>
            <a:ext cx="3197352" cy="560831"/>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4473702" y="5414009"/>
            <a:ext cx="1929130" cy="11430"/>
          </a:xfrm>
          <a:custGeom>
            <a:avLst/>
            <a:gdLst/>
            <a:ahLst/>
            <a:cxnLst/>
            <a:rect l="l" t="t" r="r" b="b"/>
            <a:pathLst>
              <a:path w="1929129" h="11429">
                <a:moveTo>
                  <a:pt x="0" y="11048"/>
                </a:moveTo>
                <a:lnTo>
                  <a:pt x="1929002" y="0"/>
                </a:lnTo>
              </a:path>
            </a:pathLst>
          </a:custGeom>
          <a:ln w="38100">
            <a:solidFill>
              <a:srgbClr val="FFC000"/>
            </a:solidFill>
          </a:ln>
        </p:spPr>
        <p:txBody>
          <a:bodyPr wrap="square" lIns="0" tIns="0" rIns="0" bIns="0" rtlCol="0"/>
          <a:lstStyle/>
          <a:p>
            <a:endParaRPr/>
          </a:p>
        </p:txBody>
      </p:sp>
      <p:sp>
        <p:nvSpPr>
          <p:cNvPr id="21" name="object 21"/>
          <p:cNvSpPr/>
          <p:nvPr/>
        </p:nvSpPr>
        <p:spPr>
          <a:xfrm>
            <a:off x="7252716" y="5058155"/>
            <a:ext cx="3121152" cy="278891"/>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2174748" y="3919728"/>
            <a:ext cx="1232915" cy="733044"/>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500883" y="3767328"/>
            <a:ext cx="408940" cy="163195"/>
          </a:xfrm>
          <a:custGeom>
            <a:avLst/>
            <a:gdLst/>
            <a:ahLst/>
            <a:cxnLst/>
            <a:rect l="l" t="t" r="r" b="b"/>
            <a:pathLst>
              <a:path w="408939" h="163195">
                <a:moveTo>
                  <a:pt x="408432" y="0"/>
                </a:moveTo>
                <a:lnTo>
                  <a:pt x="407362" y="31759"/>
                </a:lnTo>
                <a:lnTo>
                  <a:pt x="404447" y="57673"/>
                </a:lnTo>
                <a:lnTo>
                  <a:pt x="400127" y="75134"/>
                </a:lnTo>
                <a:lnTo>
                  <a:pt x="394843" y="81534"/>
                </a:lnTo>
                <a:lnTo>
                  <a:pt x="217805" y="81534"/>
                </a:lnTo>
                <a:lnTo>
                  <a:pt x="212520" y="87933"/>
                </a:lnTo>
                <a:lnTo>
                  <a:pt x="208200" y="105394"/>
                </a:lnTo>
                <a:lnTo>
                  <a:pt x="205285" y="131308"/>
                </a:lnTo>
                <a:lnTo>
                  <a:pt x="204216" y="163068"/>
                </a:lnTo>
                <a:lnTo>
                  <a:pt x="203146" y="131308"/>
                </a:lnTo>
                <a:lnTo>
                  <a:pt x="200231" y="105394"/>
                </a:lnTo>
                <a:lnTo>
                  <a:pt x="195911" y="87933"/>
                </a:lnTo>
                <a:lnTo>
                  <a:pt x="190627" y="81534"/>
                </a:lnTo>
                <a:lnTo>
                  <a:pt x="13589" y="81534"/>
                </a:lnTo>
                <a:lnTo>
                  <a:pt x="8304" y="75134"/>
                </a:lnTo>
                <a:lnTo>
                  <a:pt x="3984" y="57673"/>
                </a:lnTo>
                <a:lnTo>
                  <a:pt x="1069" y="31759"/>
                </a:lnTo>
                <a:lnTo>
                  <a:pt x="0" y="0"/>
                </a:lnTo>
              </a:path>
            </a:pathLst>
          </a:custGeom>
          <a:ln w="12192">
            <a:solidFill>
              <a:srgbClr val="000000"/>
            </a:solidFill>
          </a:ln>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7999730" cy="697230"/>
          </a:xfrm>
          <a:prstGeom prst="rect">
            <a:avLst/>
          </a:prstGeom>
        </p:spPr>
        <p:txBody>
          <a:bodyPr vert="horz" wrap="square" lIns="0" tIns="13335" rIns="0" bIns="0" rtlCol="0">
            <a:spAutoFit/>
          </a:bodyPr>
          <a:lstStyle/>
          <a:p>
            <a:pPr marL="12700">
              <a:lnSpc>
                <a:spcPct val="100000"/>
              </a:lnSpc>
              <a:spcBef>
                <a:spcPts val="105"/>
              </a:spcBef>
            </a:pPr>
            <a:r>
              <a:rPr spc="-30" dirty="0"/>
              <a:t>State </a:t>
            </a:r>
            <a:r>
              <a:rPr dirty="0"/>
              <a:t>&amp; </a:t>
            </a:r>
            <a:r>
              <a:rPr spc="-20" dirty="0"/>
              <a:t>state-action </a:t>
            </a:r>
            <a:r>
              <a:rPr spc="-10" dirty="0"/>
              <a:t>value</a:t>
            </a:r>
            <a:r>
              <a:rPr spc="25" dirty="0"/>
              <a:t> </a:t>
            </a:r>
            <a:r>
              <a:rPr dirty="0"/>
              <a:t>functions</a:t>
            </a:r>
          </a:p>
        </p:txBody>
      </p:sp>
      <p:sp>
        <p:nvSpPr>
          <p:cNvPr id="5" name="object 5"/>
          <p:cNvSpPr/>
          <p:nvPr/>
        </p:nvSpPr>
        <p:spPr>
          <a:xfrm>
            <a:off x="478536" y="2263139"/>
            <a:ext cx="5458968" cy="25146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81583" y="2942844"/>
            <a:ext cx="5542788" cy="228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8536" y="3599688"/>
            <a:ext cx="5035296" cy="66903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456176" y="4185665"/>
            <a:ext cx="969010" cy="768985"/>
          </a:xfrm>
          <a:custGeom>
            <a:avLst/>
            <a:gdLst/>
            <a:ahLst/>
            <a:cxnLst/>
            <a:rect l="l" t="t" r="r" b="b"/>
            <a:pathLst>
              <a:path w="969010" h="768985">
                <a:moveTo>
                  <a:pt x="75355" y="109968"/>
                </a:moveTo>
                <a:lnTo>
                  <a:pt x="37715" y="115811"/>
                </a:lnTo>
                <a:lnTo>
                  <a:pt x="44576" y="157860"/>
                </a:lnTo>
                <a:lnTo>
                  <a:pt x="53594" y="208660"/>
                </a:lnTo>
                <a:lnTo>
                  <a:pt x="63119" y="258698"/>
                </a:lnTo>
                <a:lnTo>
                  <a:pt x="73787" y="307593"/>
                </a:lnTo>
                <a:lnTo>
                  <a:pt x="85216" y="355218"/>
                </a:lnTo>
                <a:lnTo>
                  <a:pt x="97916" y="401573"/>
                </a:lnTo>
                <a:lnTo>
                  <a:pt x="112140" y="446150"/>
                </a:lnTo>
                <a:lnTo>
                  <a:pt x="127635" y="488822"/>
                </a:lnTo>
                <a:lnTo>
                  <a:pt x="145161" y="529589"/>
                </a:lnTo>
                <a:lnTo>
                  <a:pt x="164591" y="567816"/>
                </a:lnTo>
                <a:lnTo>
                  <a:pt x="186182" y="603630"/>
                </a:lnTo>
                <a:lnTo>
                  <a:pt x="210058" y="636650"/>
                </a:lnTo>
                <a:lnTo>
                  <a:pt x="236600" y="666749"/>
                </a:lnTo>
                <a:lnTo>
                  <a:pt x="270001" y="696848"/>
                </a:lnTo>
                <a:lnTo>
                  <a:pt x="965073" y="768730"/>
                </a:lnTo>
                <a:lnTo>
                  <a:pt x="968883" y="730884"/>
                </a:lnTo>
                <a:lnTo>
                  <a:pt x="322815" y="663955"/>
                </a:lnTo>
                <a:lnTo>
                  <a:pt x="290322" y="663955"/>
                </a:lnTo>
                <a:lnTo>
                  <a:pt x="279908" y="659510"/>
                </a:lnTo>
                <a:lnTo>
                  <a:pt x="285136" y="659510"/>
                </a:lnTo>
                <a:lnTo>
                  <a:pt x="276098" y="651763"/>
                </a:lnTo>
                <a:lnTo>
                  <a:pt x="264197" y="640333"/>
                </a:lnTo>
                <a:lnTo>
                  <a:pt x="263398" y="639571"/>
                </a:lnTo>
                <a:lnTo>
                  <a:pt x="251206" y="626490"/>
                </a:lnTo>
                <a:lnTo>
                  <a:pt x="239522" y="612520"/>
                </a:lnTo>
                <a:lnTo>
                  <a:pt x="228951" y="598423"/>
                </a:lnTo>
                <a:lnTo>
                  <a:pt x="217677" y="582294"/>
                </a:lnTo>
                <a:lnTo>
                  <a:pt x="207999" y="566800"/>
                </a:lnTo>
                <a:lnTo>
                  <a:pt x="197738" y="549147"/>
                </a:lnTo>
                <a:lnTo>
                  <a:pt x="188473" y="531494"/>
                </a:lnTo>
                <a:lnTo>
                  <a:pt x="179450" y="513079"/>
                </a:lnTo>
                <a:lnTo>
                  <a:pt x="171365" y="494664"/>
                </a:lnTo>
                <a:lnTo>
                  <a:pt x="163381" y="475360"/>
                </a:lnTo>
                <a:lnTo>
                  <a:pt x="148280" y="434339"/>
                </a:lnTo>
                <a:lnTo>
                  <a:pt x="134365" y="390397"/>
                </a:lnTo>
                <a:lnTo>
                  <a:pt x="122222" y="346074"/>
                </a:lnTo>
                <a:lnTo>
                  <a:pt x="110962" y="299338"/>
                </a:lnTo>
                <a:lnTo>
                  <a:pt x="100566" y="251332"/>
                </a:lnTo>
                <a:lnTo>
                  <a:pt x="100486" y="250824"/>
                </a:lnTo>
                <a:lnTo>
                  <a:pt x="91107" y="201802"/>
                </a:lnTo>
                <a:lnTo>
                  <a:pt x="82087" y="151637"/>
                </a:lnTo>
                <a:lnTo>
                  <a:pt x="82127" y="151383"/>
                </a:lnTo>
                <a:lnTo>
                  <a:pt x="75355" y="109968"/>
                </a:lnTo>
                <a:close/>
              </a:path>
              <a:path w="969010" h="768985">
                <a:moveTo>
                  <a:pt x="279908" y="659510"/>
                </a:moveTo>
                <a:lnTo>
                  <a:pt x="290322" y="663955"/>
                </a:lnTo>
                <a:lnTo>
                  <a:pt x="285854" y="660127"/>
                </a:lnTo>
                <a:lnTo>
                  <a:pt x="279908" y="659510"/>
                </a:lnTo>
                <a:close/>
              </a:path>
              <a:path w="969010" h="768985">
                <a:moveTo>
                  <a:pt x="285854" y="660127"/>
                </a:moveTo>
                <a:lnTo>
                  <a:pt x="290322" y="663955"/>
                </a:lnTo>
                <a:lnTo>
                  <a:pt x="322815" y="663955"/>
                </a:lnTo>
                <a:lnTo>
                  <a:pt x="285854" y="660127"/>
                </a:lnTo>
                <a:close/>
              </a:path>
              <a:path w="969010" h="768985">
                <a:moveTo>
                  <a:pt x="285136" y="659510"/>
                </a:moveTo>
                <a:lnTo>
                  <a:pt x="279908" y="659510"/>
                </a:lnTo>
                <a:lnTo>
                  <a:pt x="285854" y="660127"/>
                </a:lnTo>
                <a:lnTo>
                  <a:pt x="285136" y="659510"/>
                </a:lnTo>
                <a:close/>
              </a:path>
              <a:path w="969010" h="768985">
                <a:moveTo>
                  <a:pt x="276187" y="651763"/>
                </a:moveTo>
                <a:lnTo>
                  <a:pt x="276987" y="652525"/>
                </a:lnTo>
                <a:lnTo>
                  <a:pt x="276187" y="651763"/>
                </a:lnTo>
                <a:close/>
              </a:path>
              <a:path w="969010" h="768985">
                <a:moveTo>
                  <a:pt x="263398" y="639571"/>
                </a:moveTo>
                <a:lnTo>
                  <a:pt x="264160" y="640333"/>
                </a:lnTo>
                <a:lnTo>
                  <a:pt x="263851" y="640004"/>
                </a:lnTo>
                <a:lnTo>
                  <a:pt x="263398" y="639571"/>
                </a:lnTo>
                <a:close/>
              </a:path>
              <a:path w="969010" h="768985">
                <a:moveTo>
                  <a:pt x="263851" y="640004"/>
                </a:moveTo>
                <a:lnTo>
                  <a:pt x="264160" y="640333"/>
                </a:lnTo>
                <a:lnTo>
                  <a:pt x="263851" y="640004"/>
                </a:lnTo>
                <a:close/>
              </a:path>
              <a:path w="969010" h="768985">
                <a:moveTo>
                  <a:pt x="263446" y="639571"/>
                </a:moveTo>
                <a:lnTo>
                  <a:pt x="263851" y="640004"/>
                </a:lnTo>
                <a:lnTo>
                  <a:pt x="263446" y="639571"/>
                </a:lnTo>
                <a:close/>
              </a:path>
              <a:path w="969010" h="768985">
                <a:moveTo>
                  <a:pt x="251305" y="626490"/>
                </a:moveTo>
                <a:lnTo>
                  <a:pt x="251840" y="627125"/>
                </a:lnTo>
                <a:lnTo>
                  <a:pt x="251305" y="626490"/>
                </a:lnTo>
                <a:close/>
              </a:path>
              <a:path w="969010" h="768985">
                <a:moveTo>
                  <a:pt x="240091" y="613196"/>
                </a:moveTo>
                <a:close/>
              </a:path>
              <a:path w="969010" h="768985">
                <a:moveTo>
                  <a:pt x="239582" y="612520"/>
                </a:moveTo>
                <a:lnTo>
                  <a:pt x="240091" y="613196"/>
                </a:lnTo>
                <a:lnTo>
                  <a:pt x="239582" y="612520"/>
                </a:lnTo>
                <a:close/>
              </a:path>
              <a:path w="969010" h="768985">
                <a:moveTo>
                  <a:pt x="228473" y="597788"/>
                </a:moveTo>
                <a:lnTo>
                  <a:pt x="228853" y="598423"/>
                </a:lnTo>
                <a:lnTo>
                  <a:pt x="228473" y="597788"/>
                </a:lnTo>
                <a:close/>
              </a:path>
              <a:path w="969010" h="768985">
                <a:moveTo>
                  <a:pt x="217784" y="582294"/>
                </a:moveTo>
                <a:lnTo>
                  <a:pt x="218186" y="582929"/>
                </a:lnTo>
                <a:lnTo>
                  <a:pt x="217784" y="582294"/>
                </a:lnTo>
                <a:close/>
              </a:path>
              <a:path w="969010" h="768985">
                <a:moveTo>
                  <a:pt x="207518" y="566038"/>
                </a:moveTo>
                <a:lnTo>
                  <a:pt x="207899" y="566800"/>
                </a:lnTo>
                <a:lnTo>
                  <a:pt x="207518" y="566038"/>
                </a:lnTo>
                <a:close/>
              </a:path>
              <a:path w="969010" h="768985">
                <a:moveTo>
                  <a:pt x="197784" y="549147"/>
                </a:moveTo>
                <a:lnTo>
                  <a:pt x="198120" y="549782"/>
                </a:lnTo>
                <a:lnTo>
                  <a:pt x="197784" y="549147"/>
                </a:lnTo>
                <a:close/>
              </a:path>
              <a:path w="969010" h="768985">
                <a:moveTo>
                  <a:pt x="188539" y="531630"/>
                </a:moveTo>
                <a:lnTo>
                  <a:pt x="188722" y="532002"/>
                </a:lnTo>
                <a:lnTo>
                  <a:pt x="188539" y="531630"/>
                </a:lnTo>
                <a:close/>
              </a:path>
              <a:path w="969010" h="768985">
                <a:moveTo>
                  <a:pt x="188473" y="531494"/>
                </a:moveTo>
                <a:lnTo>
                  <a:pt x="188539" y="531630"/>
                </a:lnTo>
                <a:lnTo>
                  <a:pt x="188473" y="531494"/>
                </a:lnTo>
                <a:close/>
              </a:path>
              <a:path w="969010" h="768985">
                <a:moveTo>
                  <a:pt x="179549" y="513079"/>
                </a:moveTo>
                <a:lnTo>
                  <a:pt x="179832" y="513714"/>
                </a:lnTo>
                <a:lnTo>
                  <a:pt x="179549" y="513079"/>
                </a:lnTo>
                <a:close/>
              </a:path>
              <a:path w="969010" h="768985">
                <a:moveTo>
                  <a:pt x="171196" y="494283"/>
                </a:moveTo>
                <a:lnTo>
                  <a:pt x="171323" y="494664"/>
                </a:lnTo>
                <a:lnTo>
                  <a:pt x="171196" y="494283"/>
                </a:lnTo>
                <a:close/>
              </a:path>
              <a:path w="969010" h="768985">
                <a:moveTo>
                  <a:pt x="163068" y="474598"/>
                </a:moveTo>
                <a:lnTo>
                  <a:pt x="163322" y="475360"/>
                </a:lnTo>
                <a:lnTo>
                  <a:pt x="163068" y="474598"/>
                </a:lnTo>
                <a:close/>
              </a:path>
              <a:path w="969010" h="768985">
                <a:moveTo>
                  <a:pt x="147954" y="433450"/>
                </a:moveTo>
                <a:lnTo>
                  <a:pt x="148209" y="434339"/>
                </a:lnTo>
                <a:lnTo>
                  <a:pt x="147954" y="433450"/>
                </a:lnTo>
                <a:close/>
              </a:path>
              <a:path w="969010" h="768985">
                <a:moveTo>
                  <a:pt x="134444" y="390397"/>
                </a:moveTo>
                <a:lnTo>
                  <a:pt x="134620" y="391032"/>
                </a:lnTo>
                <a:lnTo>
                  <a:pt x="134444" y="390397"/>
                </a:lnTo>
                <a:close/>
              </a:path>
              <a:path w="969010" h="768985">
                <a:moveTo>
                  <a:pt x="122047" y="345439"/>
                </a:moveTo>
                <a:lnTo>
                  <a:pt x="122174" y="346074"/>
                </a:lnTo>
                <a:lnTo>
                  <a:pt x="122047" y="345439"/>
                </a:lnTo>
                <a:close/>
              </a:path>
              <a:path w="969010" h="768985">
                <a:moveTo>
                  <a:pt x="110871" y="298957"/>
                </a:moveTo>
                <a:lnTo>
                  <a:pt x="110871" y="299338"/>
                </a:lnTo>
                <a:lnTo>
                  <a:pt x="110871" y="298957"/>
                </a:lnTo>
                <a:close/>
              </a:path>
              <a:path w="969010" h="768985">
                <a:moveTo>
                  <a:pt x="100486" y="250824"/>
                </a:moveTo>
                <a:lnTo>
                  <a:pt x="100584" y="251332"/>
                </a:lnTo>
                <a:lnTo>
                  <a:pt x="100486" y="250824"/>
                </a:lnTo>
                <a:close/>
              </a:path>
              <a:path w="969010" h="768985">
                <a:moveTo>
                  <a:pt x="91059" y="201548"/>
                </a:moveTo>
                <a:lnTo>
                  <a:pt x="91059" y="201802"/>
                </a:lnTo>
                <a:lnTo>
                  <a:pt x="91059" y="201548"/>
                </a:lnTo>
                <a:close/>
              </a:path>
              <a:path w="969010" h="768985">
                <a:moveTo>
                  <a:pt x="82127" y="151383"/>
                </a:moveTo>
                <a:lnTo>
                  <a:pt x="82169" y="151637"/>
                </a:lnTo>
                <a:lnTo>
                  <a:pt x="82127" y="151383"/>
                </a:lnTo>
                <a:close/>
              </a:path>
              <a:path w="969010" h="768985">
                <a:moveTo>
                  <a:pt x="38862" y="0"/>
                </a:moveTo>
                <a:lnTo>
                  <a:pt x="0" y="121665"/>
                </a:lnTo>
                <a:lnTo>
                  <a:pt x="37715" y="115811"/>
                </a:lnTo>
                <a:lnTo>
                  <a:pt x="34671" y="97154"/>
                </a:lnTo>
                <a:lnTo>
                  <a:pt x="72262" y="91058"/>
                </a:lnTo>
                <a:lnTo>
                  <a:pt x="103602" y="91058"/>
                </a:lnTo>
                <a:lnTo>
                  <a:pt x="38862" y="0"/>
                </a:lnTo>
                <a:close/>
              </a:path>
              <a:path w="969010" h="768985">
                <a:moveTo>
                  <a:pt x="72262" y="91058"/>
                </a:moveTo>
                <a:lnTo>
                  <a:pt x="34671" y="97154"/>
                </a:lnTo>
                <a:lnTo>
                  <a:pt x="37715" y="115811"/>
                </a:lnTo>
                <a:lnTo>
                  <a:pt x="75355" y="109968"/>
                </a:lnTo>
                <a:lnTo>
                  <a:pt x="72262" y="91058"/>
                </a:lnTo>
                <a:close/>
              </a:path>
              <a:path w="969010" h="768985">
                <a:moveTo>
                  <a:pt x="103602" y="91058"/>
                </a:moveTo>
                <a:lnTo>
                  <a:pt x="72262" y="91058"/>
                </a:lnTo>
                <a:lnTo>
                  <a:pt x="75355" y="109968"/>
                </a:lnTo>
                <a:lnTo>
                  <a:pt x="112902" y="104139"/>
                </a:lnTo>
                <a:lnTo>
                  <a:pt x="103602" y="91058"/>
                </a:lnTo>
                <a:close/>
              </a:path>
            </a:pathLst>
          </a:custGeom>
          <a:solidFill>
            <a:srgbClr val="000000"/>
          </a:solidFill>
        </p:spPr>
        <p:txBody>
          <a:bodyPr wrap="square" lIns="0" tIns="0" rIns="0" bIns="0" rtlCol="0"/>
          <a:lstStyle/>
          <a:p>
            <a:endParaRPr/>
          </a:p>
        </p:txBody>
      </p:sp>
      <p:sp>
        <p:nvSpPr>
          <p:cNvPr id="9" name="object 9"/>
          <p:cNvSpPr txBox="1"/>
          <p:nvPr/>
        </p:nvSpPr>
        <p:spPr>
          <a:xfrm>
            <a:off x="5502655" y="4714494"/>
            <a:ext cx="58585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the </a:t>
            </a:r>
            <a:r>
              <a:rPr sz="2400" spc="-15" dirty="0">
                <a:latin typeface="Calibri"/>
                <a:cs typeface="Calibri"/>
              </a:rPr>
              <a:t>better </a:t>
            </a:r>
            <a:r>
              <a:rPr sz="2400" dirty="0">
                <a:latin typeface="Calibri"/>
                <a:cs typeface="Calibri"/>
              </a:rPr>
              <a:t>this </a:t>
            </a:r>
            <a:r>
              <a:rPr sz="2400" spc="-10" dirty="0">
                <a:latin typeface="Calibri"/>
                <a:cs typeface="Calibri"/>
              </a:rPr>
              <a:t>estimate, </a:t>
            </a:r>
            <a:r>
              <a:rPr sz="2400" dirty="0">
                <a:latin typeface="Calibri"/>
                <a:cs typeface="Calibri"/>
              </a:rPr>
              <a:t>the </a:t>
            </a:r>
            <a:r>
              <a:rPr sz="2400" spc="-10" dirty="0">
                <a:latin typeface="Calibri"/>
                <a:cs typeface="Calibri"/>
              </a:rPr>
              <a:t>lower </a:t>
            </a:r>
            <a:r>
              <a:rPr sz="2400" dirty="0">
                <a:latin typeface="Calibri"/>
                <a:cs typeface="Calibri"/>
              </a:rPr>
              <a:t>the</a:t>
            </a:r>
            <a:r>
              <a:rPr sz="2400" spc="-60" dirty="0">
                <a:latin typeface="Calibri"/>
                <a:cs typeface="Calibri"/>
              </a:rPr>
              <a:t> </a:t>
            </a:r>
            <a:r>
              <a:rPr sz="2400" spc="-10" dirty="0">
                <a:latin typeface="Calibri"/>
                <a:cs typeface="Calibri"/>
              </a:rPr>
              <a:t>variance</a:t>
            </a:r>
            <a:endParaRPr sz="2400">
              <a:latin typeface="Calibri"/>
              <a:cs typeface="Calibri"/>
            </a:endParaRPr>
          </a:p>
        </p:txBody>
      </p:sp>
      <p:sp>
        <p:nvSpPr>
          <p:cNvPr id="10" name="object 10"/>
          <p:cNvSpPr/>
          <p:nvPr/>
        </p:nvSpPr>
        <p:spPr>
          <a:xfrm>
            <a:off x="478536" y="5509259"/>
            <a:ext cx="6123432" cy="68427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446270" y="6282690"/>
            <a:ext cx="2157095" cy="0"/>
          </a:xfrm>
          <a:custGeom>
            <a:avLst/>
            <a:gdLst/>
            <a:ahLst/>
            <a:cxnLst/>
            <a:rect l="l" t="t" r="r" b="b"/>
            <a:pathLst>
              <a:path w="2157095">
                <a:moveTo>
                  <a:pt x="0" y="0"/>
                </a:moveTo>
                <a:lnTo>
                  <a:pt x="2156968" y="0"/>
                </a:lnTo>
              </a:path>
            </a:pathLst>
          </a:custGeom>
          <a:ln w="38100">
            <a:solidFill>
              <a:srgbClr val="FF0000"/>
            </a:solidFill>
          </a:ln>
        </p:spPr>
        <p:txBody>
          <a:bodyPr wrap="square" lIns="0" tIns="0" rIns="0" bIns="0" rtlCol="0"/>
          <a:lstStyle/>
          <a:p>
            <a:endParaRPr/>
          </a:p>
        </p:txBody>
      </p:sp>
      <p:sp>
        <p:nvSpPr>
          <p:cNvPr id="12" name="object 12"/>
          <p:cNvSpPr txBox="1"/>
          <p:nvPr/>
        </p:nvSpPr>
        <p:spPr>
          <a:xfrm>
            <a:off x="3040507" y="6362191"/>
            <a:ext cx="634809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unbiased, but high </a:t>
            </a:r>
            <a:r>
              <a:rPr sz="2400" spc="-10" dirty="0">
                <a:latin typeface="Calibri"/>
                <a:cs typeface="Calibri"/>
              </a:rPr>
              <a:t>variance </a:t>
            </a:r>
            <a:r>
              <a:rPr sz="2400" spc="-5" dirty="0">
                <a:latin typeface="Calibri"/>
                <a:cs typeface="Calibri"/>
              </a:rPr>
              <a:t>single-sample</a:t>
            </a:r>
            <a:r>
              <a:rPr sz="2400" dirty="0">
                <a:latin typeface="Calibri"/>
                <a:cs typeface="Calibri"/>
              </a:rPr>
              <a:t> </a:t>
            </a:r>
            <a:r>
              <a:rPr sz="2400" spc="-10" dirty="0">
                <a:latin typeface="Calibri"/>
                <a:cs typeface="Calibri"/>
              </a:rPr>
              <a:t>estimate</a:t>
            </a:r>
            <a:endParaRPr sz="2400">
              <a:latin typeface="Calibri"/>
              <a:cs typeface="Calibri"/>
            </a:endParaRPr>
          </a:p>
        </p:txBody>
      </p:sp>
      <p:sp>
        <p:nvSpPr>
          <p:cNvPr id="13" name="object 13"/>
          <p:cNvSpPr/>
          <p:nvPr/>
        </p:nvSpPr>
        <p:spPr>
          <a:xfrm>
            <a:off x="7540752" y="2804160"/>
            <a:ext cx="1416050" cy="634365"/>
          </a:xfrm>
          <a:custGeom>
            <a:avLst/>
            <a:gdLst/>
            <a:ahLst/>
            <a:cxnLst/>
            <a:rect l="l" t="t" r="r" b="b"/>
            <a:pathLst>
              <a:path w="1416050" h="634364">
                <a:moveTo>
                  <a:pt x="1310131" y="0"/>
                </a:moveTo>
                <a:lnTo>
                  <a:pt x="105664" y="0"/>
                </a:lnTo>
                <a:lnTo>
                  <a:pt x="64508" y="8312"/>
                </a:lnTo>
                <a:lnTo>
                  <a:pt x="30924" y="30972"/>
                </a:lnTo>
                <a:lnTo>
                  <a:pt x="8294" y="64561"/>
                </a:lnTo>
                <a:lnTo>
                  <a:pt x="0" y="105663"/>
                </a:lnTo>
                <a:lnTo>
                  <a:pt x="0" y="528319"/>
                </a:lnTo>
                <a:lnTo>
                  <a:pt x="8294" y="569422"/>
                </a:lnTo>
                <a:lnTo>
                  <a:pt x="30924" y="603011"/>
                </a:lnTo>
                <a:lnTo>
                  <a:pt x="64508" y="625671"/>
                </a:lnTo>
                <a:lnTo>
                  <a:pt x="105664" y="633984"/>
                </a:lnTo>
                <a:lnTo>
                  <a:pt x="1310131" y="633984"/>
                </a:lnTo>
                <a:lnTo>
                  <a:pt x="1351234" y="625671"/>
                </a:lnTo>
                <a:lnTo>
                  <a:pt x="1384823" y="603011"/>
                </a:lnTo>
                <a:lnTo>
                  <a:pt x="1407483" y="569422"/>
                </a:lnTo>
                <a:lnTo>
                  <a:pt x="1415796" y="528319"/>
                </a:lnTo>
                <a:lnTo>
                  <a:pt x="1415796" y="105663"/>
                </a:lnTo>
                <a:lnTo>
                  <a:pt x="1407483" y="64561"/>
                </a:lnTo>
                <a:lnTo>
                  <a:pt x="1384823" y="30972"/>
                </a:lnTo>
                <a:lnTo>
                  <a:pt x="1351234" y="8312"/>
                </a:lnTo>
                <a:lnTo>
                  <a:pt x="1310131" y="0"/>
                </a:lnTo>
                <a:close/>
              </a:path>
            </a:pathLst>
          </a:custGeom>
          <a:solidFill>
            <a:srgbClr val="EC7C30"/>
          </a:solidFill>
        </p:spPr>
        <p:txBody>
          <a:bodyPr wrap="square" lIns="0" tIns="0" rIns="0" bIns="0" rtlCol="0"/>
          <a:lstStyle/>
          <a:p>
            <a:endParaRPr/>
          </a:p>
        </p:txBody>
      </p:sp>
      <p:sp>
        <p:nvSpPr>
          <p:cNvPr id="14" name="object 14"/>
          <p:cNvSpPr/>
          <p:nvPr/>
        </p:nvSpPr>
        <p:spPr>
          <a:xfrm>
            <a:off x="7540752" y="2804160"/>
            <a:ext cx="1416050" cy="634365"/>
          </a:xfrm>
          <a:custGeom>
            <a:avLst/>
            <a:gdLst/>
            <a:ahLst/>
            <a:cxnLst/>
            <a:rect l="l" t="t" r="r" b="b"/>
            <a:pathLst>
              <a:path w="1416050" h="634364">
                <a:moveTo>
                  <a:pt x="0" y="105663"/>
                </a:moveTo>
                <a:lnTo>
                  <a:pt x="8294" y="64561"/>
                </a:lnTo>
                <a:lnTo>
                  <a:pt x="30924" y="30972"/>
                </a:lnTo>
                <a:lnTo>
                  <a:pt x="64508" y="8312"/>
                </a:lnTo>
                <a:lnTo>
                  <a:pt x="105664" y="0"/>
                </a:lnTo>
                <a:lnTo>
                  <a:pt x="1310131" y="0"/>
                </a:lnTo>
                <a:lnTo>
                  <a:pt x="1351234" y="8312"/>
                </a:lnTo>
                <a:lnTo>
                  <a:pt x="1384823" y="30972"/>
                </a:lnTo>
                <a:lnTo>
                  <a:pt x="1407483" y="64561"/>
                </a:lnTo>
                <a:lnTo>
                  <a:pt x="1415796" y="105663"/>
                </a:lnTo>
                <a:lnTo>
                  <a:pt x="1415796" y="528319"/>
                </a:lnTo>
                <a:lnTo>
                  <a:pt x="1407483" y="569422"/>
                </a:lnTo>
                <a:lnTo>
                  <a:pt x="1384823" y="603011"/>
                </a:lnTo>
                <a:lnTo>
                  <a:pt x="1351234" y="625671"/>
                </a:lnTo>
                <a:lnTo>
                  <a:pt x="1310131" y="633984"/>
                </a:lnTo>
                <a:lnTo>
                  <a:pt x="105664" y="633984"/>
                </a:lnTo>
                <a:lnTo>
                  <a:pt x="64508" y="625671"/>
                </a:lnTo>
                <a:lnTo>
                  <a:pt x="30924" y="603011"/>
                </a:lnTo>
                <a:lnTo>
                  <a:pt x="8294" y="569422"/>
                </a:lnTo>
                <a:lnTo>
                  <a:pt x="0" y="528319"/>
                </a:lnTo>
                <a:lnTo>
                  <a:pt x="0" y="105663"/>
                </a:lnTo>
                <a:close/>
              </a:path>
            </a:pathLst>
          </a:custGeom>
          <a:ln w="12192">
            <a:solidFill>
              <a:srgbClr val="AD5A20"/>
            </a:solidFill>
          </a:ln>
        </p:spPr>
        <p:txBody>
          <a:bodyPr wrap="square" lIns="0" tIns="0" rIns="0" bIns="0" rtlCol="0"/>
          <a:lstStyle/>
          <a:p>
            <a:endParaRPr/>
          </a:p>
        </p:txBody>
      </p:sp>
      <p:sp>
        <p:nvSpPr>
          <p:cNvPr id="15" name="object 15"/>
          <p:cNvSpPr txBox="1"/>
          <p:nvPr/>
        </p:nvSpPr>
        <p:spPr>
          <a:xfrm>
            <a:off x="7711185" y="2777108"/>
            <a:ext cx="1075690" cy="666750"/>
          </a:xfrm>
          <a:prstGeom prst="rect">
            <a:avLst/>
          </a:prstGeom>
        </p:spPr>
        <p:txBody>
          <a:bodyPr vert="horz" wrap="square" lIns="0" tIns="13335" rIns="0" bIns="0" rtlCol="0">
            <a:spAutoFit/>
          </a:bodyPr>
          <a:lstStyle/>
          <a:p>
            <a:pPr marL="12700" marR="5080" algn="ctr">
              <a:lnSpc>
                <a:spcPct val="100000"/>
              </a:lnSpc>
              <a:spcBef>
                <a:spcPts val="105"/>
              </a:spcBef>
            </a:pPr>
            <a:r>
              <a:rPr sz="1400" spc="-1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a:t>
            </a:r>
            <a:r>
              <a:rPr sz="1400" spc="-5" dirty="0">
                <a:solidFill>
                  <a:srgbClr val="FFFFFF"/>
                </a:solidFill>
                <a:latin typeface="Calibri"/>
                <a:cs typeface="Calibri"/>
              </a:rPr>
              <a:t>run the</a:t>
            </a:r>
            <a:r>
              <a:rPr sz="1400" spc="-6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16" name="object 16"/>
          <p:cNvSpPr/>
          <p:nvPr/>
        </p:nvSpPr>
        <p:spPr>
          <a:xfrm>
            <a:off x="10169652" y="2002535"/>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6FAC46"/>
          </a:solidFill>
        </p:spPr>
        <p:txBody>
          <a:bodyPr wrap="square" lIns="0" tIns="0" rIns="0" bIns="0" rtlCol="0"/>
          <a:lstStyle/>
          <a:p>
            <a:endParaRPr/>
          </a:p>
        </p:txBody>
      </p:sp>
      <p:sp>
        <p:nvSpPr>
          <p:cNvPr id="17" name="object 17"/>
          <p:cNvSpPr/>
          <p:nvPr/>
        </p:nvSpPr>
        <p:spPr>
          <a:xfrm>
            <a:off x="10169652" y="2002535"/>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507D31"/>
            </a:solidFill>
          </a:ln>
        </p:spPr>
        <p:txBody>
          <a:bodyPr wrap="square" lIns="0" tIns="0" rIns="0" bIns="0" rtlCol="0"/>
          <a:lstStyle/>
          <a:p>
            <a:endParaRPr/>
          </a:p>
        </p:txBody>
      </p:sp>
      <p:sp>
        <p:nvSpPr>
          <p:cNvPr id="18" name="object 18"/>
          <p:cNvSpPr txBox="1"/>
          <p:nvPr/>
        </p:nvSpPr>
        <p:spPr>
          <a:xfrm>
            <a:off x="10303509" y="2060194"/>
            <a:ext cx="1151255" cy="452755"/>
          </a:xfrm>
          <a:prstGeom prst="rect">
            <a:avLst/>
          </a:prstGeom>
        </p:spPr>
        <p:txBody>
          <a:bodyPr vert="horz" wrap="square" lIns="0" tIns="13335" rIns="0" bIns="0" rtlCol="0">
            <a:spAutoFit/>
          </a:bodyPr>
          <a:lstStyle/>
          <a:p>
            <a:pPr marL="12700" marR="5080" indent="77470">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 </a:t>
            </a:r>
            <a:r>
              <a:rPr sz="1400" spc="-10" dirty="0">
                <a:solidFill>
                  <a:srgbClr val="FFFFFF"/>
                </a:solidFill>
                <a:latin typeface="Calibri"/>
                <a:cs typeface="Calibri"/>
              </a:rPr>
              <a:t>to  estimate</a:t>
            </a:r>
            <a:r>
              <a:rPr sz="1400" spc="-35" dirty="0">
                <a:solidFill>
                  <a:srgbClr val="FFFFFF"/>
                </a:solidFill>
                <a:latin typeface="Calibri"/>
                <a:cs typeface="Calibri"/>
              </a:rPr>
              <a:t> </a:t>
            </a:r>
            <a:r>
              <a:rPr sz="1400" spc="-10" dirty="0">
                <a:solidFill>
                  <a:srgbClr val="FFFFFF"/>
                </a:solidFill>
                <a:latin typeface="Calibri"/>
                <a:cs typeface="Calibri"/>
              </a:rPr>
              <a:t>return</a:t>
            </a:r>
            <a:endParaRPr sz="1400">
              <a:latin typeface="Calibri"/>
              <a:cs typeface="Calibri"/>
            </a:endParaRPr>
          </a:p>
        </p:txBody>
      </p:sp>
      <p:sp>
        <p:nvSpPr>
          <p:cNvPr id="19" name="object 19"/>
          <p:cNvSpPr/>
          <p:nvPr/>
        </p:nvSpPr>
        <p:spPr>
          <a:xfrm>
            <a:off x="10169652" y="3649979"/>
            <a:ext cx="1416050" cy="589915"/>
          </a:xfrm>
          <a:custGeom>
            <a:avLst/>
            <a:gdLst/>
            <a:ahLst/>
            <a:cxnLst/>
            <a:rect l="l" t="t" r="r" b="b"/>
            <a:pathLst>
              <a:path w="1416050" h="589914">
                <a:moveTo>
                  <a:pt x="1317498" y="0"/>
                </a:moveTo>
                <a:lnTo>
                  <a:pt x="98298" y="0"/>
                </a:lnTo>
                <a:lnTo>
                  <a:pt x="60061" y="7733"/>
                </a:lnTo>
                <a:lnTo>
                  <a:pt x="28813" y="28813"/>
                </a:lnTo>
                <a:lnTo>
                  <a:pt x="7733" y="60061"/>
                </a:lnTo>
                <a:lnTo>
                  <a:pt x="0" y="98298"/>
                </a:lnTo>
                <a:lnTo>
                  <a:pt x="0" y="491490"/>
                </a:lnTo>
                <a:lnTo>
                  <a:pt x="7733" y="529726"/>
                </a:lnTo>
                <a:lnTo>
                  <a:pt x="28813" y="560974"/>
                </a:lnTo>
                <a:lnTo>
                  <a:pt x="60061" y="582054"/>
                </a:lnTo>
                <a:lnTo>
                  <a:pt x="98298" y="589788"/>
                </a:lnTo>
                <a:lnTo>
                  <a:pt x="1317498" y="589788"/>
                </a:lnTo>
                <a:lnTo>
                  <a:pt x="1355734" y="582054"/>
                </a:lnTo>
                <a:lnTo>
                  <a:pt x="1386982" y="560974"/>
                </a:lnTo>
                <a:lnTo>
                  <a:pt x="1408062" y="529726"/>
                </a:lnTo>
                <a:lnTo>
                  <a:pt x="1415796" y="491490"/>
                </a:lnTo>
                <a:lnTo>
                  <a:pt x="1415796" y="98298"/>
                </a:lnTo>
                <a:lnTo>
                  <a:pt x="1408062" y="60061"/>
                </a:lnTo>
                <a:lnTo>
                  <a:pt x="1386982" y="28813"/>
                </a:lnTo>
                <a:lnTo>
                  <a:pt x="1355734" y="7733"/>
                </a:lnTo>
                <a:lnTo>
                  <a:pt x="1317498" y="0"/>
                </a:lnTo>
                <a:close/>
              </a:path>
            </a:pathLst>
          </a:custGeom>
          <a:solidFill>
            <a:srgbClr val="4471C4"/>
          </a:solidFill>
        </p:spPr>
        <p:txBody>
          <a:bodyPr wrap="square" lIns="0" tIns="0" rIns="0" bIns="0" rtlCol="0"/>
          <a:lstStyle/>
          <a:p>
            <a:endParaRPr/>
          </a:p>
        </p:txBody>
      </p:sp>
      <p:sp>
        <p:nvSpPr>
          <p:cNvPr id="20" name="object 20"/>
          <p:cNvSpPr/>
          <p:nvPr/>
        </p:nvSpPr>
        <p:spPr>
          <a:xfrm>
            <a:off x="10169652" y="3649979"/>
            <a:ext cx="1416050" cy="589915"/>
          </a:xfrm>
          <a:custGeom>
            <a:avLst/>
            <a:gdLst/>
            <a:ahLst/>
            <a:cxnLst/>
            <a:rect l="l" t="t" r="r" b="b"/>
            <a:pathLst>
              <a:path w="1416050" h="589914">
                <a:moveTo>
                  <a:pt x="0" y="98298"/>
                </a:moveTo>
                <a:lnTo>
                  <a:pt x="7733" y="60061"/>
                </a:lnTo>
                <a:lnTo>
                  <a:pt x="28813" y="28813"/>
                </a:lnTo>
                <a:lnTo>
                  <a:pt x="60061" y="7733"/>
                </a:lnTo>
                <a:lnTo>
                  <a:pt x="98298" y="0"/>
                </a:lnTo>
                <a:lnTo>
                  <a:pt x="1317498" y="0"/>
                </a:lnTo>
                <a:lnTo>
                  <a:pt x="1355734" y="7733"/>
                </a:lnTo>
                <a:lnTo>
                  <a:pt x="1386982" y="28813"/>
                </a:lnTo>
                <a:lnTo>
                  <a:pt x="1408062" y="60061"/>
                </a:lnTo>
                <a:lnTo>
                  <a:pt x="1415796" y="98298"/>
                </a:lnTo>
                <a:lnTo>
                  <a:pt x="1415796" y="491490"/>
                </a:lnTo>
                <a:lnTo>
                  <a:pt x="1408062" y="529726"/>
                </a:lnTo>
                <a:lnTo>
                  <a:pt x="1386982" y="560974"/>
                </a:lnTo>
                <a:lnTo>
                  <a:pt x="1355734" y="582054"/>
                </a:lnTo>
                <a:lnTo>
                  <a:pt x="1317498" y="589788"/>
                </a:lnTo>
                <a:lnTo>
                  <a:pt x="98298" y="589788"/>
                </a:lnTo>
                <a:lnTo>
                  <a:pt x="60061" y="582054"/>
                </a:lnTo>
                <a:lnTo>
                  <a:pt x="28813" y="560974"/>
                </a:lnTo>
                <a:lnTo>
                  <a:pt x="7733" y="529726"/>
                </a:lnTo>
                <a:lnTo>
                  <a:pt x="0" y="491490"/>
                </a:lnTo>
                <a:lnTo>
                  <a:pt x="0" y="98298"/>
                </a:lnTo>
                <a:close/>
              </a:path>
            </a:pathLst>
          </a:custGeom>
          <a:ln w="12192">
            <a:solidFill>
              <a:srgbClr val="2E528F"/>
            </a:solidFill>
          </a:ln>
        </p:spPr>
        <p:txBody>
          <a:bodyPr wrap="square" lIns="0" tIns="0" rIns="0" bIns="0" rtlCol="0"/>
          <a:lstStyle/>
          <a:p>
            <a:endParaRPr/>
          </a:p>
        </p:txBody>
      </p:sp>
      <p:sp>
        <p:nvSpPr>
          <p:cNvPr id="21" name="object 21"/>
          <p:cNvSpPr txBox="1"/>
          <p:nvPr/>
        </p:nvSpPr>
        <p:spPr>
          <a:xfrm>
            <a:off x="10428478" y="3707384"/>
            <a:ext cx="902335" cy="452755"/>
          </a:xfrm>
          <a:prstGeom prst="rect">
            <a:avLst/>
          </a:prstGeom>
        </p:spPr>
        <p:txBody>
          <a:bodyPr vert="horz" wrap="square" lIns="0" tIns="12700" rIns="0" bIns="0" rtlCol="0">
            <a:spAutoFit/>
          </a:bodyPr>
          <a:lstStyle/>
          <a:p>
            <a:pPr marL="238125" marR="5080" indent="-226060">
              <a:lnSpc>
                <a:spcPct val="100000"/>
              </a:lnSpc>
              <a:spcBef>
                <a:spcPts val="100"/>
              </a:spcBef>
            </a:pPr>
            <a:r>
              <a:rPr sz="1400" spc="-10" dirty="0">
                <a:solidFill>
                  <a:srgbClr val="FFFFFF"/>
                </a:solidFill>
                <a:latin typeface="Calibri"/>
                <a:cs typeface="Calibri"/>
              </a:rPr>
              <a:t>improve</a:t>
            </a:r>
            <a:r>
              <a:rPr sz="1400" spc="-75" dirty="0">
                <a:solidFill>
                  <a:srgbClr val="FFFFFF"/>
                </a:solidFill>
                <a:latin typeface="Calibri"/>
                <a:cs typeface="Calibri"/>
              </a:rPr>
              <a:t> </a:t>
            </a:r>
            <a:r>
              <a:rPr sz="1400" spc="-5" dirty="0">
                <a:solidFill>
                  <a:srgbClr val="FFFFFF"/>
                </a:solidFill>
                <a:latin typeface="Calibri"/>
                <a:cs typeface="Calibri"/>
              </a:rPr>
              <a:t>the  policy</a:t>
            </a:r>
            <a:endParaRPr sz="1400">
              <a:latin typeface="Calibri"/>
              <a:cs typeface="Calibri"/>
            </a:endParaRPr>
          </a:p>
        </p:txBody>
      </p:sp>
      <p:sp>
        <p:nvSpPr>
          <p:cNvPr id="22" name="object 22"/>
          <p:cNvSpPr/>
          <p:nvPr/>
        </p:nvSpPr>
        <p:spPr>
          <a:xfrm>
            <a:off x="8500871" y="2171700"/>
            <a:ext cx="1568450" cy="548640"/>
          </a:xfrm>
          <a:custGeom>
            <a:avLst/>
            <a:gdLst/>
            <a:ahLst/>
            <a:cxnLst/>
            <a:rect l="l" t="t" r="r" b="b"/>
            <a:pathLst>
              <a:path w="1568450" h="548639">
                <a:moveTo>
                  <a:pt x="1431035" y="0"/>
                </a:moveTo>
                <a:lnTo>
                  <a:pt x="1431035" y="68579"/>
                </a:lnTo>
                <a:lnTo>
                  <a:pt x="240029" y="68579"/>
                </a:lnTo>
                <a:lnTo>
                  <a:pt x="191648" y="73455"/>
                </a:lnTo>
                <a:lnTo>
                  <a:pt x="146589" y="87439"/>
                </a:lnTo>
                <a:lnTo>
                  <a:pt x="105816" y="109567"/>
                </a:lnTo>
                <a:lnTo>
                  <a:pt x="70294" y="138874"/>
                </a:lnTo>
                <a:lnTo>
                  <a:pt x="40987" y="174396"/>
                </a:lnTo>
                <a:lnTo>
                  <a:pt x="18859" y="215169"/>
                </a:lnTo>
                <a:lnTo>
                  <a:pt x="4875" y="260228"/>
                </a:lnTo>
                <a:lnTo>
                  <a:pt x="0" y="308610"/>
                </a:lnTo>
                <a:lnTo>
                  <a:pt x="0" y="548639"/>
                </a:lnTo>
                <a:lnTo>
                  <a:pt x="137159" y="548639"/>
                </a:lnTo>
                <a:lnTo>
                  <a:pt x="137159" y="308610"/>
                </a:lnTo>
                <a:lnTo>
                  <a:pt x="145250" y="268587"/>
                </a:lnTo>
                <a:lnTo>
                  <a:pt x="167306" y="235886"/>
                </a:lnTo>
                <a:lnTo>
                  <a:pt x="200007" y="213830"/>
                </a:lnTo>
                <a:lnTo>
                  <a:pt x="240029" y="205739"/>
                </a:lnTo>
                <a:lnTo>
                  <a:pt x="1431035" y="205739"/>
                </a:lnTo>
                <a:lnTo>
                  <a:pt x="1431035" y="274320"/>
                </a:lnTo>
                <a:lnTo>
                  <a:pt x="1568196" y="137160"/>
                </a:lnTo>
                <a:lnTo>
                  <a:pt x="1431035" y="0"/>
                </a:lnTo>
                <a:close/>
              </a:path>
            </a:pathLst>
          </a:custGeom>
          <a:solidFill>
            <a:srgbClr val="4471C4"/>
          </a:solidFill>
        </p:spPr>
        <p:txBody>
          <a:bodyPr wrap="square" lIns="0" tIns="0" rIns="0" bIns="0" rtlCol="0"/>
          <a:lstStyle/>
          <a:p>
            <a:endParaRPr/>
          </a:p>
        </p:txBody>
      </p:sp>
      <p:sp>
        <p:nvSpPr>
          <p:cNvPr id="23" name="object 23"/>
          <p:cNvSpPr/>
          <p:nvPr/>
        </p:nvSpPr>
        <p:spPr>
          <a:xfrm>
            <a:off x="8500871" y="2171700"/>
            <a:ext cx="1568450" cy="548640"/>
          </a:xfrm>
          <a:custGeom>
            <a:avLst/>
            <a:gdLst/>
            <a:ahLst/>
            <a:cxnLst/>
            <a:rect l="l" t="t" r="r" b="b"/>
            <a:pathLst>
              <a:path w="1568450" h="548639">
                <a:moveTo>
                  <a:pt x="0" y="548639"/>
                </a:moveTo>
                <a:lnTo>
                  <a:pt x="0" y="308610"/>
                </a:lnTo>
                <a:lnTo>
                  <a:pt x="4875" y="260228"/>
                </a:lnTo>
                <a:lnTo>
                  <a:pt x="18859" y="215169"/>
                </a:lnTo>
                <a:lnTo>
                  <a:pt x="40987" y="174396"/>
                </a:lnTo>
                <a:lnTo>
                  <a:pt x="70294" y="138874"/>
                </a:lnTo>
                <a:lnTo>
                  <a:pt x="105816" y="109567"/>
                </a:lnTo>
                <a:lnTo>
                  <a:pt x="146589" y="87439"/>
                </a:lnTo>
                <a:lnTo>
                  <a:pt x="191648" y="73455"/>
                </a:lnTo>
                <a:lnTo>
                  <a:pt x="240029" y="68579"/>
                </a:lnTo>
                <a:lnTo>
                  <a:pt x="1431035" y="68579"/>
                </a:lnTo>
                <a:lnTo>
                  <a:pt x="1431035" y="0"/>
                </a:lnTo>
                <a:lnTo>
                  <a:pt x="1568196" y="137160"/>
                </a:lnTo>
                <a:lnTo>
                  <a:pt x="1431035" y="274320"/>
                </a:lnTo>
                <a:lnTo>
                  <a:pt x="1431035" y="205739"/>
                </a:lnTo>
                <a:lnTo>
                  <a:pt x="240029" y="205739"/>
                </a:lnTo>
                <a:lnTo>
                  <a:pt x="200007" y="213830"/>
                </a:lnTo>
                <a:lnTo>
                  <a:pt x="167306" y="235886"/>
                </a:lnTo>
                <a:lnTo>
                  <a:pt x="145250" y="268587"/>
                </a:lnTo>
                <a:lnTo>
                  <a:pt x="137159" y="308610"/>
                </a:lnTo>
                <a:lnTo>
                  <a:pt x="137159" y="548639"/>
                </a:lnTo>
                <a:lnTo>
                  <a:pt x="0" y="548639"/>
                </a:lnTo>
                <a:close/>
              </a:path>
            </a:pathLst>
          </a:custGeom>
          <a:ln w="12192">
            <a:solidFill>
              <a:srgbClr val="2E528F"/>
            </a:solidFill>
          </a:ln>
        </p:spPr>
        <p:txBody>
          <a:bodyPr wrap="square" lIns="0" tIns="0" rIns="0" bIns="0" rtlCol="0"/>
          <a:lstStyle/>
          <a:p>
            <a:endParaRPr/>
          </a:p>
        </p:txBody>
      </p:sp>
      <p:sp>
        <p:nvSpPr>
          <p:cNvPr id="24" name="object 24"/>
          <p:cNvSpPr/>
          <p:nvPr/>
        </p:nvSpPr>
        <p:spPr>
          <a:xfrm>
            <a:off x="8400288" y="3521836"/>
            <a:ext cx="1668780" cy="508000"/>
          </a:xfrm>
          <a:custGeom>
            <a:avLst/>
            <a:gdLst/>
            <a:ahLst/>
            <a:cxnLst/>
            <a:rect l="l" t="t" r="r" b="b"/>
            <a:pathLst>
              <a:path w="1668779" h="508000">
                <a:moveTo>
                  <a:pt x="126872" y="0"/>
                </a:moveTo>
                <a:lnTo>
                  <a:pt x="0" y="126873"/>
                </a:lnTo>
                <a:lnTo>
                  <a:pt x="63500" y="126873"/>
                </a:lnTo>
                <a:lnTo>
                  <a:pt x="63500" y="285495"/>
                </a:lnTo>
                <a:lnTo>
                  <a:pt x="68012" y="330263"/>
                </a:lnTo>
                <a:lnTo>
                  <a:pt x="80952" y="371959"/>
                </a:lnTo>
                <a:lnTo>
                  <a:pt x="101426" y="409690"/>
                </a:lnTo>
                <a:lnTo>
                  <a:pt x="128539" y="442563"/>
                </a:lnTo>
                <a:lnTo>
                  <a:pt x="161397" y="469685"/>
                </a:lnTo>
                <a:lnTo>
                  <a:pt x="199106" y="490164"/>
                </a:lnTo>
                <a:lnTo>
                  <a:pt x="240770" y="503106"/>
                </a:lnTo>
                <a:lnTo>
                  <a:pt x="285495" y="507619"/>
                </a:lnTo>
                <a:lnTo>
                  <a:pt x="1668779" y="507619"/>
                </a:lnTo>
                <a:lnTo>
                  <a:pt x="1668779" y="380745"/>
                </a:lnTo>
                <a:lnTo>
                  <a:pt x="285495" y="380745"/>
                </a:lnTo>
                <a:lnTo>
                  <a:pt x="248451" y="373256"/>
                </a:lnTo>
                <a:lnTo>
                  <a:pt x="218217" y="352837"/>
                </a:lnTo>
                <a:lnTo>
                  <a:pt x="197842" y="322560"/>
                </a:lnTo>
                <a:lnTo>
                  <a:pt x="190372" y="285495"/>
                </a:lnTo>
                <a:lnTo>
                  <a:pt x="190372" y="126873"/>
                </a:lnTo>
                <a:lnTo>
                  <a:pt x="253745" y="126873"/>
                </a:lnTo>
                <a:lnTo>
                  <a:pt x="126872" y="0"/>
                </a:lnTo>
                <a:close/>
              </a:path>
            </a:pathLst>
          </a:custGeom>
          <a:solidFill>
            <a:srgbClr val="4471C4"/>
          </a:solidFill>
        </p:spPr>
        <p:txBody>
          <a:bodyPr wrap="square" lIns="0" tIns="0" rIns="0" bIns="0" rtlCol="0"/>
          <a:lstStyle/>
          <a:p>
            <a:endParaRPr/>
          </a:p>
        </p:txBody>
      </p:sp>
      <p:sp>
        <p:nvSpPr>
          <p:cNvPr id="25" name="object 25"/>
          <p:cNvSpPr/>
          <p:nvPr/>
        </p:nvSpPr>
        <p:spPr>
          <a:xfrm>
            <a:off x="8400288" y="3521836"/>
            <a:ext cx="1668780" cy="508000"/>
          </a:xfrm>
          <a:custGeom>
            <a:avLst/>
            <a:gdLst/>
            <a:ahLst/>
            <a:cxnLst/>
            <a:rect l="l" t="t" r="r" b="b"/>
            <a:pathLst>
              <a:path w="1668779" h="508000">
                <a:moveTo>
                  <a:pt x="1668779" y="507619"/>
                </a:moveTo>
                <a:lnTo>
                  <a:pt x="285495" y="507619"/>
                </a:lnTo>
                <a:lnTo>
                  <a:pt x="240770" y="503106"/>
                </a:lnTo>
                <a:lnTo>
                  <a:pt x="199106" y="490164"/>
                </a:lnTo>
                <a:lnTo>
                  <a:pt x="161397" y="469685"/>
                </a:lnTo>
                <a:lnTo>
                  <a:pt x="128539" y="442563"/>
                </a:lnTo>
                <a:lnTo>
                  <a:pt x="101426" y="409690"/>
                </a:lnTo>
                <a:lnTo>
                  <a:pt x="80952" y="371959"/>
                </a:lnTo>
                <a:lnTo>
                  <a:pt x="68012" y="330263"/>
                </a:lnTo>
                <a:lnTo>
                  <a:pt x="63500" y="285495"/>
                </a:lnTo>
                <a:lnTo>
                  <a:pt x="63500" y="126873"/>
                </a:lnTo>
                <a:lnTo>
                  <a:pt x="0" y="126873"/>
                </a:lnTo>
                <a:lnTo>
                  <a:pt x="126872" y="0"/>
                </a:lnTo>
                <a:lnTo>
                  <a:pt x="253745" y="126873"/>
                </a:lnTo>
                <a:lnTo>
                  <a:pt x="190372" y="126873"/>
                </a:lnTo>
                <a:lnTo>
                  <a:pt x="190372" y="285495"/>
                </a:lnTo>
                <a:lnTo>
                  <a:pt x="197842" y="322560"/>
                </a:lnTo>
                <a:lnTo>
                  <a:pt x="218217" y="352837"/>
                </a:lnTo>
                <a:lnTo>
                  <a:pt x="248451" y="373256"/>
                </a:lnTo>
                <a:lnTo>
                  <a:pt x="285495" y="380745"/>
                </a:lnTo>
                <a:lnTo>
                  <a:pt x="1668779" y="380745"/>
                </a:lnTo>
                <a:lnTo>
                  <a:pt x="1668779" y="507619"/>
                </a:lnTo>
                <a:close/>
              </a:path>
            </a:pathLst>
          </a:custGeom>
          <a:ln w="12192">
            <a:solidFill>
              <a:srgbClr val="2E528F"/>
            </a:solidFill>
          </a:ln>
        </p:spPr>
        <p:txBody>
          <a:bodyPr wrap="square" lIns="0" tIns="0" rIns="0" bIns="0" rtlCol="0"/>
          <a:lstStyle/>
          <a:p>
            <a:endParaRPr/>
          </a:p>
        </p:txBody>
      </p:sp>
      <p:sp>
        <p:nvSpPr>
          <p:cNvPr id="26" name="object 26"/>
          <p:cNvSpPr/>
          <p:nvPr/>
        </p:nvSpPr>
        <p:spPr>
          <a:xfrm>
            <a:off x="10754868" y="2677667"/>
            <a:ext cx="303530" cy="887094"/>
          </a:xfrm>
          <a:custGeom>
            <a:avLst/>
            <a:gdLst/>
            <a:ahLst/>
            <a:cxnLst/>
            <a:rect l="l" t="t" r="r" b="b"/>
            <a:pathLst>
              <a:path w="303529" h="887095">
                <a:moveTo>
                  <a:pt x="227456" y="0"/>
                </a:moveTo>
                <a:lnTo>
                  <a:pt x="75818" y="0"/>
                </a:lnTo>
                <a:lnTo>
                  <a:pt x="75818" y="735330"/>
                </a:lnTo>
                <a:lnTo>
                  <a:pt x="0" y="735330"/>
                </a:lnTo>
                <a:lnTo>
                  <a:pt x="151637" y="886968"/>
                </a:lnTo>
                <a:lnTo>
                  <a:pt x="303275" y="735330"/>
                </a:lnTo>
                <a:lnTo>
                  <a:pt x="227456" y="735330"/>
                </a:lnTo>
                <a:lnTo>
                  <a:pt x="227456" y="0"/>
                </a:lnTo>
                <a:close/>
              </a:path>
            </a:pathLst>
          </a:custGeom>
          <a:solidFill>
            <a:srgbClr val="4471C4"/>
          </a:solidFill>
        </p:spPr>
        <p:txBody>
          <a:bodyPr wrap="square" lIns="0" tIns="0" rIns="0" bIns="0" rtlCol="0"/>
          <a:lstStyle/>
          <a:p>
            <a:endParaRPr/>
          </a:p>
        </p:txBody>
      </p:sp>
      <p:sp>
        <p:nvSpPr>
          <p:cNvPr id="27" name="object 27"/>
          <p:cNvSpPr/>
          <p:nvPr/>
        </p:nvSpPr>
        <p:spPr>
          <a:xfrm>
            <a:off x="10754868" y="2677667"/>
            <a:ext cx="303530" cy="887094"/>
          </a:xfrm>
          <a:custGeom>
            <a:avLst/>
            <a:gdLst/>
            <a:ahLst/>
            <a:cxnLst/>
            <a:rect l="l" t="t" r="r" b="b"/>
            <a:pathLst>
              <a:path w="303529" h="887095">
                <a:moveTo>
                  <a:pt x="0" y="735330"/>
                </a:moveTo>
                <a:lnTo>
                  <a:pt x="75818" y="735330"/>
                </a:lnTo>
                <a:lnTo>
                  <a:pt x="75818" y="0"/>
                </a:lnTo>
                <a:lnTo>
                  <a:pt x="227456" y="0"/>
                </a:lnTo>
                <a:lnTo>
                  <a:pt x="227456" y="735330"/>
                </a:lnTo>
                <a:lnTo>
                  <a:pt x="303275" y="735330"/>
                </a:lnTo>
                <a:lnTo>
                  <a:pt x="151637" y="886968"/>
                </a:lnTo>
                <a:lnTo>
                  <a:pt x="0" y="735330"/>
                </a:lnTo>
                <a:close/>
              </a:path>
            </a:pathLst>
          </a:custGeom>
          <a:ln w="12192">
            <a:solidFill>
              <a:srgbClr val="2E528F"/>
            </a:solidFill>
          </a:ln>
        </p:spPr>
        <p:txBody>
          <a:bodyPr wrap="square" lIns="0" tIns="0" rIns="0" bIns="0" rtlCol="0"/>
          <a:lstStyle/>
          <a:p>
            <a:endParaRPr/>
          </a:p>
        </p:txBody>
      </p:sp>
      <p:sp>
        <p:nvSpPr>
          <p:cNvPr id="28" name="object 28"/>
          <p:cNvSpPr/>
          <p:nvPr/>
        </p:nvSpPr>
        <p:spPr>
          <a:xfrm>
            <a:off x="9930383" y="4372355"/>
            <a:ext cx="1894331" cy="252984"/>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9902952" y="1639823"/>
            <a:ext cx="1921763" cy="230124"/>
          </a:xfrm>
          <a:prstGeom prst="rect">
            <a:avLst/>
          </a:prstGeom>
          <a:blipFill>
            <a:blip r:embed="rId8" cstate="print"/>
            <a:stretch>
              <a:fillRect/>
            </a:stretch>
          </a:blipFill>
        </p:spPr>
        <p:txBody>
          <a:bodyPr wrap="square" lIns="0" tIns="0" rIns="0" bIns="0" rtlCol="0"/>
          <a:lstStyle/>
          <a:p>
            <a:endParaRPr/>
          </a:p>
        </p:txBody>
      </p:sp>
      <p:sp>
        <p:nvSpPr>
          <p:cNvPr id="30" name="object 4">
            <a:extLst>
              <a:ext uri="{FF2B5EF4-FFF2-40B4-BE49-F238E27FC236}">
                <a16:creationId xmlns:a16="http://schemas.microsoft.com/office/drawing/2014/main" id="{5DBC2B60-24FE-4C9A-9379-F8295CD2D025}"/>
              </a:ext>
            </a:extLst>
          </p:cNvPr>
          <p:cNvSpPr/>
          <p:nvPr/>
        </p:nvSpPr>
        <p:spPr>
          <a:xfrm>
            <a:off x="478536" y="1539239"/>
            <a:ext cx="7362444" cy="294132"/>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0089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719955" cy="697230"/>
          </a:xfrm>
          <a:prstGeom prst="rect">
            <a:avLst/>
          </a:prstGeom>
        </p:spPr>
        <p:txBody>
          <a:bodyPr vert="horz" wrap="square" lIns="0" tIns="13335" rIns="0" bIns="0" rtlCol="0">
            <a:spAutoFit/>
          </a:bodyPr>
          <a:lstStyle/>
          <a:p>
            <a:pPr marL="12700">
              <a:lnSpc>
                <a:spcPct val="100000"/>
              </a:lnSpc>
              <a:spcBef>
                <a:spcPts val="105"/>
              </a:spcBef>
            </a:pPr>
            <a:r>
              <a:rPr spc="-50" dirty="0"/>
              <a:t>Value </a:t>
            </a:r>
            <a:r>
              <a:rPr dirty="0"/>
              <a:t>function</a:t>
            </a:r>
            <a:r>
              <a:rPr spc="-20" dirty="0"/>
              <a:t> </a:t>
            </a:r>
            <a:r>
              <a:rPr spc="-5" dirty="0"/>
              <a:t>fitting</a:t>
            </a:r>
          </a:p>
        </p:txBody>
      </p:sp>
      <p:sp>
        <p:nvSpPr>
          <p:cNvPr id="3" name="object 3"/>
          <p:cNvSpPr/>
          <p:nvPr/>
        </p:nvSpPr>
        <p:spPr>
          <a:xfrm>
            <a:off x="7514843" y="1572767"/>
            <a:ext cx="1416050" cy="632460"/>
          </a:xfrm>
          <a:custGeom>
            <a:avLst/>
            <a:gdLst/>
            <a:ahLst/>
            <a:cxnLst/>
            <a:rect l="l" t="t" r="r" b="b"/>
            <a:pathLst>
              <a:path w="1416050" h="632460">
                <a:moveTo>
                  <a:pt x="1310385" y="0"/>
                </a:moveTo>
                <a:lnTo>
                  <a:pt x="105409" y="0"/>
                </a:lnTo>
                <a:lnTo>
                  <a:pt x="64400" y="8290"/>
                </a:lnTo>
                <a:lnTo>
                  <a:pt x="30892" y="30892"/>
                </a:lnTo>
                <a:lnTo>
                  <a:pt x="8290" y="64400"/>
                </a:lnTo>
                <a:lnTo>
                  <a:pt x="0" y="105410"/>
                </a:lnTo>
                <a:lnTo>
                  <a:pt x="0" y="527050"/>
                </a:lnTo>
                <a:lnTo>
                  <a:pt x="8290" y="568059"/>
                </a:lnTo>
                <a:lnTo>
                  <a:pt x="30892" y="601567"/>
                </a:lnTo>
                <a:lnTo>
                  <a:pt x="64400" y="624169"/>
                </a:lnTo>
                <a:lnTo>
                  <a:pt x="105409" y="632460"/>
                </a:lnTo>
                <a:lnTo>
                  <a:pt x="1310385" y="632460"/>
                </a:lnTo>
                <a:lnTo>
                  <a:pt x="1351395" y="624169"/>
                </a:lnTo>
                <a:lnTo>
                  <a:pt x="1384903" y="601567"/>
                </a:lnTo>
                <a:lnTo>
                  <a:pt x="1407505" y="568059"/>
                </a:lnTo>
                <a:lnTo>
                  <a:pt x="1415796" y="527050"/>
                </a:lnTo>
                <a:lnTo>
                  <a:pt x="1415796" y="105410"/>
                </a:lnTo>
                <a:lnTo>
                  <a:pt x="1407505" y="64400"/>
                </a:lnTo>
                <a:lnTo>
                  <a:pt x="1384903" y="30892"/>
                </a:lnTo>
                <a:lnTo>
                  <a:pt x="1351395" y="8290"/>
                </a:lnTo>
                <a:lnTo>
                  <a:pt x="1310385" y="0"/>
                </a:lnTo>
                <a:close/>
              </a:path>
            </a:pathLst>
          </a:custGeom>
          <a:solidFill>
            <a:srgbClr val="EC7C30"/>
          </a:solidFill>
        </p:spPr>
        <p:txBody>
          <a:bodyPr wrap="square" lIns="0" tIns="0" rIns="0" bIns="0" rtlCol="0"/>
          <a:lstStyle/>
          <a:p>
            <a:endParaRPr/>
          </a:p>
        </p:txBody>
      </p:sp>
      <p:sp>
        <p:nvSpPr>
          <p:cNvPr id="4" name="object 4"/>
          <p:cNvSpPr/>
          <p:nvPr/>
        </p:nvSpPr>
        <p:spPr>
          <a:xfrm>
            <a:off x="7514843" y="1572767"/>
            <a:ext cx="1416050" cy="632460"/>
          </a:xfrm>
          <a:custGeom>
            <a:avLst/>
            <a:gdLst/>
            <a:ahLst/>
            <a:cxnLst/>
            <a:rect l="l" t="t" r="r" b="b"/>
            <a:pathLst>
              <a:path w="1416050" h="632460">
                <a:moveTo>
                  <a:pt x="0" y="105410"/>
                </a:moveTo>
                <a:lnTo>
                  <a:pt x="8290" y="64400"/>
                </a:lnTo>
                <a:lnTo>
                  <a:pt x="30892" y="30892"/>
                </a:lnTo>
                <a:lnTo>
                  <a:pt x="64400" y="8290"/>
                </a:lnTo>
                <a:lnTo>
                  <a:pt x="105409" y="0"/>
                </a:lnTo>
                <a:lnTo>
                  <a:pt x="1310385" y="0"/>
                </a:lnTo>
                <a:lnTo>
                  <a:pt x="1351395" y="8290"/>
                </a:lnTo>
                <a:lnTo>
                  <a:pt x="1384903" y="30892"/>
                </a:lnTo>
                <a:lnTo>
                  <a:pt x="1407505" y="64400"/>
                </a:lnTo>
                <a:lnTo>
                  <a:pt x="1415796" y="105410"/>
                </a:lnTo>
                <a:lnTo>
                  <a:pt x="1415796" y="527050"/>
                </a:lnTo>
                <a:lnTo>
                  <a:pt x="1407505" y="568059"/>
                </a:lnTo>
                <a:lnTo>
                  <a:pt x="1384903" y="601567"/>
                </a:lnTo>
                <a:lnTo>
                  <a:pt x="1351395" y="624169"/>
                </a:lnTo>
                <a:lnTo>
                  <a:pt x="1310385" y="632460"/>
                </a:lnTo>
                <a:lnTo>
                  <a:pt x="105409" y="632460"/>
                </a:lnTo>
                <a:lnTo>
                  <a:pt x="64400" y="624169"/>
                </a:lnTo>
                <a:lnTo>
                  <a:pt x="30892" y="601567"/>
                </a:lnTo>
                <a:lnTo>
                  <a:pt x="8290" y="568059"/>
                </a:lnTo>
                <a:lnTo>
                  <a:pt x="0" y="527050"/>
                </a:lnTo>
                <a:lnTo>
                  <a:pt x="0" y="105410"/>
                </a:lnTo>
                <a:close/>
              </a:path>
            </a:pathLst>
          </a:custGeom>
          <a:ln w="12192">
            <a:solidFill>
              <a:srgbClr val="AD5A20"/>
            </a:solidFill>
          </a:ln>
        </p:spPr>
        <p:txBody>
          <a:bodyPr wrap="square" lIns="0" tIns="0" rIns="0" bIns="0" rtlCol="0"/>
          <a:lstStyle/>
          <a:p>
            <a:endParaRPr/>
          </a:p>
        </p:txBody>
      </p:sp>
      <p:sp>
        <p:nvSpPr>
          <p:cNvPr id="5" name="object 5"/>
          <p:cNvSpPr txBox="1"/>
          <p:nvPr/>
        </p:nvSpPr>
        <p:spPr>
          <a:xfrm>
            <a:off x="7684769" y="1544574"/>
            <a:ext cx="1076325" cy="666115"/>
          </a:xfrm>
          <a:prstGeom prst="rect">
            <a:avLst/>
          </a:prstGeom>
        </p:spPr>
        <p:txBody>
          <a:bodyPr vert="horz" wrap="square" lIns="0" tIns="13335" rIns="0" bIns="0" rtlCol="0">
            <a:spAutoFit/>
          </a:bodyPr>
          <a:lstStyle/>
          <a:p>
            <a:pPr marL="12700" marR="5080" indent="-635" algn="ctr">
              <a:lnSpc>
                <a:spcPct val="100000"/>
              </a:lnSpc>
              <a:spcBef>
                <a:spcPts val="105"/>
              </a:spcBef>
            </a:pPr>
            <a:r>
              <a:rPr sz="1400" spc="-1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run </a:t>
            </a:r>
            <a:r>
              <a:rPr sz="1400" spc="-5" dirty="0">
                <a:solidFill>
                  <a:srgbClr val="FFFFFF"/>
                </a:solidFill>
                <a:latin typeface="Calibri"/>
                <a:cs typeface="Calibri"/>
              </a:rPr>
              <a:t>the</a:t>
            </a:r>
            <a:r>
              <a:rPr sz="1400" spc="-7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6" name="object 6"/>
          <p:cNvSpPr/>
          <p:nvPr/>
        </p:nvSpPr>
        <p:spPr>
          <a:xfrm>
            <a:off x="10143743" y="769619"/>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59"/>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59"/>
                </a:lnTo>
                <a:lnTo>
                  <a:pt x="1415796" y="98551"/>
                </a:lnTo>
                <a:lnTo>
                  <a:pt x="1408058" y="60168"/>
                </a:lnTo>
                <a:lnTo>
                  <a:pt x="1386951" y="28844"/>
                </a:lnTo>
                <a:lnTo>
                  <a:pt x="1355627" y="7737"/>
                </a:lnTo>
                <a:lnTo>
                  <a:pt x="1317244" y="0"/>
                </a:lnTo>
                <a:close/>
              </a:path>
            </a:pathLst>
          </a:custGeom>
          <a:solidFill>
            <a:srgbClr val="6FAC46"/>
          </a:solidFill>
        </p:spPr>
        <p:txBody>
          <a:bodyPr wrap="square" lIns="0" tIns="0" rIns="0" bIns="0" rtlCol="0"/>
          <a:lstStyle/>
          <a:p>
            <a:endParaRPr/>
          </a:p>
        </p:txBody>
      </p:sp>
      <p:sp>
        <p:nvSpPr>
          <p:cNvPr id="7" name="object 7"/>
          <p:cNvSpPr/>
          <p:nvPr/>
        </p:nvSpPr>
        <p:spPr>
          <a:xfrm>
            <a:off x="10143743" y="769619"/>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59"/>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59"/>
                </a:lnTo>
                <a:lnTo>
                  <a:pt x="0" y="98551"/>
                </a:lnTo>
                <a:close/>
              </a:path>
            </a:pathLst>
          </a:custGeom>
          <a:ln w="12192">
            <a:solidFill>
              <a:srgbClr val="507D31"/>
            </a:solidFill>
          </a:ln>
        </p:spPr>
        <p:txBody>
          <a:bodyPr wrap="square" lIns="0" tIns="0" rIns="0" bIns="0" rtlCol="0"/>
          <a:lstStyle/>
          <a:p>
            <a:endParaRPr/>
          </a:p>
        </p:txBody>
      </p:sp>
      <p:sp>
        <p:nvSpPr>
          <p:cNvPr id="8" name="object 8"/>
          <p:cNvSpPr txBox="1"/>
          <p:nvPr/>
        </p:nvSpPr>
        <p:spPr>
          <a:xfrm>
            <a:off x="10277093" y="827658"/>
            <a:ext cx="1151255" cy="452755"/>
          </a:xfrm>
          <a:prstGeom prst="rect">
            <a:avLst/>
          </a:prstGeom>
        </p:spPr>
        <p:txBody>
          <a:bodyPr vert="horz" wrap="square" lIns="0" tIns="13335" rIns="0" bIns="0" rtlCol="0">
            <a:spAutoFit/>
          </a:bodyPr>
          <a:lstStyle/>
          <a:p>
            <a:pPr marL="12700" marR="5080" indent="77470">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 </a:t>
            </a:r>
            <a:r>
              <a:rPr sz="1400" spc="-10" dirty="0">
                <a:solidFill>
                  <a:srgbClr val="FFFFFF"/>
                </a:solidFill>
                <a:latin typeface="Calibri"/>
                <a:cs typeface="Calibri"/>
              </a:rPr>
              <a:t>to  estimate</a:t>
            </a:r>
            <a:r>
              <a:rPr sz="1400" spc="-35" dirty="0">
                <a:solidFill>
                  <a:srgbClr val="FFFFFF"/>
                </a:solidFill>
                <a:latin typeface="Calibri"/>
                <a:cs typeface="Calibri"/>
              </a:rPr>
              <a:t> </a:t>
            </a:r>
            <a:r>
              <a:rPr sz="1400" spc="-10" dirty="0">
                <a:solidFill>
                  <a:srgbClr val="FFFFFF"/>
                </a:solidFill>
                <a:latin typeface="Calibri"/>
                <a:cs typeface="Calibri"/>
              </a:rPr>
              <a:t>return</a:t>
            </a:r>
            <a:endParaRPr sz="1400">
              <a:latin typeface="Calibri"/>
              <a:cs typeface="Calibri"/>
            </a:endParaRPr>
          </a:p>
        </p:txBody>
      </p:sp>
      <p:sp>
        <p:nvSpPr>
          <p:cNvPr id="9" name="object 9"/>
          <p:cNvSpPr/>
          <p:nvPr/>
        </p:nvSpPr>
        <p:spPr>
          <a:xfrm>
            <a:off x="10143743" y="2417064"/>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4471C4"/>
          </a:solidFill>
        </p:spPr>
        <p:txBody>
          <a:bodyPr wrap="square" lIns="0" tIns="0" rIns="0" bIns="0" rtlCol="0"/>
          <a:lstStyle/>
          <a:p>
            <a:endParaRPr/>
          </a:p>
        </p:txBody>
      </p:sp>
      <p:sp>
        <p:nvSpPr>
          <p:cNvPr id="10" name="object 10"/>
          <p:cNvSpPr/>
          <p:nvPr/>
        </p:nvSpPr>
        <p:spPr>
          <a:xfrm>
            <a:off x="10143743" y="2417064"/>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2E528F"/>
            </a:solidFill>
          </a:ln>
        </p:spPr>
        <p:txBody>
          <a:bodyPr wrap="square" lIns="0" tIns="0" rIns="0" bIns="0" rtlCol="0"/>
          <a:lstStyle/>
          <a:p>
            <a:endParaRPr/>
          </a:p>
        </p:txBody>
      </p:sp>
      <p:sp>
        <p:nvSpPr>
          <p:cNvPr id="11" name="object 11"/>
          <p:cNvSpPr txBox="1"/>
          <p:nvPr/>
        </p:nvSpPr>
        <p:spPr>
          <a:xfrm>
            <a:off x="10402061" y="2474722"/>
            <a:ext cx="902335" cy="452755"/>
          </a:xfrm>
          <a:prstGeom prst="rect">
            <a:avLst/>
          </a:prstGeom>
        </p:spPr>
        <p:txBody>
          <a:bodyPr vert="horz" wrap="square" lIns="0" tIns="13335" rIns="0" bIns="0" rtlCol="0">
            <a:spAutoFit/>
          </a:bodyPr>
          <a:lstStyle/>
          <a:p>
            <a:pPr marL="238125" marR="5080" indent="-226060">
              <a:lnSpc>
                <a:spcPct val="100000"/>
              </a:lnSpc>
              <a:spcBef>
                <a:spcPts val="105"/>
              </a:spcBef>
            </a:pPr>
            <a:r>
              <a:rPr sz="1400" spc="-10" dirty="0">
                <a:solidFill>
                  <a:srgbClr val="FFFFFF"/>
                </a:solidFill>
                <a:latin typeface="Calibri"/>
                <a:cs typeface="Calibri"/>
              </a:rPr>
              <a:t>improve</a:t>
            </a:r>
            <a:r>
              <a:rPr sz="1400" spc="-75" dirty="0">
                <a:solidFill>
                  <a:srgbClr val="FFFFFF"/>
                </a:solidFill>
                <a:latin typeface="Calibri"/>
                <a:cs typeface="Calibri"/>
              </a:rPr>
              <a:t> </a:t>
            </a:r>
            <a:r>
              <a:rPr sz="1400" spc="-5" dirty="0">
                <a:solidFill>
                  <a:srgbClr val="FFFFFF"/>
                </a:solidFill>
                <a:latin typeface="Calibri"/>
                <a:cs typeface="Calibri"/>
              </a:rPr>
              <a:t>the  policy</a:t>
            </a:r>
            <a:endParaRPr sz="1400">
              <a:latin typeface="Calibri"/>
              <a:cs typeface="Calibri"/>
            </a:endParaRPr>
          </a:p>
        </p:txBody>
      </p:sp>
      <p:sp>
        <p:nvSpPr>
          <p:cNvPr id="12" name="object 12"/>
          <p:cNvSpPr/>
          <p:nvPr/>
        </p:nvSpPr>
        <p:spPr>
          <a:xfrm>
            <a:off x="8474964" y="938783"/>
            <a:ext cx="1567180" cy="548640"/>
          </a:xfrm>
          <a:custGeom>
            <a:avLst/>
            <a:gdLst/>
            <a:ahLst/>
            <a:cxnLst/>
            <a:rect l="l" t="t" r="r" b="b"/>
            <a:pathLst>
              <a:path w="1567179" h="548640">
                <a:moveTo>
                  <a:pt x="1429511" y="0"/>
                </a:moveTo>
                <a:lnTo>
                  <a:pt x="1429511" y="68579"/>
                </a:lnTo>
                <a:lnTo>
                  <a:pt x="240029" y="68579"/>
                </a:lnTo>
                <a:lnTo>
                  <a:pt x="191648" y="73455"/>
                </a:lnTo>
                <a:lnTo>
                  <a:pt x="146589" y="87439"/>
                </a:lnTo>
                <a:lnTo>
                  <a:pt x="105816" y="109567"/>
                </a:lnTo>
                <a:lnTo>
                  <a:pt x="70294" y="138874"/>
                </a:lnTo>
                <a:lnTo>
                  <a:pt x="40987" y="174396"/>
                </a:lnTo>
                <a:lnTo>
                  <a:pt x="18859" y="215169"/>
                </a:lnTo>
                <a:lnTo>
                  <a:pt x="4875" y="260228"/>
                </a:lnTo>
                <a:lnTo>
                  <a:pt x="0" y="308610"/>
                </a:lnTo>
                <a:lnTo>
                  <a:pt x="0" y="548639"/>
                </a:lnTo>
                <a:lnTo>
                  <a:pt x="137159" y="548639"/>
                </a:lnTo>
                <a:lnTo>
                  <a:pt x="137159" y="308610"/>
                </a:lnTo>
                <a:lnTo>
                  <a:pt x="145250" y="268587"/>
                </a:lnTo>
                <a:lnTo>
                  <a:pt x="167306" y="235886"/>
                </a:lnTo>
                <a:lnTo>
                  <a:pt x="200007" y="213830"/>
                </a:lnTo>
                <a:lnTo>
                  <a:pt x="240029" y="205739"/>
                </a:lnTo>
                <a:lnTo>
                  <a:pt x="1429511" y="205739"/>
                </a:lnTo>
                <a:lnTo>
                  <a:pt x="1429511" y="274319"/>
                </a:lnTo>
                <a:lnTo>
                  <a:pt x="1566671" y="137160"/>
                </a:lnTo>
                <a:lnTo>
                  <a:pt x="1429511" y="0"/>
                </a:lnTo>
                <a:close/>
              </a:path>
            </a:pathLst>
          </a:custGeom>
          <a:solidFill>
            <a:srgbClr val="4471C4"/>
          </a:solidFill>
        </p:spPr>
        <p:txBody>
          <a:bodyPr wrap="square" lIns="0" tIns="0" rIns="0" bIns="0" rtlCol="0"/>
          <a:lstStyle/>
          <a:p>
            <a:endParaRPr/>
          </a:p>
        </p:txBody>
      </p:sp>
      <p:sp>
        <p:nvSpPr>
          <p:cNvPr id="13" name="object 13"/>
          <p:cNvSpPr/>
          <p:nvPr/>
        </p:nvSpPr>
        <p:spPr>
          <a:xfrm>
            <a:off x="8474964" y="938783"/>
            <a:ext cx="1567180" cy="548640"/>
          </a:xfrm>
          <a:custGeom>
            <a:avLst/>
            <a:gdLst/>
            <a:ahLst/>
            <a:cxnLst/>
            <a:rect l="l" t="t" r="r" b="b"/>
            <a:pathLst>
              <a:path w="1567179" h="548640">
                <a:moveTo>
                  <a:pt x="0" y="548639"/>
                </a:moveTo>
                <a:lnTo>
                  <a:pt x="0" y="308610"/>
                </a:lnTo>
                <a:lnTo>
                  <a:pt x="4875" y="260228"/>
                </a:lnTo>
                <a:lnTo>
                  <a:pt x="18859" y="215169"/>
                </a:lnTo>
                <a:lnTo>
                  <a:pt x="40987" y="174396"/>
                </a:lnTo>
                <a:lnTo>
                  <a:pt x="70294" y="138874"/>
                </a:lnTo>
                <a:lnTo>
                  <a:pt x="105816" y="109567"/>
                </a:lnTo>
                <a:lnTo>
                  <a:pt x="146589" y="87439"/>
                </a:lnTo>
                <a:lnTo>
                  <a:pt x="191648" y="73455"/>
                </a:lnTo>
                <a:lnTo>
                  <a:pt x="240029" y="68579"/>
                </a:lnTo>
                <a:lnTo>
                  <a:pt x="1429511" y="68579"/>
                </a:lnTo>
                <a:lnTo>
                  <a:pt x="1429511" y="0"/>
                </a:lnTo>
                <a:lnTo>
                  <a:pt x="1566671" y="137160"/>
                </a:lnTo>
                <a:lnTo>
                  <a:pt x="1429511" y="274319"/>
                </a:lnTo>
                <a:lnTo>
                  <a:pt x="1429511" y="205739"/>
                </a:lnTo>
                <a:lnTo>
                  <a:pt x="240029" y="205739"/>
                </a:lnTo>
                <a:lnTo>
                  <a:pt x="200007" y="213830"/>
                </a:lnTo>
                <a:lnTo>
                  <a:pt x="167306" y="235886"/>
                </a:lnTo>
                <a:lnTo>
                  <a:pt x="145250" y="268587"/>
                </a:lnTo>
                <a:lnTo>
                  <a:pt x="137159" y="308610"/>
                </a:lnTo>
                <a:lnTo>
                  <a:pt x="137159" y="548639"/>
                </a:lnTo>
                <a:lnTo>
                  <a:pt x="0" y="548639"/>
                </a:lnTo>
                <a:close/>
              </a:path>
            </a:pathLst>
          </a:custGeom>
          <a:ln w="12192">
            <a:solidFill>
              <a:srgbClr val="2E528F"/>
            </a:solidFill>
          </a:ln>
        </p:spPr>
        <p:txBody>
          <a:bodyPr wrap="square" lIns="0" tIns="0" rIns="0" bIns="0" rtlCol="0"/>
          <a:lstStyle/>
          <a:p>
            <a:endParaRPr/>
          </a:p>
        </p:txBody>
      </p:sp>
      <p:sp>
        <p:nvSpPr>
          <p:cNvPr id="14" name="object 14"/>
          <p:cNvSpPr/>
          <p:nvPr/>
        </p:nvSpPr>
        <p:spPr>
          <a:xfrm>
            <a:off x="8374380" y="2290572"/>
            <a:ext cx="1667510" cy="506095"/>
          </a:xfrm>
          <a:custGeom>
            <a:avLst/>
            <a:gdLst/>
            <a:ahLst/>
            <a:cxnLst/>
            <a:rect l="l" t="t" r="r" b="b"/>
            <a:pathLst>
              <a:path w="1667509" h="506094">
                <a:moveTo>
                  <a:pt x="126492" y="0"/>
                </a:moveTo>
                <a:lnTo>
                  <a:pt x="0" y="126491"/>
                </a:lnTo>
                <a:lnTo>
                  <a:pt x="63246" y="126491"/>
                </a:lnTo>
                <a:lnTo>
                  <a:pt x="63246" y="284606"/>
                </a:lnTo>
                <a:lnTo>
                  <a:pt x="67741" y="329232"/>
                </a:lnTo>
                <a:lnTo>
                  <a:pt x="80635" y="370790"/>
                </a:lnTo>
                <a:lnTo>
                  <a:pt x="101038" y="408392"/>
                </a:lnTo>
                <a:lnTo>
                  <a:pt x="128063" y="441150"/>
                </a:lnTo>
                <a:lnTo>
                  <a:pt x="160821" y="468175"/>
                </a:lnTo>
                <a:lnTo>
                  <a:pt x="198423" y="488578"/>
                </a:lnTo>
                <a:lnTo>
                  <a:pt x="239981" y="501472"/>
                </a:lnTo>
                <a:lnTo>
                  <a:pt x="284606" y="505967"/>
                </a:lnTo>
                <a:lnTo>
                  <a:pt x="1667255" y="505967"/>
                </a:lnTo>
                <a:lnTo>
                  <a:pt x="1667255" y="379475"/>
                </a:lnTo>
                <a:lnTo>
                  <a:pt x="284606" y="379475"/>
                </a:lnTo>
                <a:lnTo>
                  <a:pt x="247655" y="372028"/>
                </a:lnTo>
                <a:lnTo>
                  <a:pt x="217503" y="351710"/>
                </a:lnTo>
                <a:lnTo>
                  <a:pt x="197185" y="321558"/>
                </a:lnTo>
                <a:lnTo>
                  <a:pt x="189738" y="284606"/>
                </a:lnTo>
                <a:lnTo>
                  <a:pt x="189738" y="126491"/>
                </a:lnTo>
                <a:lnTo>
                  <a:pt x="252984" y="126491"/>
                </a:lnTo>
                <a:lnTo>
                  <a:pt x="126492" y="0"/>
                </a:lnTo>
                <a:close/>
              </a:path>
            </a:pathLst>
          </a:custGeom>
          <a:solidFill>
            <a:srgbClr val="4471C4"/>
          </a:solidFill>
        </p:spPr>
        <p:txBody>
          <a:bodyPr wrap="square" lIns="0" tIns="0" rIns="0" bIns="0" rtlCol="0"/>
          <a:lstStyle/>
          <a:p>
            <a:endParaRPr/>
          </a:p>
        </p:txBody>
      </p:sp>
      <p:sp>
        <p:nvSpPr>
          <p:cNvPr id="15" name="object 15"/>
          <p:cNvSpPr/>
          <p:nvPr/>
        </p:nvSpPr>
        <p:spPr>
          <a:xfrm>
            <a:off x="8374380" y="2290572"/>
            <a:ext cx="1667510" cy="506095"/>
          </a:xfrm>
          <a:custGeom>
            <a:avLst/>
            <a:gdLst/>
            <a:ahLst/>
            <a:cxnLst/>
            <a:rect l="l" t="t" r="r" b="b"/>
            <a:pathLst>
              <a:path w="1667509" h="506094">
                <a:moveTo>
                  <a:pt x="1667255" y="505967"/>
                </a:moveTo>
                <a:lnTo>
                  <a:pt x="284606" y="505967"/>
                </a:lnTo>
                <a:lnTo>
                  <a:pt x="239981" y="501472"/>
                </a:lnTo>
                <a:lnTo>
                  <a:pt x="198423" y="488578"/>
                </a:lnTo>
                <a:lnTo>
                  <a:pt x="160821" y="468175"/>
                </a:lnTo>
                <a:lnTo>
                  <a:pt x="128063" y="441150"/>
                </a:lnTo>
                <a:lnTo>
                  <a:pt x="101038" y="408392"/>
                </a:lnTo>
                <a:lnTo>
                  <a:pt x="80635" y="370790"/>
                </a:lnTo>
                <a:lnTo>
                  <a:pt x="67741" y="329232"/>
                </a:lnTo>
                <a:lnTo>
                  <a:pt x="63246" y="284606"/>
                </a:lnTo>
                <a:lnTo>
                  <a:pt x="63246" y="126491"/>
                </a:lnTo>
                <a:lnTo>
                  <a:pt x="0" y="126491"/>
                </a:lnTo>
                <a:lnTo>
                  <a:pt x="126492" y="0"/>
                </a:lnTo>
                <a:lnTo>
                  <a:pt x="252984" y="126491"/>
                </a:lnTo>
                <a:lnTo>
                  <a:pt x="189738" y="126491"/>
                </a:lnTo>
                <a:lnTo>
                  <a:pt x="189738" y="284606"/>
                </a:lnTo>
                <a:lnTo>
                  <a:pt x="197185" y="321558"/>
                </a:lnTo>
                <a:lnTo>
                  <a:pt x="217503" y="351710"/>
                </a:lnTo>
                <a:lnTo>
                  <a:pt x="247655" y="372028"/>
                </a:lnTo>
                <a:lnTo>
                  <a:pt x="284606" y="379475"/>
                </a:lnTo>
                <a:lnTo>
                  <a:pt x="1667255" y="379475"/>
                </a:lnTo>
                <a:lnTo>
                  <a:pt x="1667255" y="505967"/>
                </a:lnTo>
              </a:path>
            </a:pathLst>
          </a:custGeom>
          <a:ln w="12192">
            <a:solidFill>
              <a:srgbClr val="2E528F"/>
            </a:solidFill>
          </a:ln>
        </p:spPr>
        <p:txBody>
          <a:bodyPr wrap="square" lIns="0" tIns="0" rIns="0" bIns="0" rtlCol="0"/>
          <a:lstStyle/>
          <a:p>
            <a:endParaRPr/>
          </a:p>
        </p:txBody>
      </p:sp>
      <p:sp>
        <p:nvSpPr>
          <p:cNvPr id="16" name="object 16"/>
          <p:cNvSpPr/>
          <p:nvPr/>
        </p:nvSpPr>
        <p:spPr>
          <a:xfrm>
            <a:off x="10728959" y="1446275"/>
            <a:ext cx="303530" cy="885825"/>
          </a:xfrm>
          <a:custGeom>
            <a:avLst/>
            <a:gdLst/>
            <a:ahLst/>
            <a:cxnLst/>
            <a:rect l="l" t="t" r="r" b="b"/>
            <a:pathLst>
              <a:path w="303529" h="885825">
                <a:moveTo>
                  <a:pt x="227457" y="0"/>
                </a:moveTo>
                <a:lnTo>
                  <a:pt x="75819" y="0"/>
                </a:lnTo>
                <a:lnTo>
                  <a:pt x="75819" y="733806"/>
                </a:lnTo>
                <a:lnTo>
                  <a:pt x="0" y="733806"/>
                </a:lnTo>
                <a:lnTo>
                  <a:pt x="151638" y="885444"/>
                </a:lnTo>
                <a:lnTo>
                  <a:pt x="303275" y="733806"/>
                </a:lnTo>
                <a:lnTo>
                  <a:pt x="227457" y="733806"/>
                </a:lnTo>
                <a:lnTo>
                  <a:pt x="227457" y="0"/>
                </a:lnTo>
                <a:close/>
              </a:path>
            </a:pathLst>
          </a:custGeom>
          <a:solidFill>
            <a:srgbClr val="4471C4"/>
          </a:solidFill>
        </p:spPr>
        <p:txBody>
          <a:bodyPr wrap="square" lIns="0" tIns="0" rIns="0" bIns="0" rtlCol="0"/>
          <a:lstStyle/>
          <a:p>
            <a:endParaRPr/>
          </a:p>
        </p:txBody>
      </p:sp>
      <p:sp>
        <p:nvSpPr>
          <p:cNvPr id="17" name="object 17"/>
          <p:cNvSpPr/>
          <p:nvPr/>
        </p:nvSpPr>
        <p:spPr>
          <a:xfrm>
            <a:off x="10728959" y="1446275"/>
            <a:ext cx="303530" cy="885825"/>
          </a:xfrm>
          <a:custGeom>
            <a:avLst/>
            <a:gdLst/>
            <a:ahLst/>
            <a:cxnLst/>
            <a:rect l="l" t="t" r="r" b="b"/>
            <a:pathLst>
              <a:path w="303529" h="885825">
                <a:moveTo>
                  <a:pt x="0" y="733806"/>
                </a:moveTo>
                <a:lnTo>
                  <a:pt x="75819" y="733806"/>
                </a:lnTo>
                <a:lnTo>
                  <a:pt x="75819" y="0"/>
                </a:lnTo>
                <a:lnTo>
                  <a:pt x="227457" y="0"/>
                </a:lnTo>
                <a:lnTo>
                  <a:pt x="227457" y="733806"/>
                </a:lnTo>
                <a:lnTo>
                  <a:pt x="303275" y="733806"/>
                </a:lnTo>
                <a:lnTo>
                  <a:pt x="151638" y="885444"/>
                </a:lnTo>
                <a:lnTo>
                  <a:pt x="0" y="733806"/>
                </a:lnTo>
                <a:close/>
              </a:path>
            </a:pathLst>
          </a:custGeom>
          <a:ln w="12192">
            <a:solidFill>
              <a:srgbClr val="2E528F"/>
            </a:solidFill>
          </a:ln>
        </p:spPr>
        <p:txBody>
          <a:bodyPr wrap="square" lIns="0" tIns="0" rIns="0" bIns="0" rtlCol="0"/>
          <a:lstStyle/>
          <a:p>
            <a:endParaRPr/>
          </a:p>
        </p:txBody>
      </p:sp>
      <p:sp>
        <p:nvSpPr>
          <p:cNvPr id="18" name="object 18"/>
          <p:cNvSpPr/>
          <p:nvPr/>
        </p:nvSpPr>
        <p:spPr>
          <a:xfrm>
            <a:off x="9904476" y="3140964"/>
            <a:ext cx="1894331" cy="252984"/>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464819" y="2811779"/>
            <a:ext cx="5036820" cy="669036"/>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464819" y="2351532"/>
            <a:ext cx="3163824" cy="22860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464819" y="1368552"/>
            <a:ext cx="3895344" cy="294132"/>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464819" y="1882139"/>
            <a:ext cx="3264408" cy="25146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464819" y="3756659"/>
            <a:ext cx="1711452" cy="164592"/>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37972" y="4160520"/>
            <a:ext cx="1200912" cy="207263"/>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482404" y="5133533"/>
            <a:ext cx="5192268" cy="309371"/>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500457" y="4588775"/>
            <a:ext cx="3895344" cy="294131"/>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9890759" y="422148"/>
            <a:ext cx="1921763" cy="230124"/>
          </a:xfrm>
          <a:prstGeom prst="rect">
            <a:avLst/>
          </a:prstGeom>
          <a:blipFill>
            <a:blip r:embed="rId10" cstate="print"/>
            <a:stretch>
              <a:fillRect/>
            </a:stretch>
          </a:blipFill>
        </p:spPr>
        <p:txBody>
          <a:bodyPr wrap="square" lIns="0" tIns="0" rIns="0" bIns="0" rtlCol="0"/>
          <a:lstStyle/>
          <a:p>
            <a:endParaRPr/>
          </a:p>
        </p:txBody>
      </p:sp>
      <p:sp>
        <p:nvSpPr>
          <p:cNvPr id="38" name="object 27">
            <a:extLst>
              <a:ext uri="{FF2B5EF4-FFF2-40B4-BE49-F238E27FC236}">
                <a16:creationId xmlns:a16="http://schemas.microsoft.com/office/drawing/2014/main" id="{4E6403AF-CD40-4E63-A2D5-01193117271B}"/>
              </a:ext>
            </a:extLst>
          </p:cNvPr>
          <p:cNvSpPr/>
          <p:nvPr/>
        </p:nvSpPr>
        <p:spPr>
          <a:xfrm>
            <a:off x="2819400" y="5550430"/>
            <a:ext cx="2876550" cy="0"/>
          </a:xfrm>
          <a:custGeom>
            <a:avLst/>
            <a:gdLst/>
            <a:ahLst/>
            <a:cxnLst/>
            <a:rect l="l" t="t" r="r" b="b"/>
            <a:pathLst>
              <a:path w="2876550">
                <a:moveTo>
                  <a:pt x="0" y="0"/>
                </a:moveTo>
                <a:lnTo>
                  <a:pt x="2876423" y="0"/>
                </a:lnTo>
              </a:path>
            </a:pathLst>
          </a:custGeom>
          <a:ln w="38100">
            <a:solidFill>
              <a:srgbClr val="FF0000"/>
            </a:solidFill>
          </a:ln>
        </p:spPr>
        <p:txBody>
          <a:bodyPr wrap="square" lIns="0" tIns="0" rIns="0" bIns="0" rtlCol="0"/>
          <a:lstStyle/>
          <a:p>
            <a:endParaRPr/>
          </a:p>
        </p:txBody>
      </p:sp>
      <p:sp>
        <p:nvSpPr>
          <p:cNvPr id="39" name="object 28">
            <a:extLst>
              <a:ext uri="{FF2B5EF4-FFF2-40B4-BE49-F238E27FC236}">
                <a16:creationId xmlns:a16="http://schemas.microsoft.com/office/drawing/2014/main" id="{45116786-0B9C-4BC2-BE9A-0ED596A33265}"/>
              </a:ext>
            </a:extLst>
          </p:cNvPr>
          <p:cNvSpPr/>
          <p:nvPr/>
        </p:nvSpPr>
        <p:spPr>
          <a:xfrm>
            <a:off x="3824478" y="5665492"/>
            <a:ext cx="865631" cy="22859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719955" cy="697230"/>
          </a:xfrm>
          <a:prstGeom prst="rect">
            <a:avLst/>
          </a:prstGeom>
        </p:spPr>
        <p:txBody>
          <a:bodyPr vert="horz" wrap="square" lIns="0" tIns="13335" rIns="0" bIns="0" rtlCol="0">
            <a:spAutoFit/>
          </a:bodyPr>
          <a:lstStyle/>
          <a:p>
            <a:pPr marL="12700">
              <a:lnSpc>
                <a:spcPct val="100000"/>
              </a:lnSpc>
              <a:spcBef>
                <a:spcPts val="105"/>
              </a:spcBef>
            </a:pPr>
            <a:r>
              <a:rPr spc="-50" dirty="0"/>
              <a:t>Value </a:t>
            </a:r>
            <a:r>
              <a:rPr dirty="0"/>
              <a:t>function</a:t>
            </a:r>
            <a:r>
              <a:rPr spc="-20" dirty="0"/>
              <a:t> </a:t>
            </a:r>
            <a:r>
              <a:rPr spc="-5" dirty="0"/>
              <a:t>fitting</a:t>
            </a:r>
          </a:p>
        </p:txBody>
      </p:sp>
      <p:sp>
        <p:nvSpPr>
          <p:cNvPr id="3" name="object 3"/>
          <p:cNvSpPr/>
          <p:nvPr/>
        </p:nvSpPr>
        <p:spPr>
          <a:xfrm>
            <a:off x="7514843" y="1572767"/>
            <a:ext cx="1416050" cy="632460"/>
          </a:xfrm>
          <a:custGeom>
            <a:avLst/>
            <a:gdLst/>
            <a:ahLst/>
            <a:cxnLst/>
            <a:rect l="l" t="t" r="r" b="b"/>
            <a:pathLst>
              <a:path w="1416050" h="632460">
                <a:moveTo>
                  <a:pt x="1310385" y="0"/>
                </a:moveTo>
                <a:lnTo>
                  <a:pt x="105409" y="0"/>
                </a:lnTo>
                <a:lnTo>
                  <a:pt x="64400" y="8290"/>
                </a:lnTo>
                <a:lnTo>
                  <a:pt x="30892" y="30892"/>
                </a:lnTo>
                <a:lnTo>
                  <a:pt x="8290" y="64400"/>
                </a:lnTo>
                <a:lnTo>
                  <a:pt x="0" y="105410"/>
                </a:lnTo>
                <a:lnTo>
                  <a:pt x="0" y="527050"/>
                </a:lnTo>
                <a:lnTo>
                  <a:pt x="8290" y="568059"/>
                </a:lnTo>
                <a:lnTo>
                  <a:pt x="30892" y="601567"/>
                </a:lnTo>
                <a:lnTo>
                  <a:pt x="64400" y="624169"/>
                </a:lnTo>
                <a:lnTo>
                  <a:pt x="105409" y="632460"/>
                </a:lnTo>
                <a:lnTo>
                  <a:pt x="1310385" y="632460"/>
                </a:lnTo>
                <a:lnTo>
                  <a:pt x="1351395" y="624169"/>
                </a:lnTo>
                <a:lnTo>
                  <a:pt x="1384903" y="601567"/>
                </a:lnTo>
                <a:lnTo>
                  <a:pt x="1407505" y="568059"/>
                </a:lnTo>
                <a:lnTo>
                  <a:pt x="1415796" y="527050"/>
                </a:lnTo>
                <a:lnTo>
                  <a:pt x="1415796" y="105410"/>
                </a:lnTo>
                <a:lnTo>
                  <a:pt x="1407505" y="64400"/>
                </a:lnTo>
                <a:lnTo>
                  <a:pt x="1384903" y="30892"/>
                </a:lnTo>
                <a:lnTo>
                  <a:pt x="1351395" y="8290"/>
                </a:lnTo>
                <a:lnTo>
                  <a:pt x="1310385" y="0"/>
                </a:lnTo>
                <a:close/>
              </a:path>
            </a:pathLst>
          </a:custGeom>
          <a:solidFill>
            <a:srgbClr val="EC7C30"/>
          </a:solidFill>
        </p:spPr>
        <p:txBody>
          <a:bodyPr wrap="square" lIns="0" tIns="0" rIns="0" bIns="0" rtlCol="0"/>
          <a:lstStyle/>
          <a:p>
            <a:endParaRPr/>
          </a:p>
        </p:txBody>
      </p:sp>
      <p:sp>
        <p:nvSpPr>
          <p:cNvPr id="4" name="object 4"/>
          <p:cNvSpPr/>
          <p:nvPr/>
        </p:nvSpPr>
        <p:spPr>
          <a:xfrm>
            <a:off x="7514843" y="1572767"/>
            <a:ext cx="1416050" cy="632460"/>
          </a:xfrm>
          <a:custGeom>
            <a:avLst/>
            <a:gdLst/>
            <a:ahLst/>
            <a:cxnLst/>
            <a:rect l="l" t="t" r="r" b="b"/>
            <a:pathLst>
              <a:path w="1416050" h="632460">
                <a:moveTo>
                  <a:pt x="0" y="105410"/>
                </a:moveTo>
                <a:lnTo>
                  <a:pt x="8290" y="64400"/>
                </a:lnTo>
                <a:lnTo>
                  <a:pt x="30892" y="30892"/>
                </a:lnTo>
                <a:lnTo>
                  <a:pt x="64400" y="8290"/>
                </a:lnTo>
                <a:lnTo>
                  <a:pt x="105409" y="0"/>
                </a:lnTo>
                <a:lnTo>
                  <a:pt x="1310385" y="0"/>
                </a:lnTo>
                <a:lnTo>
                  <a:pt x="1351395" y="8290"/>
                </a:lnTo>
                <a:lnTo>
                  <a:pt x="1384903" y="30892"/>
                </a:lnTo>
                <a:lnTo>
                  <a:pt x="1407505" y="64400"/>
                </a:lnTo>
                <a:lnTo>
                  <a:pt x="1415796" y="105410"/>
                </a:lnTo>
                <a:lnTo>
                  <a:pt x="1415796" y="527050"/>
                </a:lnTo>
                <a:lnTo>
                  <a:pt x="1407505" y="568059"/>
                </a:lnTo>
                <a:lnTo>
                  <a:pt x="1384903" y="601567"/>
                </a:lnTo>
                <a:lnTo>
                  <a:pt x="1351395" y="624169"/>
                </a:lnTo>
                <a:lnTo>
                  <a:pt x="1310385" y="632460"/>
                </a:lnTo>
                <a:lnTo>
                  <a:pt x="105409" y="632460"/>
                </a:lnTo>
                <a:lnTo>
                  <a:pt x="64400" y="624169"/>
                </a:lnTo>
                <a:lnTo>
                  <a:pt x="30892" y="601567"/>
                </a:lnTo>
                <a:lnTo>
                  <a:pt x="8290" y="568059"/>
                </a:lnTo>
                <a:lnTo>
                  <a:pt x="0" y="527050"/>
                </a:lnTo>
                <a:lnTo>
                  <a:pt x="0" y="105410"/>
                </a:lnTo>
                <a:close/>
              </a:path>
            </a:pathLst>
          </a:custGeom>
          <a:ln w="12192">
            <a:solidFill>
              <a:srgbClr val="AD5A20"/>
            </a:solidFill>
          </a:ln>
        </p:spPr>
        <p:txBody>
          <a:bodyPr wrap="square" lIns="0" tIns="0" rIns="0" bIns="0" rtlCol="0"/>
          <a:lstStyle/>
          <a:p>
            <a:endParaRPr/>
          </a:p>
        </p:txBody>
      </p:sp>
      <p:sp>
        <p:nvSpPr>
          <p:cNvPr id="5" name="object 5"/>
          <p:cNvSpPr txBox="1"/>
          <p:nvPr/>
        </p:nvSpPr>
        <p:spPr>
          <a:xfrm>
            <a:off x="7684769" y="1544574"/>
            <a:ext cx="1076325" cy="666115"/>
          </a:xfrm>
          <a:prstGeom prst="rect">
            <a:avLst/>
          </a:prstGeom>
        </p:spPr>
        <p:txBody>
          <a:bodyPr vert="horz" wrap="square" lIns="0" tIns="13335" rIns="0" bIns="0" rtlCol="0">
            <a:spAutoFit/>
          </a:bodyPr>
          <a:lstStyle/>
          <a:p>
            <a:pPr marL="12700" marR="5080" indent="-635" algn="ctr">
              <a:lnSpc>
                <a:spcPct val="100000"/>
              </a:lnSpc>
              <a:spcBef>
                <a:spcPts val="105"/>
              </a:spcBef>
            </a:pPr>
            <a:r>
              <a:rPr sz="1400" spc="-1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run </a:t>
            </a:r>
            <a:r>
              <a:rPr sz="1400" spc="-5" dirty="0">
                <a:solidFill>
                  <a:srgbClr val="FFFFFF"/>
                </a:solidFill>
                <a:latin typeface="Calibri"/>
                <a:cs typeface="Calibri"/>
              </a:rPr>
              <a:t>the</a:t>
            </a:r>
            <a:r>
              <a:rPr sz="1400" spc="-7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6" name="object 6"/>
          <p:cNvSpPr/>
          <p:nvPr/>
        </p:nvSpPr>
        <p:spPr>
          <a:xfrm>
            <a:off x="10143743" y="769619"/>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59"/>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59"/>
                </a:lnTo>
                <a:lnTo>
                  <a:pt x="1415796" y="98551"/>
                </a:lnTo>
                <a:lnTo>
                  <a:pt x="1408058" y="60168"/>
                </a:lnTo>
                <a:lnTo>
                  <a:pt x="1386951" y="28844"/>
                </a:lnTo>
                <a:lnTo>
                  <a:pt x="1355627" y="7737"/>
                </a:lnTo>
                <a:lnTo>
                  <a:pt x="1317244" y="0"/>
                </a:lnTo>
                <a:close/>
              </a:path>
            </a:pathLst>
          </a:custGeom>
          <a:solidFill>
            <a:srgbClr val="6FAC46"/>
          </a:solidFill>
        </p:spPr>
        <p:txBody>
          <a:bodyPr wrap="square" lIns="0" tIns="0" rIns="0" bIns="0" rtlCol="0"/>
          <a:lstStyle/>
          <a:p>
            <a:endParaRPr/>
          </a:p>
        </p:txBody>
      </p:sp>
      <p:sp>
        <p:nvSpPr>
          <p:cNvPr id="7" name="object 7"/>
          <p:cNvSpPr/>
          <p:nvPr/>
        </p:nvSpPr>
        <p:spPr>
          <a:xfrm>
            <a:off x="10143743" y="769619"/>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59"/>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59"/>
                </a:lnTo>
                <a:lnTo>
                  <a:pt x="0" y="98551"/>
                </a:lnTo>
                <a:close/>
              </a:path>
            </a:pathLst>
          </a:custGeom>
          <a:ln w="12192">
            <a:solidFill>
              <a:srgbClr val="507D31"/>
            </a:solidFill>
          </a:ln>
        </p:spPr>
        <p:txBody>
          <a:bodyPr wrap="square" lIns="0" tIns="0" rIns="0" bIns="0" rtlCol="0"/>
          <a:lstStyle/>
          <a:p>
            <a:endParaRPr/>
          </a:p>
        </p:txBody>
      </p:sp>
      <p:sp>
        <p:nvSpPr>
          <p:cNvPr id="8" name="object 8"/>
          <p:cNvSpPr txBox="1"/>
          <p:nvPr/>
        </p:nvSpPr>
        <p:spPr>
          <a:xfrm>
            <a:off x="10277093" y="827658"/>
            <a:ext cx="1151255" cy="452755"/>
          </a:xfrm>
          <a:prstGeom prst="rect">
            <a:avLst/>
          </a:prstGeom>
        </p:spPr>
        <p:txBody>
          <a:bodyPr vert="horz" wrap="square" lIns="0" tIns="13335" rIns="0" bIns="0" rtlCol="0">
            <a:spAutoFit/>
          </a:bodyPr>
          <a:lstStyle/>
          <a:p>
            <a:pPr marL="12700" marR="5080" indent="77470">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 </a:t>
            </a:r>
            <a:r>
              <a:rPr sz="1400" spc="-10" dirty="0">
                <a:solidFill>
                  <a:srgbClr val="FFFFFF"/>
                </a:solidFill>
                <a:latin typeface="Calibri"/>
                <a:cs typeface="Calibri"/>
              </a:rPr>
              <a:t>to  estimate</a:t>
            </a:r>
            <a:r>
              <a:rPr sz="1400" spc="-35" dirty="0">
                <a:solidFill>
                  <a:srgbClr val="FFFFFF"/>
                </a:solidFill>
                <a:latin typeface="Calibri"/>
                <a:cs typeface="Calibri"/>
              </a:rPr>
              <a:t> </a:t>
            </a:r>
            <a:r>
              <a:rPr sz="1400" spc="-10" dirty="0">
                <a:solidFill>
                  <a:srgbClr val="FFFFFF"/>
                </a:solidFill>
                <a:latin typeface="Calibri"/>
                <a:cs typeface="Calibri"/>
              </a:rPr>
              <a:t>return</a:t>
            </a:r>
            <a:endParaRPr sz="1400">
              <a:latin typeface="Calibri"/>
              <a:cs typeface="Calibri"/>
            </a:endParaRPr>
          </a:p>
        </p:txBody>
      </p:sp>
      <p:sp>
        <p:nvSpPr>
          <p:cNvPr id="9" name="object 9"/>
          <p:cNvSpPr/>
          <p:nvPr/>
        </p:nvSpPr>
        <p:spPr>
          <a:xfrm>
            <a:off x="10143743" y="2417064"/>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4471C4"/>
          </a:solidFill>
        </p:spPr>
        <p:txBody>
          <a:bodyPr wrap="square" lIns="0" tIns="0" rIns="0" bIns="0" rtlCol="0"/>
          <a:lstStyle/>
          <a:p>
            <a:endParaRPr/>
          </a:p>
        </p:txBody>
      </p:sp>
      <p:sp>
        <p:nvSpPr>
          <p:cNvPr id="10" name="object 10"/>
          <p:cNvSpPr/>
          <p:nvPr/>
        </p:nvSpPr>
        <p:spPr>
          <a:xfrm>
            <a:off x="10143743" y="2417064"/>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2E528F"/>
            </a:solidFill>
          </a:ln>
        </p:spPr>
        <p:txBody>
          <a:bodyPr wrap="square" lIns="0" tIns="0" rIns="0" bIns="0" rtlCol="0"/>
          <a:lstStyle/>
          <a:p>
            <a:endParaRPr/>
          </a:p>
        </p:txBody>
      </p:sp>
      <p:sp>
        <p:nvSpPr>
          <p:cNvPr id="11" name="object 11"/>
          <p:cNvSpPr txBox="1"/>
          <p:nvPr/>
        </p:nvSpPr>
        <p:spPr>
          <a:xfrm>
            <a:off x="10402061" y="2474722"/>
            <a:ext cx="902335" cy="452755"/>
          </a:xfrm>
          <a:prstGeom prst="rect">
            <a:avLst/>
          </a:prstGeom>
        </p:spPr>
        <p:txBody>
          <a:bodyPr vert="horz" wrap="square" lIns="0" tIns="13335" rIns="0" bIns="0" rtlCol="0">
            <a:spAutoFit/>
          </a:bodyPr>
          <a:lstStyle/>
          <a:p>
            <a:pPr marL="238125" marR="5080" indent="-226060">
              <a:lnSpc>
                <a:spcPct val="100000"/>
              </a:lnSpc>
              <a:spcBef>
                <a:spcPts val="105"/>
              </a:spcBef>
            </a:pPr>
            <a:r>
              <a:rPr sz="1400" spc="-10" dirty="0">
                <a:solidFill>
                  <a:srgbClr val="FFFFFF"/>
                </a:solidFill>
                <a:latin typeface="Calibri"/>
                <a:cs typeface="Calibri"/>
              </a:rPr>
              <a:t>improve</a:t>
            </a:r>
            <a:r>
              <a:rPr sz="1400" spc="-75" dirty="0">
                <a:solidFill>
                  <a:srgbClr val="FFFFFF"/>
                </a:solidFill>
                <a:latin typeface="Calibri"/>
                <a:cs typeface="Calibri"/>
              </a:rPr>
              <a:t> </a:t>
            </a:r>
            <a:r>
              <a:rPr sz="1400" spc="-5" dirty="0">
                <a:solidFill>
                  <a:srgbClr val="FFFFFF"/>
                </a:solidFill>
                <a:latin typeface="Calibri"/>
                <a:cs typeface="Calibri"/>
              </a:rPr>
              <a:t>the  policy</a:t>
            </a:r>
            <a:endParaRPr sz="1400">
              <a:latin typeface="Calibri"/>
              <a:cs typeface="Calibri"/>
            </a:endParaRPr>
          </a:p>
        </p:txBody>
      </p:sp>
      <p:sp>
        <p:nvSpPr>
          <p:cNvPr id="12" name="object 12"/>
          <p:cNvSpPr/>
          <p:nvPr/>
        </p:nvSpPr>
        <p:spPr>
          <a:xfrm>
            <a:off x="8474964" y="938783"/>
            <a:ext cx="1567180" cy="548640"/>
          </a:xfrm>
          <a:custGeom>
            <a:avLst/>
            <a:gdLst/>
            <a:ahLst/>
            <a:cxnLst/>
            <a:rect l="l" t="t" r="r" b="b"/>
            <a:pathLst>
              <a:path w="1567179" h="548640">
                <a:moveTo>
                  <a:pt x="1429511" y="0"/>
                </a:moveTo>
                <a:lnTo>
                  <a:pt x="1429511" y="68579"/>
                </a:lnTo>
                <a:lnTo>
                  <a:pt x="240029" y="68579"/>
                </a:lnTo>
                <a:lnTo>
                  <a:pt x="191648" y="73455"/>
                </a:lnTo>
                <a:lnTo>
                  <a:pt x="146589" y="87439"/>
                </a:lnTo>
                <a:lnTo>
                  <a:pt x="105816" y="109567"/>
                </a:lnTo>
                <a:lnTo>
                  <a:pt x="70294" y="138874"/>
                </a:lnTo>
                <a:lnTo>
                  <a:pt x="40987" y="174396"/>
                </a:lnTo>
                <a:lnTo>
                  <a:pt x="18859" y="215169"/>
                </a:lnTo>
                <a:lnTo>
                  <a:pt x="4875" y="260228"/>
                </a:lnTo>
                <a:lnTo>
                  <a:pt x="0" y="308610"/>
                </a:lnTo>
                <a:lnTo>
                  <a:pt x="0" y="548639"/>
                </a:lnTo>
                <a:lnTo>
                  <a:pt x="137159" y="548639"/>
                </a:lnTo>
                <a:lnTo>
                  <a:pt x="137159" y="308610"/>
                </a:lnTo>
                <a:lnTo>
                  <a:pt x="145250" y="268587"/>
                </a:lnTo>
                <a:lnTo>
                  <a:pt x="167306" y="235886"/>
                </a:lnTo>
                <a:lnTo>
                  <a:pt x="200007" y="213830"/>
                </a:lnTo>
                <a:lnTo>
                  <a:pt x="240029" y="205739"/>
                </a:lnTo>
                <a:lnTo>
                  <a:pt x="1429511" y="205739"/>
                </a:lnTo>
                <a:lnTo>
                  <a:pt x="1429511" y="274319"/>
                </a:lnTo>
                <a:lnTo>
                  <a:pt x="1566671" y="137160"/>
                </a:lnTo>
                <a:lnTo>
                  <a:pt x="1429511" y="0"/>
                </a:lnTo>
                <a:close/>
              </a:path>
            </a:pathLst>
          </a:custGeom>
          <a:solidFill>
            <a:srgbClr val="4471C4"/>
          </a:solidFill>
        </p:spPr>
        <p:txBody>
          <a:bodyPr wrap="square" lIns="0" tIns="0" rIns="0" bIns="0" rtlCol="0"/>
          <a:lstStyle/>
          <a:p>
            <a:endParaRPr/>
          </a:p>
        </p:txBody>
      </p:sp>
      <p:sp>
        <p:nvSpPr>
          <p:cNvPr id="13" name="object 13"/>
          <p:cNvSpPr/>
          <p:nvPr/>
        </p:nvSpPr>
        <p:spPr>
          <a:xfrm>
            <a:off x="8474964" y="938783"/>
            <a:ext cx="1567180" cy="548640"/>
          </a:xfrm>
          <a:custGeom>
            <a:avLst/>
            <a:gdLst/>
            <a:ahLst/>
            <a:cxnLst/>
            <a:rect l="l" t="t" r="r" b="b"/>
            <a:pathLst>
              <a:path w="1567179" h="548640">
                <a:moveTo>
                  <a:pt x="0" y="548639"/>
                </a:moveTo>
                <a:lnTo>
                  <a:pt x="0" y="308610"/>
                </a:lnTo>
                <a:lnTo>
                  <a:pt x="4875" y="260228"/>
                </a:lnTo>
                <a:lnTo>
                  <a:pt x="18859" y="215169"/>
                </a:lnTo>
                <a:lnTo>
                  <a:pt x="40987" y="174396"/>
                </a:lnTo>
                <a:lnTo>
                  <a:pt x="70294" y="138874"/>
                </a:lnTo>
                <a:lnTo>
                  <a:pt x="105816" y="109567"/>
                </a:lnTo>
                <a:lnTo>
                  <a:pt x="146589" y="87439"/>
                </a:lnTo>
                <a:lnTo>
                  <a:pt x="191648" y="73455"/>
                </a:lnTo>
                <a:lnTo>
                  <a:pt x="240029" y="68579"/>
                </a:lnTo>
                <a:lnTo>
                  <a:pt x="1429511" y="68579"/>
                </a:lnTo>
                <a:lnTo>
                  <a:pt x="1429511" y="0"/>
                </a:lnTo>
                <a:lnTo>
                  <a:pt x="1566671" y="137160"/>
                </a:lnTo>
                <a:lnTo>
                  <a:pt x="1429511" y="274319"/>
                </a:lnTo>
                <a:lnTo>
                  <a:pt x="1429511" y="205739"/>
                </a:lnTo>
                <a:lnTo>
                  <a:pt x="240029" y="205739"/>
                </a:lnTo>
                <a:lnTo>
                  <a:pt x="200007" y="213830"/>
                </a:lnTo>
                <a:lnTo>
                  <a:pt x="167306" y="235886"/>
                </a:lnTo>
                <a:lnTo>
                  <a:pt x="145250" y="268587"/>
                </a:lnTo>
                <a:lnTo>
                  <a:pt x="137159" y="308610"/>
                </a:lnTo>
                <a:lnTo>
                  <a:pt x="137159" y="548639"/>
                </a:lnTo>
                <a:lnTo>
                  <a:pt x="0" y="548639"/>
                </a:lnTo>
                <a:close/>
              </a:path>
            </a:pathLst>
          </a:custGeom>
          <a:ln w="12192">
            <a:solidFill>
              <a:srgbClr val="2E528F"/>
            </a:solidFill>
          </a:ln>
        </p:spPr>
        <p:txBody>
          <a:bodyPr wrap="square" lIns="0" tIns="0" rIns="0" bIns="0" rtlCol="0"/>
          <a:lstStyle/>
          <a:p>
            <a:endParaRPr/>
          </a:p>
        </p:txBody>
      </p:sp>
      <p:sp>
        <p:nvSpPr>
          <p:cNvPr id="14" name="object 14"/>
          <p:cNvSpPr/>
          <p:nvPr/>
        </p:nvSpPr>
        <p:spPr>
          <a:xfrm>
            <a:off x="8374380" y="2290572"/>
            <a:ext cx="1667510" cy="506095"/>
          </a:xfrm>
          <a:custGeom>
            <a:avLst/>
            <a:gdLst/>
            <a:ahLst/>
            <a:cxnLst/>
            <a:rect l="l" t="t" r="r" b="b"/>
            <a:pathLst>
              <a:path w="1667509" h="506094">
                <a:moveTo>
                  <a:pt x="126492" y="0"/>
                </a:moveTo>
                <a:lnTo>
                  <a:pt x="0" y="126491"/>
                </a:lnTo>
                <a:lnTo>
                  <a:pt x="63246" y="126491"/>
                </a:lnTo>
                <a:lnTo>
                  <a:pt x="63246" y="284606"/>
                </a:lnTo>
                <a:lnTo>
                  <a:pt x="67741" y="329232"/>
                </a:lnTo>
                <a:lnTo>
                  <a:pt x="80635" y="370790"/>
                </a:lnTo>
                <a:lnTo>
                  <a:pt x="101038" y="408392"/>
                </a:lnTo>
                <a:lnTo>
                  <a:pt x="128063" y="441150"/>
                </a:lnTo>
                <a:lnTo>
                  <a:pt x="160821" y="468175"/>
                </a:lnTo>
                <a:lnTo>
                  <a:pt x="198423" y="488578"/>
                </a:lnTo>
                <a:lnTo>
                  <a:pt x="239981" y="501472"/>
                </a:lnTo>
                <a:lnTo>
                  <a:pt x="284606" y="505967"/>
                </a:lnTo>
                <a:lnTo>
                  <a:pt x="1667255" y="505967"/>
                </a:lnTo>
                <a:lnTo>
                  <a:pt x="1667255" y="379475"/>
                </a:lnTo>
                <a:lnTo>
                  <a:pt x="284606" y="379475"/>
                </a:lnTo>
                <a:lnTo>
                  <a:pt x="247655" y="372028"/>
                </a:lnTo>
                <a:lnTo>
                  <a:pt x="217503" y="351710"/>
                </a:lnTo>
                <a:lnTo>
                  <a:pt x="197185" y="321558"/>
                </a:lnTo>
                <a:lnTo>
                  <a:pt x="189738" y="284606"/>
                </a:lnTo>
                <a:lnTo>
                  <a:pt x="189738" y="126491"/>
                </a:lnTo>
                <a:lnTo>
                  <a:pt x="252984" y="126491"/>
                </a:lnTo>
                <a:lnTo>
                  <a:pt x="126492" y="0"/>
                </a:lnTo>
                <a:close/>
              </a:path>
            </a:pathLst>
          </a:custGeom>
          <a:solidFill>
            <a:srgbClr val="4471C4"/>
          </a:solidFill>
        </p:spPr>
        <p:txBody>
          <a:bodyPr wrap="square" lIns="0" tIns="0" rIns="0" bIns="0" rtlCol="0"/>
          <a:lstStyle/>
          <a:p>
            <a:endParaRPr/>
          </a:p>
        </p:txBody>
      </p:sp>
      <p:sp>
        <p:nvSpPr>
          <p:cNvPr id="15" name="object 15"/>
          <p:cNvSpPr/>
          <p:nvPr/>
        </p:nvSpPr>
        <p:spPr>
          <a:xfrm>
            <a:off x="8374380" y="2290572"/>
            <a:ext cx="1667510" cy="506095"/>
          </a:xfrm>
          <a:custGeom>
            <a:avLst/>
            <a:gdLst/>
            <a:ahLst/>
            <a:cxnLst/>
            <a:rect l="l" t="t" r="r" b="b"/>
            <a:pathLst>
              <a:path w="1667509" h="506094">
                <a:moveTo>
                  <a:pt x="1667255" y="505967"/>
                </a:moveTo>
                <a:lnTo>
                  <a:pt x="284606" y="505967"/>
                </a:lnTo>
                <a:lnTo>
                  <a:pt x="239981" y="501472"/>
                </a:lnTo>
                <a:lnTo>
                  <a:pt x="198423" y="488578"/>
                </a:lnTo>
                <a:lnTo>
                  <a:pt x="160821" y="468175"/>
                </a:lnTo>
                <a:lnTo>
                  <a:pt x="128063" y="441150"/>
                </a:lnTo>
                <a:lnTo>
                  <a:pt x="101038" y="408392"/>
                </a:lnTo>
                <a:lnTo>
                  <a:pt x="80635" y="370790"/>
                </a:lnTo>
                <a:lnTo>
                  <a:pt x="67741" y="329232"/>
                </a:lnTo>
                <a:lnTo>
                  <a:pt x="63246" y="284606"/>
                </a:lnTo>
                <a:lnTo>
                  <a:pt x="63246" y="126491"/>
                </a:lnTo>
                <a:lnTo>
                  <a:pt x="0" y="126491"/>
                </a:lnTo>
                <a:lnTo>
                  <a:pt x="126492" y="0"/>
                </a:lnTo>
                <a:lnTo>
                  <a:pt x="252984" y="126491"/>
                </a:lnTo>
                <a:lnTo>
                  <a:pt x="189738" y="126491"/>
                </a:lnTo>
                <a:lnTo>
                  <a:pt x="189738" y="284606"/>
                </a:lnTo>
                <a:lnTo>
                  <a:pt x="197185" y="321558"/>
                </a:lnTo>
                <a:lnTo>
                  <a:pt x="217503" y="351710"/>
                </a:lnTo>
                <a:lnTo>
                  <a:pt x="247655" y="372028"/>
                </a:lnTo>
                <a:lnTo>
                  <a:pt x="284606" y="379475"/>
                </a:lnTo>
                <a:lnTo>
                  <a:pt x="1667255" y="379475"/>
                </a:lnTo>
                <a:lnTo>
                  <a:pt x="1667255" y="505967"/>
                </a:lnTo>
              </a:path>
            </a:pathLst>
          </a:custGeom>
          <a:ln w="12192">
            <a:solidFill>
              <a:srgbClr val="2E528F"/>
            </a:solidFill>
          </a:ln>
        </p:spPr>
        <p:txBody>
          <a:bodyPr wrap="square" lIns="0" tIns="0" rIns="0" bIns="0" rtlCol="0"/>
          <a:lstStyle/>
          <a:p>
            <a:endParaRPr/>
          </a:p>
        </p:txBody>
      </p:sp>
      <p:sp>
        <p:nvSpPr>
          <p:cNvPr id="16" name="object 16"/>
          <p:cNvSpPr/>
          <p:nvPr/>
        </p:nvSpPr>
        <p:spPr>
          <a:xfrm>
            <a:off x="10728959" y="1446275"/>
            <a:ext cx="303530" cy="885825"/>
          </a:xfrm>
          <a:custGeom>
            <a:avLst/>
            <a:gdLst/>
            <a:ahLst/>
            <a:cxnLst/>
            <a:rect l="l" t="t" r="r" b="b"/>
            <a:pathLst>
              <a:path w="303529" h="885825">
                <a:moveTo>
                  <a:pt x="227457" y="0"/>
                </a:moveTo>
                <a:lnTo>
                  <a:pt x="75819" y="0"/>
                </a:lnTo>
                <a:lnTo>
                  <a:pt x="75819" y="733806"/>
                </a:lnTo>
                <a:lnTo>
                  <a:pt x="0" y="733806"/>
                </a:lnTo>
                <a:lnTo>
                  <a:pt x="151638" y="885444"/>
                </a:lnTo>
                <a:lnTo>
                  <a:pt x="303275" y="733806"/>
                </a:lnTo>
                <a:lnTo>
                  <a:pt x="227457" y="733806"/>
                </a:lnTo>
                <a:lnTo>
                  <a:pt x="227457" y="0"/>
                </a:lnTo>
                <a:close/>
              </a:path>
            </a:pathLst>
          </a:custGeom>
          <a:solidFill>
            <a:srgbClr val="4471C4"/>
          </a:solidFill>
        </p:spPr>
        <p:txBody>
          <a:bodyPr wrap="square" lIns="0" tIns="0" rIns="0" bIns="0" rtlCol="0"/>
          <a:lstStyle/>
          <a:p>
            <a:endParaRPr/>
          </a:p>
        </p:txBody>
      </p:sp>
      <p:sp>
        <p:nvSpPr>
          <p:cNvPr id="17" name="object 17"/>
          <p:cNvSpPr/>
          <p:nvPr/>
        </p:nvSpPr>
        <p:spPr>
          <a:xfrm>
            <a:off x="10728959" y="1446275"/>
            <a:ext cx="303530" cy="885825"/>
          </a:xfrm>
          <a:custGeom>
            <a:avLst/>
            <a:gdLst/>
            <a:ahLst/>
            <a:cxnLst/>
            <a:rect l="l" t="t" r="r" b="b"/>
            <a:pathLst>
              <a:path w="303529" h="885825">
                <a:moveTo>
                  <a:pt x="0" y="733806"/>
                </a:moveTo>
                <a:lnTo>
                  <a:pt x="75819" y="733806"/>
                </a:lnTo>
                <a:lnTo>
                  <a:pt x="75819" y="0"/>
                </a:lnTo>
                <a:lnTo>
                  <a:pt x="227457" y="0"/>
                </a:lnTo>
                <a:lnTo>
                  <a:pt x="227457" y="733806"/>
                </a:lnTo>
                <a:lnTo>
                  <a:pt x="303275" y="733806"/>
                </a:lnTo>
                <a:lnTo>
                  <a:pt x="151638" y="885444"/>
                </a:lnTo>
                <a:lnTo>
                  <a:pt x="0" y="733806"/>
                </a:lnTo>
                <a:close/>
              </a:path>
            </a:pathLst>
          </a:custGeom>
          <a:ln w="12192">
            <a:solidFill>
              <a:srgbClr val="2E528F"/>
            </a:solidFill>
          </a:ln>
        </p:spPr>
        <p:txBody>
          <a:bodyPr wrap="square" lIns="0" tIns="0" rIns="0" bIns="0" rtlCol="0"/>
          <a:lstStyle/>
          <a:p>
            <a:endParaRPr/>
          </a:p>
        </p:txBody>
      </p:sp>
      <p:sp>
        <p:nvSpPr>
          <p:cNvPr id="18" name="object 18"/>
          <p:cNvSpPr/>
          <p:nvPr/>
        </p:nvSpPr>
        <p:spPr>
          <a:xfrm>
            <a:off x="9904476" y="3140964"/>
            <a:ext cx="1894331" cy="252984"/>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464819" y="2811779"/>
            <a:ext cx="5036820" cy="669036"/>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464819" y="2351532"/>
            <a:ext cx="3163824" cy="22860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464819" y="1368552"/>
            <a:ext cx="3895344" cy="294132"/>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464819" y="1882139"/>
            <a:ext cx="3264408" cy="25146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464819" y="3756659"/>
            <a:ext cx="1711452" cy="164592"/>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37972" y="4160520"/>
            <a:ext cx="1200912" cy="207263"/>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482404" y="5133533"/>
            <a:ext cx="5192268" cy="309371"/>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500457" y="4588775"/>
            <a:ext cx="3895344" cy="294131"/>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9890759" y="422148"/>
            <a:ext cx="1921763" cy="230124"/>
          </a:xfrm>
          <a:prstGeom prst="rect">
            <a:avLst/>
          </a:prstGeom>
          <a:blipFill>
            <a:blip r:embed="rId10" cstate="print"/>
            <a:stretch>
              <a:fillRect/>
            </a:stretch>
          </a:blipFill>
        </p:spPr>
        <p:txBody>
          <a:bodyPr wrap="square" lIns="0" tIns="0" rIns="0" bIns="0" rtlCol="0"/>
          <a:lstStyle/>
          <a:p>
            <a:endParaRPr/>
          </a:p>
        </p:txBody>
      </p:sp>
      <p:sp>
        <p:nvSpPr>
          <p:cNvPr id="32" name="object 29">
            <a:extLst>
              <a:ext uri="{FF2B5EF4-FFF2-40B4-BE49-F238E27FC236}">
                <a16:creationId xmlns:a16="http://schemas.microsoft.com/office/drawing/2014/main" id="{FB610C10-94B6-4BAB-83FA-7CDDD5A41E1B}"/>
              </a:ext>
            </a:extLst>
          </p:cNvPr>
          <p:cNvSpPr/>
          <p:nvPr/>
        </p:nvSpPr>
        <p:spPr>
          <a:xfrm>
            <a:off x="432964" y="5639444"/>
            <a:ext cx="5059680" cy="256031"/>
          </a:xfrm>
          <a:prstGeom prst="rect">
            <a:avLst/>
          </a:prstGeom>
          <a:blipFill>
            <a:blip r:embed="rId11"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8D96CB2A-8313-4B88-9EBC-BDBA697B5994}"/>
              </a:ext>
            </a:extLst>
          </p:cNvPr>
          <p:cNvSpPr/>
          <p:nvPr/>
        </p:nvSpPr>
        <p:spPr>
          <a:xfrm>
            <a:off x="418630" y="6092015"/>
            <a:ext cx="3221736" cy="228600"/>
          </a:xfrm>
          <a:prstGeom prst="rect">
            <a:avLst/>
          </a:prstGeom>
          <a:blipFill>
            <a:blip r:embed="rId1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37330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719955" cy="697230"/>
          </a:xfrm>
          <a:prstGeom prst="rect">
            <a:avLst/>
          </a:prstGeom>
        </p:spPr>
        <p:txBody>
          <a:bodyPr vert="horz" wrap="square" lIns="0" tIns="13335" rIns="0" bIns="0" rtlCol="0">
            <a:spAutoFit/>
          </a:bodyPr>
          <a:lstStyle/>
          <a:p>
            <a:pPr marL="12700">
              <a:lnSpc>
                <a:spcPct val="100000"/>
              </a:lnSpc>
              <a:spcBef>
                <a:spcPts val="105"/>
              </a:spcBef>
            </a:pPr>
            <a:r>
              <a:rPr spc="-50" dirty="0"/>
              <a:t>Value </a:t>
            </a:r>
            <a:r>
              <a:rPr dirty="0"/>
              <a:t>function</a:t>
            </a:r>
            <a:r>
              <a:rPr spc="-20" dirty="0"/>
              <a:t> </a:t>
            </a:r>
            <a:r>
              <a:rPr spc="-5" dirty="0"/>
              <a:t>fitting</a:t>
            </a:r>
          </a:p>
        </p:txBody>
      </p:sp>
      <p:sp>
        <p:nvSpPr>
          <p:cNvPr id="3" name="object 3"/>
          <p:cNvSpPr/>
          <p:nvPr/>
        </p:nvSpPr>
        <p:spPr>
          <a:xfrm>
            <a:off x="7514843" y="1572767"/>
            <a:ext cx="1416050" cy="632460"/>
          </a:xfrm>
          <a:custGeom>
            <a:avLst/>
            <a:gdLst/>
            <a:ahLst/>
            <a:cxnLst/>
            <a:rect l="l" t="t" r="r" b="b"/>
            <a:pathLst>
              <a:path w="1416050" h="632460">
                <a:moveTo>
                  <a:pt x="1310385" y="0"/>
                </a:moveTo>
                <a:lnTo>
                  <a:pt x="105409" y="0"/>
                </a:lnTo>
                <a:lnTo>
                  <a:pt x="64400" y="8290"/>
                </a:lnTo>
                <a:lnTo>
                  <a:pt x="30892" y="30892"/>
                </a:lnTo>
                <a:lnTo>
                  <a:pt x="8290" y="64400"/>
                </a:lnTo>
                <a:lnTo>
                  <a:pt x="0" y="105410"/>
                </a:lnTo>
                <a:lnTo>
                  <a:pt x="0" y="527050"/>
                </a:lnTo>
                <a:lnTo>
                  <a:pt x="8290" y="568059"/>
                </a:lnTo>
                <a:lnTo>
                  <a:pt x="30892" y="601567"/>
                </a:lnTo>
                <a:lnTo>
                  <a:pt x="64400" y="624169"/>
                </a:lnTo>
                <a:lnTo>
                  <a:pt x="105409" y="632460"/>
                </a:lnTo>
                <a:lnTo>
                  <a:pt x="1310385" y="632460"/>
                </a:lnTo>
                <a:lnTo>
                  <a:pt x="1351395" y="624169"/>
                </a:lnTo>
                <a:lnTo>
                  <a:pt x="1384903" y="601567"/>
                </a:lnTo>
                <a:lnTo>
                  <a:pt x="1407505" y="568059"/>
                </a:lnTo>
                <a:lnTo>
                  <a:pt x="1415796" y="527050"/>
                </a:lnTo>
                <a:lnTo>
                  <a:pt x="1415796" y="105410"/>
                </a:lnTo>
                <a:lnTo>
                  <a:pt x="1407505" y="64400"/>
                </a:lnTo>
                <a:lnTo>
                  <a:pt x="1384903" y="30892"/>
                </a:lnTo>
                <a:lnTo>
                  <a:pt x="1351395" y="8290"/>
                </a:lnTo>
                <a:lnTo>
                  <a:pt x="1310385" y="0"/>
                </a:lnTo>
                <a:close/>
              </a:path>
            </a:pathLst>
          </a:custGeom>
          <a:solidFill>
            <a:srgbClr val="EC7C30"/>
          </a:solidFill>
        </p:spPr>
        <p:txBody>
          <a:bodyPr wrap="square" lIns="0" tIns="0" rIns="0" bIns="0" rtlCol="0"/>
          <a:lstStyle/>
          <a:p>
            <a:endParaRPr/>
          </a:p>
        </p:txBody>
      </p:sp>
      <p:sp>
        <p:nvSpPr>
          <p:cNvPr id="4" name="object 4"/>
          <p:cNvSpPr/>
          <p:nvPr/>
        </p:nvSpPr>
        <p:spPr>
          <a:xfrm>
            <a:off x="7514843" y="1572767"/>
            <a:ext cx="1416050" cy="632460"/>
          </a:xfrm>
          <a:custGeom>
            <a:avLst/>
            <a:gdLst/>
            <a:ahLst/>
            <a:cxnLst/>
            <a:rect l="l" t="t" r="r" b="b"/>
            <a:pathLst>
              <a:path w="1416050" h="632460">
                <a:moveTo>
                  <a:pt x="0" y="105410"/>
                </a:moveTo>
                <a:lnTo>
                  <a:pt x="8290" y="64400"/>
                </a:lnTo>
                <a:lnTo>
                  <a:pt x="30892" y="30892"/>
                </a:lnTo>
                <a:lnTo>
                  <a:pt x="64400" y="8290"/>
                </a:lnTo>
                <a:lnTo>
                  <a:pt x="105409" y="0"/>
                </a:lnTo>
                <a:lnTo>
                  <a:pt x="1310385" y="0"/>
                </a:lnTo>
                <a:lnTo>
                  <a:pt x="1351395" y="8290"/>
                </a:lnTo>
                <a:lnTo>
                  <a:pt x="1384903" y="30892"/>
                </a:lnTo>
                <a:lnTo>
                  <a:pt x="1407505" y="64400"/>
                </a:lnTo>
                <a:lnTo>
                  <a:pt x="1415796" y="105410"/>
                </a:lnTo>
                <a:lnTo>
                  <a:pt x="1415796" y="527050"/>
                </a:lnTo>
                <a:lnTo>
                  <a:pt x="1407505" y="568059"/>
                </a:lnTo>
                <a:lnTo>
                  <a:pt x="1384903" y="601567"/>
                </a:lnTo>
                <a:lnTo>
                  <a:pt x="1351395" y="624169"/>
                </a:lnTo>
                <a:lnTo>
                  <a:pt x="1310385" y="632460"/>
                </a:lnTo>
                <a:lnTo>
                  <a:pt x="105409" y="632460"/>
                </a:lnTo>
                <a:lnTo>
                  <a:pt x="64400" y="624169"/>
                </a:lnTo>
                <a:lnTo>
                  <a:pt x="30892" y="601567"/>
                </a:lnTo>
                <a:lnTo>
                  <a:pt x="8290" y="568059"/>
                </a:lnTo>
                <a:lnTo>
                  <a:pt x="0" y="527050"/>
                </a:lnTo>
                <a:lnTo>
                  <a:pt x="0" y="105410"/>
                </a:lnTo>
                <a:close/>
              </a:path>
            </a:pathLst>
          </a:custGeom>
          <a:ln w="12192">
            <a:solidFill>
              <a:srgbClr val="AD5A20"/>
            </a:solidFill>
          </a:ln>
        </p:spPr>
        <p:txBody>
          <a:bodyPr wrap="square" lIns="0" tIns="0" rIns="0" bIns="0" rtlCol="0"/>
          <a:lstStyle/>
          <a:p>
            <a:endParaRPr/>
          </a:p>
        </p:txBody>
      </p:sp>
      <p:sp>
        <p:nvSpPr>
          <p:cNvPr id="5" name="object 5"/>
          <p:cNvSpPr txBox="1"/>
          <p:nvPr/>
        </p:nvSpPr>
        <p:spPr>
          <a:xfrm>
            <a:off x="7684769" y="1544574"/>
            <a:ext cx="1076325" cy="666115"/>
          </a:xfrm>
          <a:prstGeom prst="rect">
            <a:avLst/>
          </a:prstGeom>
        </p:spPr>
        <p:txBody>
          <a:bodyPr vert="horz" wrap="square" lIns="0" tIns="13335" rIns="0" bIns="0" rtlCol="0">
            <a:spAutoFit/>
          </a:bodyPr>
          <a:lstStyle/>
          <a:p>
            <a:pPr marL="12700" marR="5080" indent="-635" algn="ctr">
              <a:lnSpc>
                <a:spcPct val="100000"/>
              </a:lnSpc>
              <a:spcBef>
                <a:spcPts val="105"/>
              </a:spcBef>
            </a:pPr>
            <a:r>
              <a:rPr sz="1400" spc="-1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run </a:t>
            </a:r>
            <a:r>
              <a:rPr sz="1400" spc="-5" dirty="0">
                <a:solidFill>
                  <a:srgbClr val="FFFFFF"/>
                </a:solidFill>
                <a:latin typeface="Calibri"/>
                <a:cs typeface="Calibri"/>
              </a:rPr>
              <a:t>the</a:t>
            </a:r>
            <a:r>
              <a:rPr sz="1400" spc="-7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6" name="object 6"/>
          <p:cNvSpPr/>
          <p:nvPr/>
        </p:nvSpPr>
        <p:spPr>
          <a:xfrm>
            <a:off x="10143743" y="769619"/>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59"/>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59"/>
                </a:lnTo>
                <a:lnTo>
                  <a:pt x="1415796" y="98551"/>
                </a:lnTo>
                <a:lnTo>
                  <a:pt x="1408058" y="60168"/>
                </a:lnTo>
                <a:lnTo>
                  <a:pt x="1386951" y="28844"/>
                </a:lnTo>
                <a:lnTo>
                  <a:pt x="1355627" y="7737"/>
                </a:lnTo>
                <a:lnTo>
                  <a:pt x="1317244" y="0"/>
                </a:lnTo>
                <a:close/>
              </a:path>
            </a:pathLst>
          </a:custGeom>
          <a:solidFill>
            <a:srgbClr val="6FAC46"/>
          </a:solidFill>
        </p:spPr>
        <p:txBody>
          <a:bodyPr wrap="square" lIns="0" tIns="0" rIns="0" bIns="0" rtlCol="0"/>
          <a:lstStyle/>
          <a:p>
            <a:endParaRPr/>
          </a:p>
        </p:txBody>
      </p:sp>
      <p:sp>
        <p:nvSpPr>
          <p:cNvPr id="7" name="object 7"/>
          <p:cNvSpPr/>
          <p:nvPr/>
        </p:nvSpPr>
        <p:spPr>
          <a:xfrm>
            <a:off x="10143743" y="769619"/>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59"/>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59"/>
                </a:lnTo>
                <a:lnTo>
                  <a:pt x="0" y="98551"/>
                </a:lnTo>
                <a:close/>
              </a:path>
            </a:pathLst>
          </a:custGeom>
          <a:ln w="12192">
            <a:solidFill>
              <a:srgbClr val="507D31"/>
            </a:solidFill>
          </a:ln>
        </p:spPr>
        <p:txBody>
          <a:bodyPr wrap="square" lIns="0" tIns="0" rIns="0" bIns="0" rtlCol="0"/>
          <a:lstStyle/>
          <a:p>
            <a:endParaRPr/>
          </a:p>
        </p:txBody>
      </p:sp>
      <p:sp>
        <p:nvSpPr>
          <p:cNvPr id="8" name="object 8"/>
          <p:cNvSpPr txBox="1"/>
          <p:nvPr/>
        </p:nvSpPr>
        <p:spPr>
          <a:xfrm>
            <a:off x="10277093" y="827658"/>
            <a:ext cx="1151255" cy="452755"/>
          </a:xfrm>
          <a:prstGeom prst="rect">
            <a:avLst/>
          </a:prstGeom>
        </p:spPr>
        <p:txBody>
          <a:bodyPr vert="horz" wrap="square" lIns="0" tIns="13335" rIns="0" bIns="0" rtlCol="0">
            <a:spAutoFit/>
          </a:bodyPr>
          <a:lstStyle/>
          <a:p>
            <a:pPr marL="12700" marR="5080" indent="77470">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 </a:t>
            </a:r>
            <a:r>
              <a:rPr sz="1400" spc="-10" dirty="0">
                <a:solidFill>
                  <a:srgbClr val="FFFFFF"/>
                </a:solidFill>
                <a:latin typeface="Calibri"/>
                <a:cs typeface="Calibri"/>
              </a:rPr>
              <a:t>to  estimate</a:t>
            </a:r>
            <a:r>
              <a:rPr sz="1400" spc="-35" dirty="0">
                <a:solidFill>
                  <a:srgbClr val="FFFFFF"/>
                </a:solidFill>
                <a:latin typeface="Calibri"/>
                <a:cs typeface="Calibri"/>
              </a:rPr>
              <a:t> </a:t>
            </a:r>
            <a:r>
              <a:rPr sz="1400" spc="-10" dirty="0">
                <a:solidFill>
                  <a:srgbClr val="FFFFFF"/>
                </a:solidFill>
                <a:latin typeface="Calibri"/>
                <a:cs typeface="Calibri"/>
              </a:rPr>
              <a:t>return</a:t>
            </a:r>
            <a:endParaRPr sz="1400">
              <a:latin typeface="Calibri"/>
              <a:cs typeface="Calibri"/>
            </a:endParaRPr>
          </a:p>
        </p:txBody>
      </p:sp>
      <p:sp>
        <p:nvSpPr>
          <p:cNvPr id="9" name="object 9"/>
          <p:cNvSpPr/>
          <p:nvPr/>
        </p:nvSpPr>
        <p:spPr>
          <a:xfrm>
            <a:off x="10143743" y="2417064"/>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4471C4"/>
          </a:solidFill>
        </p:spPr>
        <p:txBody>
          <a:bodyPr wrap="square" lIns="0" tIns="0" rIns="0" bIns="0" rtlCol="0"/>
          <a:lstStyle/>
          <a:p>
            <a:endParaRPr/>
          </a:p>
        </p:txBody>
      </p:sp>
      <p:sp>
        <p:nvSpPr>
          <p:cNvPr id="10" name="object 10"/>
          <p:cNvSpPr/>
          <p:nvPr/>
        </p:nvSpPr>
        <p:spPr>
          <a:xfrm>
            <a:off x="10143743" y="2417064"/>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2E528F"/>
            </a:solidFill>
          </a:ln>
        </p:spPr>
        <p:txBody>
          <a:bodyPr wrap="square" lIns="0" tIns="0" rIns="0" bIns="0" rtlCol="0"/>
          <a:lstStyle/>
          <a:p>
            <a:endParaRPr/>
          </a:p>
        </p:txBody>
      </p:sp>
      <p:sp>
        <p:nvSpPr>
          <p:cNvPr id="11" name="object 11"/>
          <p:cNvSpPr txBox="1"/>
          <p:nvPr/>
        </p:nvSpPr>
        <p:spPr>
          <a:xfrm>
            <a:off x="10402061" y="2474722"/>
            <a:ext cx="902335" cy="452755"/>
          </a:xfrm>
          <a:prstGeom prst="rect">
            <a:avLst/>
          </a:prstGeom>
        </p:spPr>
        <p:txBody>
          <a:bodyPr vert="horz" wrap="square" lIns="0" tIns="13335" rIns="0" bIns="0" rtlCol="0">
            <a:spAutoFit/>
          </a:bodyPr>
          <a:lstStyle/>
          <a:p>
            <a:pPr marL="238125" marR="5080" indent="-226060">
              <a:lnSpc>
                <a:spcPct val="100000"/>
              </a:lnSpc>
              <a:spcBef>
                <a:spcPts val="105"/>
              </a:spcBef>
            </a:pPr>
            <a:r>
              <a:rPr sz="1400" spc="-10" dirty="0">
                <a:solidFill>
                  <a:srgbClr val="FFFFFF"/>
                </a:solidFill>
                <a:latin typeface="Calibri"/>
                <a:cs typeface="Calibri"/>
              </a:rPr>
              <a:t>improve</a:t>
            </a:r>
            <a:r>
              <a:rPr sz="1400" spc="-75" dirty="0">
                <a:solidFill>
                  <a:srgbClr val="FFFFFF"/>
                </a:solidFill>
                <a:latin typeface="Calibri"/>
                <a:cs typeface="Calibri"/>
              </a:rPr>
              <a:t> </a:t>
            </a:r>
            <a:r>
              <a:rPr sz="1400" spc="-5" dirty="0">
                <a:solidFill>
                  <a:srgbClr val="FFFFFF"/>
                </a:solidFill>
                <a:latin typeface="Calibri"/>
                <a:cs typeface="Calibri"/>
              </a:rPr>
              <a:t>the  policy</a:t>
            </a:r>
            <a:endParaRPr sz="1400">
              <a:latin typeface="Calibri"/>
              <a:cs typeface="Calibri"/>
            </a:endParaRPr>
          </a:p>
        </p:txBody>
      </p:sp>
      <p:sp>
        <p:nvSpPr>
          <p:cNvPr id="12" name="object 12"/>
          <p:cNvSpPr/>
          <p:nvPr/>
        </p:nvSpPr>
        <p:spPr>
          <a:xfrm>
            <a:off x="8474964" y="938783"/>
            <a:ext cx="1567180" cy="548640"/>
          </a:xfrm>
          <a:custGeom>
            <a:avLst/>
            <a:gdLst/>
            <a:ahLst/>
            <a:cxnLst/>
            <a:rect l="l" t="t" r="r" b="b"/>
            <a:pathLst>
              <a:path w="1567179" h="548640">
                <a:moveTo>
                  <a:pt x="1429511" y="0"/>
                </a:moveTo>
                <a:lnTo>
                  <a:pt x="1429511" y="68579"/>
                </a:lnTo>
                <a:lnTo>
                  <a:pt x="240029" y="68579"/>
                </a:lnTo>
                <a:lnTo>
                  <a:pt x="191648" y="73455"/>
                </a:lnTo>
                <a:lnTo>
                  <a:pt x="146589" y="87439"/>
                </a:lnTo>
                <a:lnTo>
                  <a:pt x="105816" y="109567"/>
                </a:lnTo>
                <a:lnTo>
                  <a:pt x="70294" y="138874"/>
                </a:lnTo>
                <a:lnTo>
                  <a:pt x="40987" y="174396"/>
                </a:lnTo>
                <a:lnTo>
                  <a:pt x="18859" y="215169"/>
                </a:lnTo>
                <a:lnTo>
                  <a:pt x="4875" y="260228"/>
                </a:lnTo>
                <a:lnTo>
                  <a:pt x="0" y="308610"/>
                </a:lnTo>
                <a:lnTo>
                  <a:pt x="0" y="548639"/>
                </a:lnTo>
                <a:lnTo>
                  <a:pt x="137159" y="548639"/>
                </a:lnTo>
                <a:lnTo>
                  <a:pt x="137159" y="308610"/>
                </a:lnTo>
                <a:lnTo>
                  <a:pt x="145250" y="268587"/>
                </a:lnTo>
                <a:lnTo>
                  <a:pt x="167306" y="235886"/>
                </a:lnTo>
                <a:lnTo>
                  <a:pt x="200007" y="213830"/>
                </a:lnTo>
                <a:lnTo>
                  <a:pt x="240029" y="205739"/>
                </a:lnTo>
                <a:lnTo>
                  <a:pt x="1429511" y="205739"/>
                </a:lnTo>
                <a:lnTo>
                  <a:pt x="1429511" y="274319"/>
                </a:lnTo>
                <a:lnTo>
                  <a:pt x="1566671" y="137160"/>
                </a:lnTo>
                <a:lnTo>
                  <a:pt x="1429511" y="0"/>
                </a:lnTo>
                <a:close/>
              </a:path>
            </a:pathLst>
          </a:custGeom>
          <a:solidFill>
            <a:srgbClr val="4471C4"/>
          </a:solidFill>
        </p:spPr>
        <p:txBody>
          <a:bodyPr wrap="square" lIns="0" tIns="0" rIns="0" bIns="0" rtlCol="0"/>
          <a:lstStyle/>
          <a:p>
            <a:endParaRPr/>
          </a:p>
        </p:txBody>
      </p:sp>
      <p:sp>
        <p:nvSpPr>
          <p:cNvPr id="13" name="object 13"/>
          <p:cNvSpPr/>
          <p:nvPr/>
        </p:nvSpPr>
        <p:spPr>
          <a:xfrm>
            <a:off x="8474964" y="938783"/>
            <a:ext cx="1567180" cy="548640"/>
          </a:xfrm>
          <a:custGeom>
            <a:avLst/>
            <a:gdLst/>
            <a:ahLst/>
            <a:cxnLst/>
            <a:rect l="l" t="t" r="r" b="b"/>
            <a:pathLst>
              <a:path w="1567179" h="548640">
                <a:moveTo>
                  <a:pt x="0" y="548639"/>
                </a:moveTo>
                <a:lnTo>
                  <a:pt x="0" y="308610"/>
                </a:lnTo>
                <a:lnTo>
                  <a:pt x="4875" y="260228"/>
                </a:lnTo>
                <a:lnTo>
                  <a:pt x="18859" y="215169"/>
                </a:lnTo>
                <a:lnTo>
                  <a:pt x="40987" y="174396"/>
                </a:lnTo>
                <a:lnTo>
                  <a:pt x="70294" y="138874"/>
                </a:lnTo>
                <a:lnTo>
                  <a:pt x="105816" y="109567"/>
                </a:lnTo>
                <a:lnTo>
                  <a:pt x="146589" y="87439"/>
                </a:lnTo>
                <a:lnTo>
                  <a:pt x="191648" y="73455"/>
                </a:lnTo>
                <a:lnTo>
                  <a:pt x="240029" y="68579"/>
                </a:lnTo>
                <a:lnTo>
                  <a:pt x="1429511" y="68579"/>
                </a:lnTo>
                <a:lnTo>
                  <a:pt x="1429511" y="0"/>
                </a:lnTo>
                <a:lnTo>
                  <a:pt x="1566671" y="137160"/>
                </a:lnTo>
                <a:lnTo>
                  <a:pt x="1429511" y="274319"/>
                </a:lnTo>
                <a:lnTo>
                  <a:pt x="1429511" y="205739"/>
                </a:lnTo>
                <a:lnTo>
                  <a:pt x="240029" y="205739"/>
                </a:lnTo>
                <a:lnTo>
                  <a:pt x="200007" y="213830"/>
                </a:lnTo>
                <a:lnTo>
                  <a:pt x="167306" y="235886"/>
                </a:lnTo>
                <a:lnTo>
                  <a:pt x="145250" y="268587"/>
                </a:lnTo>
                <a:lnTo>
                  <a:pt x="137159" y="308610"/>
                </a:lnTo>
                <a:lnTo>
                  <a:pt x="137159" y="548639"/>
                </a:lnTo>
                <a:lnTo>
                  <a:pt x="0" y="548639"/>
                </a:lnTo>
                <a:close/>
              </a:path>
            </a:pathLst>
          </a:custGeom>
          <a:ln w="12192">
            <a:solidFill>
              <a:srgbClr val="2E528F"/>
            </a:solidFill>
          </a:ln>
        </p:spPr>
        <p:txBody>
          <a:bodyPr wrap="square" lIns="0" tIns="0" rIns="0" bIns="0" rtlCol="0"/>
          <a:lstStyle/>
          <a:p>
            <a:endParaRPr/>
          </a:p>
        </p:txBody>
      </p:sp>
      <p:sp>
        <p:nvSpPr>
          <p:cNvPr id="14" name="object 14"/>
          <p:cNvSpPr/>
          <p:nvPr/>
        </p:nvSpPr>
        <p:spPr>
          <a:xfrm>
            <a:off x="8374380" y="2290572"/>
            <a:ext cx="1667510" cy="506095"/>
          </a:xfrm>
          <a:custGeom>
            <a:avLst/>
            <a:gdLst/>
            <a:ahLst/>
            <a:cxnLst/>
            <a:rect l="l" t="t" r="r" b="b"/>
            <a:pathLst>
              <a:path w="1667509" h="506094">
                <a:moveTo>
                  <a:pt x="126492" y="0"/>
                </a:moveTo>
                <a:lnTo>
                  <a:pt x="0" y="126491"/>
                </a:lnTo>
                <a:lnTo>
                  <a:pt x="63246" y="126491"/>
                </a:lnTo>
                <a:lnTo>
                  <a:pt x="63246" y="284606"/>
                </a:lnTo>
                <a:lnTo>
                  <a:pt x="67741" y="329232"/>
                </a:lnTo>
                <a:lnTo>
                  <a:pt x="80635" y="370790"/>
                </a:lnTo>
                <a:lnTo>
                  <a:pt x="101038" y="408392"/>
                </a:lnTo>
                <a:lnTo>
                  <a:pt x="128063" y="441150"/>
                </a:lnTo>
                <a:lnTo>
                  <a:pt x="160821" y="468175"/>
                </a:lnTo>
                <a:lnTo>
                  <a:pt x="198423" y="488578"/>
                </a:lnTo>
                <a:lnTo>
                  <a:pt x="239981" y="501472"/>
                </a:lnTo>
                <a:lnTo>
                  <a:pt x="284606" y="505967"/>
                </a:lnTo>
                <a:lnTo>
                  <a:pt x="1667255" y="505967"/>
                </a:lnTo>
                <a:lnTo>
                  <a:pt x="1667255" y="379475"/>
                </a:lnTo>
                <a:lnTo>
                  <a:pt x="284606" y="379475"/>
                </a:lnTo>
                <a:lnTo>
                  <a:pt x="247655" y="372028"/>
                </a:lnTo>
                <a:lnTo>
                  <a:pt x="217503" y="351710"/>
                </a:lnTo>
                <a:lnTo>
                  <a:pt x="197185" y="321558"/>
                </a:lnTo>
                <a:lnTo>
                  <a:pt x="189738" y="284606"/>
                </a:lnTo>
                <a:lnTo>
                  <a:pt x="189738" y="126491"/>
                </a:lnTo>
                <a:lnTo>
                  <a:pt x="252984" y="126491"/>
                </a:lnTo>
                <a:lnTo>
                  <a:pt x="126492" y="0"/>
                </a:lnTo>
                <a:close/>
              </a:path>
            </a:pathLst>
          </a:custGeom>
          <a:solidFill>
            <a:srgbClr val="4471C4"/>
          </a:solidFill>
        </p:spPr>
        <p:txBody>
          <a:bodyPr wrap="square" lIns="0" tIns="0" rIns="0" bIns="0" rtlCol="0"/>
          <a:lstStyle/>
          <a:p>
            <a:endParaRPr/>
          </a:p>
        </p:txBody>
      </p:sp>
      <p:sp>
        <p:nvSpPr>
          <p:cNvPr id="15" name="object 15"/>
          <p:cNvSpPr/>
          <p:nvPr/>
        </p:nvSpPr>
        <p:spPr>
          <a:xfrm>
            <a:off x="8374380" y="2290572"/>
            <a:ext cx="1667510" cy="506095"/>
          </a:xfrm>
          <a:custGeom>
            <a:avLst/>
            <a:gdLst/>
            <a:ahLst/>
            <a:cxnLst/>
            <a:rect l="l" t="t" r="r" b="b"/>
            <a:pathLst>
              <a:path w="1667509" h="506094">
                <a:moveTo>
                  <a:pt x="1667255" y="505967"/>
                </a:moveTo>
                <a:lnTo>
                  <a:pt x="284606" y="505967"/>
                </a:lnTo>
                <a:lnTo>
                  <a:pt x="239981" y="501472"/>
                </a:lnTo>
                <a:lnTo>
                  <a:pt x="198423" y="488578"/>
                </a:lnTo>
                <a:lnTo>
                  <a:pt x="160821" y="468175"/>
                </a:lnTo>
                <a:lnTo>
                  <a:pt x="128063" y="441150"/>
                </a:lnTo>
                <a:lnTo>
                  <a:pt x="101038" y="408392"/>
                </a:lnTo>
                <a:lnTo>
                  <a:pt x="80635" y="370790"/>
                </a:lnTo>
                <a:lnTo>
                  <a:pt x="67741" y="329232"/>
                </a:lnTo>
                <a:lnTo>
                  <a:pt x="63246" y="284606"/>
                </a:lnTo>
                <a:lnTo>
                  <a:pt x="63246" y="126491"/>
                </a:lnTo>
                <a:lnTo>
                  <a:pt x="0" y="126491"/>
                </a:lnTo>
                <a:lnTo>
                  <a:pt x="126492" y="0"/>
                </a:lnTo>
                <a:lnTo>
                  <a:pt x="252984" y="126491"/>
                </a:lnTo>
                <a:lnTo>
                  <a:pt x="189738" y="126491"/>
                </a:lnTo>
                <a:lnTo>
                  <a:pt x="189738" y="284606"/>
                </a:lnTo>
                <a:lnTo>
                  <a:pt x="197185" y="321558"/>
                </a:lnTo>
                <a:lnTo>
                  <a:pt x="217503" y="351710"/>
                </a:lnTo>
                <a:lnTo>
                  <a:pt x="247655" y="372028"/>
                </a:lnTo>
                <a:lnTo>
                  <a:pt x="284606" y="379475"/>
                </a:lnTo>
                <a:lnTo>
                  <a:pt x="1667255" y="379475"/>
                </a:lnTo>
                <a:lnTo>
                  <a:pt x="1667255" y="505967"/>
                </a:lnTo>
              </a:path>
            </a:pathLst>
          </a:custGeom>
          <a:ln w="12192">
            <a:solidFill>
              <a:srgbClr val="2E528F"/>
            </a:solidFill>
          </a:ln>
        </p:spPr>
        <p:txBody>
          <a:bodyPr wrap="square" lIns="0" tIns="0" rIns="0" bIns="0" rtlCol="0"/>
          <a:lstStyle/>
          <a:p>
            <a:endParaRPr/>
          </a:p>
        </p:txBody>
      </p:sp>
      <p:sp>
        <p:nvSpPr>
          <p:cNvPr id="16" name="object 16"/>
          <p:cNvSpPr/>
          <p:nvPr/>
        </p:nvSpPr>
        <p:spPr>
          <a:xfrm>
            <a:off x="10728959" y="1446275"/>
            <a:ext cx="303530" cy="885825"/>
          </a:xfrm>
          <a:custGeom>
            <a:avLst/>
            <a:gdLst/>
            <a:ahLst/>
            <a:cxnLst/>
            <a:rect l="l" t="t" r="r" b="b"/>
            <a:pathLst>
              <a:path w="303529" h="885825">
                <a:moveTo>
                  <a:pt x="227457" y="0"/>
                </a:moveTo>
                <a:lnTo>
                  <a:pt x="75819" y="0"/>
                </a:lnTo>
                <a:lnTo>
                  <a:pt x="75819" y="733806"/>
                </a:lnTo>
                <a:lnTo>
                  <a:pt x="0" y="733806"/>
                </a:lnTo>
                <a:lnTo>
                  <a:pt x="151638" y="885444"/>
                </a:lnTo>
                <a:lnTo>
                  <a:pt x="303275" y="733806"/>
                </a:lnTo>
                <a:lnTo>
                  <a:pt x="227457" y="733806"/>
                </a:lnTo>
                <a:lnTo>
                  <a:pt x="227457" y="0"/>
                </a:lnTo>
                <a:close/>
              </a:path>
            </a:pathLst>
          </a:custGeom>
          <a:solidFill>
            <a:srgbClr val="4471C4"/>
          </a:solidFill>
        </p:spPr>
        <p:txBody>
          <a:bodyPr wrap="square" lIns="0" tIns="0" rIns="0" bIns="0" rtlCol="0"/>
          <a:lstStyle/>
          <a:p>
            <a:endParaRPr/>
          </a:p>
        </p:txBody>
      </p:sp>
      <p:sp>
        <p:nvSpPr>
          <p:cNvPr id="17" name="object 17"/>
          <p:cNvSpPr/>
          <p:nvPr/>
        </p:nvSpPr>
        <p:spPr>
          <a:xfrm>
            <a:off x="10728959" y="1446275"/>
            <a:ext cx="303530" cy="885825"/>
          </a:xfrm>
          <a:custGeom>
            <a:avLst/>
            <a:gdLst/>
            <a:ahLst/>
            <a:cxnLst/>
            <a:rect l="l" t="t" r="r" b="b"/>
            <a:pathLst>
              <a:path w="303529" h="885825">
                <a:moveTo>
                  <a:pt x="0" y="733806"/>
                </a:moveTo>
                <a:lnTo>
                  <a:pt x="75819" y="733806"/>
                </a:lnTo>
                <a:lnTo>
                  <a:pt x="75819" y="0"/>
                </a:lnTo>
                <a:lnTo>
                  <a:pt x="227457" y="0"/>
                </a:lnTo>
                <a:lnTo>
                  <a:pt x="227457" y="733806"/>
                </a:lnTo>
                <a:lnTo>
                  <a:pt x="303275" y="733806"/>
                </a:lnTo>
                <a:lnTo>
                  <a:pt x="151638" y="885444"/>
                </a:lnTo>
                <a:lnTo>
                  <a:pt x="0" y="733806"/>
                </a:lnTo>
                <a:close/>
              </a:path>
            </a:pathLst>
          </a:custGeom>
          <a:ln w="12192">
            <a:solidFill>
              <a:srgbClr val="2E528F"/>
            </a:solidFill>
          </a:ln>
        </p:spPr>
        <p:txBody>
          <a:bodyPr wrap="square" lIns="0" tIns="0" rIns="0" bIns="0" rtlCol="0"/>
          <a:lstStyle/>
          <a:p>
            <a:endParaRPr/>
          </a:p>
        </p:txBody>
      </p:sp>
      <p:sp>
        <p:nvSpPr>
          <p:cNvPr id="18" name="object 18"/>
          <p:cNvSpPr/>
          <p:nvPr/>
        </p:nvSpPr>
        <p:spPr>
          <a:xfrm>
            <a:off x="9904476" y="3140964"/>
            <a:ext cx="1894331" cy="252984"/>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464819" y="2811779"/>
            <a:ext cx="5036820" cy="669036"/>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464819" y="2351532"/>
            <a:ext cx="3163824" cy="22860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464819" y="1368552"/>
            <a:ext cx="3895344" cy="294132"/>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464819" y="1882139"/>
            <a:ext cx="3264408" cy="25146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464819" y="3756659"/>
            <a:ext cx="1711452" cy="164592"/>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37972" y="4160520"/>
            <a:ext cx="1200912" cy="207263"/>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482404" y="5133533"/>
            <a:ext cx="5192268" cy="309371"/>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500457" y="4588775"/>
            <a:ext cx="3895344" cy="294131"/>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9890759" y="422148"/>
            <a:ext cx="1921763" cy="230124"/>
          </a:xfrm>
          <a:prstGeom prst="rect">
            <a:avLst/>
          </a:prstGeom>
          <a:blipFill>
            <a:blip r:embed="rId10" cstate="print"/>
            <a:stretch>
              <a:fillRect/>
            </a:stretch>
          </a:blipFill>
        </p:spPr>
        <p:txBody>
          <a:bodyPr wrap="square" lIns="0" tIns="0" rIns="0" bIns="0" rtlCol="0"/>
          <a:lstStyle/>
          <a:p>
            <a:endParaRPr/>
          </a:p>
        </p:txBody>
      </p:sp>
      <p:sp>
        <p:nvSpPr>
          <p:cNvPr id="32" name="object 29">
            <a:extLst>
              <a:ext uri="{FF2B5EF4-FFF2-40B4-BE49-F238E27FC236}">
                <a16:creationId xmlns:a16="http://schemas.microsoft.com/office/drawing/2014/main" id="{FB610C10-94B6-4BAB-83FA-7CDDD5A41E1B}"/>
              </a:ext>
            </a:extLst>
          </p:cNvPr>
          <p:cNvSpPr/>
          <p:nvPr/>
        </p:nvSpPr>
        <p:spPr>
          <a:xfrm>
            <a:off x="432964" y="5639444"/>
            <a:ext cx="5059680" cy="256031"/>
          </a:xfrm>
          <a:prstGeom prst="rect">
            <a:avLst/>
          </a:prstGeom>
          <a:blipFill>
            <a:blip r:embed="rId11"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8D96CB2A-8313-4B88-9EBC-BDBA697B5994}"/>
              </a:ext>
            </a:extLst>
          </p:cNvPr>
          <p:cNvSpPr/>
          <p:nvPr/>
        </p:nvSpPr>
        <p:spPr>
          <a:xfrm>
            <a:off x="418630" y="6092015"/>
            <a:ext cx="3221736" cy="228600"/>
          </a:xfrm>
          <a:prstGeom prst="rect">
            <a:avLst/>
          </a:prstGeom>
          <a:blipFill>
            <a:blip r:embed="rId12" cstate="print"/>
            <a:stretch>
              <a:fillRect/>
            </a:stretch>
          </a:blipFill>
        </p:spPr>
        <p:txBody>
          <a:bodyPr wrap="square" lIns="0" tIns="0" rIns="0" bIns="0" rtlCol="0"/>
          <a:lstStyle/>
          <a:p>
            <a:endParaRPr/>
          </a:p>
        </p:txBody>
      </p:sp>
      <p:sp>
        <p:nvSpPr>
          <p:cNvPr id="30" name="object 33">
            <a:extLst>
              <a:ext uri="{FF2B5EF4-FFF2-40B4-BE49-F238E27FC236}">
                <a16:creationId xmlns:a16="http://schemas.microsoft.com/office/drawing/2014/main" id="{33479288-7A51-4271-9B02-7ACE06633CA4}"/>
              </a:ext>
            </a:extLst>
          </p:cNvPr>
          <p:cNvSpPr/>
          <p:nvPr/>
        </p:nvSpPr>
        <p:spPr>
          <a:xfrm>
            <a:off x="7562966" y="4615372"/>
            <a:ext cx="2173869" cy="1219200"/>
          </a:xfrm>
          <a:prstGeom prst="rect">
            <a:avLst/>
          </a:prstGeom>
          <a:blipFill>
            <a:blip r:embed="rId13" cstate="print"/>
            <a:stretch>
              <a:fillRect/>
            </a:stretch>
          </a:blipFill>
        </p:spPr>
        <p:txBody>
          <a:bodyPr wrap="square" lIns="0" tIns="0" rIns="0" bIns="0" rtlCol="0"/>
          <a:lstStyle/>
          <a:p>
            <a:endParaRPr/>
          </a:p>
        </p:txBody>
      </p:sp>
      <p:sp>
        <p:nvSpPr>
          <p:cNvPr id="31" name="object 34">
            <a:extLst>
              <a:ext uri="{FF2B5EF4-FFF2-40B4-BE49-F238E27FC236}">
                <a16:creationId xmlns:a16="http://schemas.microsoft.com/office/drawing/2014/main" id="{392313C6-7B21-4873-B032-FCABB71298CA}"/>
              </a:ext>
            </a:extLst>
          </p:cNvPr>
          <p:cNvSpPr/>
          <p:nvPr/>
        </p:nvSpPr>
        <p:spPr>
          <a:xfrm>
            <a:off x="9904476" y="5057333"/>
            <a:ext cx="614172" cy="301751"/>
          </a:xfrm>
          <a:prstGeom prst="rect">
            <a:avLst/>
          </a:prstGeom>
          <a:blipFill>
            <a:blip r:embed="rId14" cstate="print"/>
            <a:stretch>
              <a:fillRect/>
            </a:stretch>
          </a:blipFill>
        </p:spPr>
        <p:txBody>
          <a:bodyPr wrap="square" lIns="0" tIns="0" rIns="0" bIns="0" rtlCol="0"/>
          <a:lstStyle/>
          <a:p>
            <a:endParaRPr/>
          </a:p>
        </p:txBody>
      </p:sp>
      <p:sp>
        <p:nvSpPr>
          <p:cNvPr id="34" name="object 35">
            <a:extLst>
              <a:ext uri="{FF2B5EF4-FFF2-40B4-BE49-F238E27FC236}">
                <a16:creationId xmlns:a16="http://schemas.microsoft.com/office/drawing/2014/main" id="{5233833C-D5F7-43DE-BC80-1B294115B147}"/>
              </a:ext>
            </a:extLst>
          </p:cNvPr>
          <p:cNvSpPr/>
          <p:nvPr/>
        </p:nvSpPr>
        <p:spPr>
          <a:xfrm>
            <a:off x="7315272" y="5167060"/>
            <a:ext cx="92891" cy="115824"/>
          </a:xfrm>
          <a:prstGeom prst="rect">
            <a:avLst/>
          </a:prstGeom>
          <a:blipFill>
            <a:blip r:embed="rId15" cstate="print"/>
            <a:stretch>
              <a:fillRect/>
            </a:stretch>
          </a:blipFill>
        </p:spPr>
        <p:txBody>
          <a:bodyPr wrap="square" lIns="0" tIns="0" rIns="0" bIns="0" rtlCol="0"/>
          <a:lstStyle/>
          <a:p>
            <a:endParaRPr/>
          </a:p>
        </p:txBody>
      </p:sp>
      <p:sp>
        <p:nvSpPr>
          <p:cNvPr id="35" name="object 36">
            <a:extLst>
              <a:ext uri="{FF2B5EF4-FFF2-40B4-BE49-F238E27FC236}">
                <a16:creationId xmlns:a16="http://schemas.microsoft.com/office/drawing/2014/main" id="{0BD9567F-A64B-424B-AD3E-AC1B4A494FD2}"/>
              </a:ext>
            </a:extLst>
          </p:cNvPr>
          <p:cNvSpPr/>
          <p:nvPr/>
        </p:nvSpPr>
        <p:spPr>
          <a:xfrm>
            <a:off x="9904476" y="5442904"/>
            <a:ext cx="1450848" cy="227075"/>
          </a:xfrm>
          <a:prstGeom prst="rect">
            <a:avLst/>
          </a:prstGeom>
          <a:blipFill>
            <a:blip r:embed="rId16" cstate="print"/>
            <a:stretch>
              <a:fillRect/>
            </a:stretch>
          </a:blipFill>
        </p:spPr>
        <p:txBody>
          <a:bodyPr wrap="square" lIns="0" tIns="0" rIns="0" bIns="0" rtlCol="0"/>
          <a:lstStyle/>
          <a:p>
            <a:endParaRPr/>
          </a:p>
        </p:txBody>
      </p:sp>
      <p:sp>
        <p:nvSpPr>
          <p:cNvPr id="36" name="object 32">
            <a:extLst>
              <a:ext uri="{FF2B5EF4-FFF2-40B4-BE49-F238E27FC236}">
                <a16:creationId xmlns:a16="http://schemas.microsoft.com/office/drawing/2014/main" id="{3BFF2A6F-E56D-40E0-ACC2-F6FA07E69D18}"/>
              </a:ext>
            </a:extLst>
          </p:cNvPr>
          <p:cNvSpPr/>
          <p:nvPr/>
        </p:nvSpPr>
        <p:spPr>
          <a:xfrm>
            <a:off x="8315833" y="4176518"/>
            <a:ext cx="1860804" cy="228600"/>
          </a:xfrm>
          <a:prstGeom prst="rect">
            <a:avLst/>
          </a:prstGeom>
          <a:blipFill>
            <a:blip r:embed="rId1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51144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6017260" cy="697230"/>
          </a:xfrm>
          <a:prstGeom prst="rect">
            <a:avLst/>
          </a:prstGeom>
        </p:spPr>
        <p:txBody>
          <a:bodyPr vert="horz" wrap="square" lIns="0" tIns="13335" rIns="0" bIns="0" rtlCol="0">
            <a:spAutoFit/>
          </a:bodyPr>
          <a:lstStyle/>
          <a:p>
            <a:pPr marL="12700">
              <a:lnSpc>
                <a:spcPct val="100000"/>
              </a:lnSpc>
              <a:spcBef>
                <a:spcPts val="105"/>
              </a:spcBef>
            </a:pPr>
            <a:r>
              <a:rPr spc="-20" dirty="0"/>
              <a:t>Policy </a:t>
            </a:r>
            <a:r>
              <a:rPr spc="-15" dirty="0"/>
              <a:t>evaluation</a:t>
            </a:r>
            <a:r>
              <a:rPr dirty="0"/>
              <a:t> </a:t>
            </a:r>
            <a:r>
              <a:rPr spc="-20" dirty="0"/>
              <a:t>examples</a:t>
            </a:r>
          </a:p>
        </p:txBody>
      </p:sp>
      <p:sp>
        <p:nvSpPr>
          <p:cNvPr id="3" name="object 3"/>
          <p:cNvSpPr/>
          <p:nvPr/>
        </p:nvSpPr>
        <p:spPr>
          <a:xfrm>
            <a:off x="640642" y="2636895"/>
            <a:ext cx="3419692" cy="230334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066925" y="1752980"/>
            <a:ext cx="32232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TD-Gammon, </a:t>
            </a:r>
            <a:r>
              <a:rPr sz="1800" spc="-10" dirty="0">
                <a:latin typeface="Calibri"/>
                <a:cs typeface="Calibri"/>
              </a:rPr>
              <a:t>Gerald </a:t>
            </a:r>
            <a:r>
              <a:rPr sz="1800" spc="-30" dirty="0">
                <a:latin typeface="Calibri"/>
                <a:cs typeface="Calibri"/>
              </a:rPr>
              <a:t>Tesauro</a:t>
            </a:r>
            <a:r>
              <a:rPr sz="1800" spc="20" dirty="0">
                <a:latin typeface="Calibri"/>
                <a:cs typeface="Calibri"/>
              </a:rPr>
              <a:t> </a:t>
            </a:r>
            <a:r>
              <a:rPr sz="1800" spc="-5" dirty="0">
                <a:latin typeface="Calibri"/>
                <a:cs typeface="Calibri"/>
              </a:rPr>
              <a:t>1992</a:t>
            </a:r>
            <a:endParaRPr sz="1800">
              <a:latin typeface="Calibri"/>
              <a:cs typeface="Calibri"/>
            </a:endParaRPr>
          </a:p>
        </p:txBody>
      </p:sp>
      <p:sp>
        <p:nvSpPr>
          <p:cNvPr id="5" name="object 5"/>
          <p:cNvSpPr/>
          <p:nvPr/>
        </p:nvSpPr>
        <p:spPr>
          <a:xfrm>
            <a:off x="848867" y="5419344"/>
            <a:ext cx="2513076" cy="22707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48867" y="5841491"/>
            <a:ext cx="2430780" cy="34747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48867" y="6271259"/>
            <a:ext cx="3976115" cy="22707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291584" y="2538983"/>
            <a:ext cx="2566416" cy="235017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447788" y="2409444"/>
            <a:ext cx="4427220" cy="2491739"/>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8430259" y="1752980"/>
            <a:ext cx="24644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AlphaGo, </a:t>
            </a:r>
            <a:r>
              <a:rPr sz="1800" spc="-10" dirty="0">
                <a:latin typeface="Calibri"/>
                <a:cs typeface="Calibri"/>
              </a:rPr>
              <a:t>Silver </a:t>
            </a:r>
            <a:r>
              <a:rPr sz="1800" spc="-5" dirty="0">
                <a:latin typeface="Calibri"/>
                <a:cs typeface="Calibri"/>
              </a:rPr>
              <a:t>et </a:t>
            </a:r>
            <a:r>
              <a:rPr sz="1800" dirty="0">
                <a:latin typeface="Calibri"/>
                <a:cs typeface="Calibri"/>
              </a:rPr>
              <a:t>al.</a:t>
            </a:r>
            <a:r>
              <a:rPr sz="1800" spc="-40" dirty="0">
                <a:latin typeface="Calibri"/>
                <a:cs typeface="Calibri"/>
              </a:rPr>
              <a:t> </a:t>
            </a:r>
            <a:r>
              <a:rPr sz="1800" dirty="0">
                <a:latin typeface="Calibri"/>
                <a:cs typeface="Calibri"/>
              </a:rPr>
              <a:t>2016</a:t>
            </a:r>
            <a:endParaRPr sz="1800">
              <a:latin typeface="Calibri"/>
              <a:cs typeface="Calibri"/>
            </a:endParaRPr>
          </a:p>
        </p:txBody>
      </p:sp>
      <p:sp>
        <p:nvSpPr>
          <p:cNvPr id="11" name="object 11"/>
          <p:cNvSpPr/>
          <p:nvPr/>
        </p:nvSpPr>
        <p:spPr>
          <a:xfrm>
            <a:off x="7572756" y="5419344"/>
            <a:ext cx="2513076" cy="227075"/>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572756" y="5841491"/>
            <a:ext cx="2430779" cy="34747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7572756" y="6271259"/>
            <a:ext cx="3976115" cy="227076"/>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3782695" cy="697230"/>
          </a:xfrm>
          <a:prstGeom prst="rect">
            <a:avLst/>
          </a:prstGeom>
        </p:spPr>
        <p:txBody>
          <a:bodyPr vert="horz" wrap="square" lIns="0" tIns="13335" rIns="0" bIns="0" rtlCol="0">
            <a:spAutoFit/>
          </a:bodyPr>
          <a:lstStyle/>
          <a:p>
            <a:pPr marL="12700">
              <a:lnSpc>
                <a:spcPct val="100000"/>
              </a:lnSpc>
              <a:spcBef>
                <a:spcPts val="105"/>
              </a:spcBef>
            </a:pPr>
            <a:r>
              <a:rPr spc="-20" dirty="0"/>
              <a:t>Policy</a:t>
            </a:r>
            <a:r>
              <a:rPr spc="-55" dirty="0"/>
              <a:t> </a:t>
            </a:r>
            <a:r>
              <a:rPr spc="-15" dirty="0"/>
              <a:t>evaluation</a:t>
            </a:r>
          </a:p>
        </p:txBody>
      </p:sp>
      <p:sp>
        <p:nvSpPr>
          <p:cNvPr id="3" name="object 3"/>
          <p:cNvSpPr/>
          <p:nvPr/>
        </p:nvSpPr>
        <p:spPr>
          <a:xfrm>
            <a:off x="7350252" y="1397508"/>
            <a:ext cx="1416050" cy="632460"/>
          </a:xfrm>
          <a:custGeom>
            <a:avLst/>
            <a:gdLst/>
            <a:ahLst/>
            <a:cxnLst/>
            <a:rect l="l" t="t" r="r" b="b"/>
            <a:pathLst>
              <a:path w="1416050" h="632460">
                <a:moveTo>
                  <a:pt x="1310386" y="0"/>
                </a:moveTo>
                <a:lnTo>
                  <a:pt x="105409" y="0"/>
                </a:lnTo>
                <a:lnTo>
                  <a:pt x="64400" y="8290"/>
                </a:lnTo>
                <a:lnTo>
                  <a:pt x="30892" y="30892"/>
                </a:lnTo>
                <a:lnTo>
                  <a:pt x="8290" y="64400"/>
                </a:lnTo>
                <a:lnTo>
                  <a:pt x="0" y="105409"/>
                </a:lnTo>
                <a:lnTo>
                  <a:pt x="0" y="527050"/>
                </a:lnTo>
                <a:lnTo>
                  <a:pt x="8290" y="568059"/>
                </a:lnTo>
                <a:lnTo>
                  <a:pt x="30892" y="601567"/>
                </a:lnTo>
                <a:lnTo>
                  <a:pt x="64400" y="624169"/>
                </a:lnTo>
                <a:lnTo>
                  <a:pt x="105409" y="632459"/>
                </a:lnTo>
                <a:lnTo>
                  <a:pt x="1310386" y="632459"/>
                </a:lnTo>
                <a:lnTo>
                  <a:pt x="1351395" y="624169"/>
                </a:lnTo>
                <a:lnTo>
                  <a:pt x="1384903" y="601567"/>
                </a:lnTo>
                <a:lnTo>
                  <a:pt x="1407505" y="568059"/>
                </a:lnTo>
                <a:lnTo>
                  <a:pt x="1415796" y="527050"/>
                </a:lnTo>
                <a:lnTo>
                  <a:pt x="1415796" y="105409"/>
                </a:lnTo>
                <a:lnTo>
                  <a:pt x="1407505" y="64400"/>
                </a:lnTo>
                <a:lnTo>
                  <a:pt x="1384903" y="30892"/>
                </a:lnTo>
                <a:lnTo>
                  <a:pt x="1351395" y="8290"/>
                </a:lnTo>
                <a:lnTo>
                  <a:pt x="1310386" y="0"/>
                </a:lnTo>
                <a:close/>
              </a:path>
            </a:pathLst>
          </a:custGeom>
          <a:solidFill>
            <a:srgbClr val="EC7C30"/>
          </a:solidFill>
        </p:spPr>
        <p:txBody>
          <a:bodyPr wrap="square" lIns="0" tIns="0" rIns="0" bIns="0" rtlCol="0"/>
          <a:lstStyle/>
          <a:p>
            <a:endParaRPr/>
          </a:p>
        </p:txBody>
      </p:sp>
      <p:sp>
        <p:nvSpPr>
          <p:cNvPr id="4" name="object 4"/>
          <p:cNvSpPr/>
          <p:nvPr/>
        </p:nvSpPr>
        <p:spPr>
          <a:xfrm>
            <a:off x="7350252" y="1397508"/>
            <a:ext cx="1416050" cy="632460"/>
          </a:xfrm>
          <a:custGeom>
            <a:avLst/>
            <a:gdLst/>
            <a:ahLst/>
            <a:cxnLst/>
            <a:rect l="l" t="t" r="r" b="b"/>
            <a:pathLst>
              <a:path w="1416050" h="632460">
                <a:moveTo>
                  <a:pt x="0" y="105409"/>
                </a:moveTo>
                <a:lnTo>
                  <a:pt x="8290" y="64400"/>
                </a:lnTo>
                <a:lnTo>
                  <a:pt x="30892" y="30892"/>
                </a:lnTo>
                <a:lnTo>
                  <a:pt x="64400" y="8290"/>
                </a:lnTo>
                <a:lnTo>
                  <a:pt x="105409" y="0"/>
                </a:lnTo>
                <a:lnTo>
                  <a:pt x="1310386" y="0"/>
                </a:lnTo>
                <a:lnTo>
                  <a:pt x="1351395" y="8290"/>
                </a:lnTo>
                <a:lnTo>
                  <a:pt x="1384903" y="30892"/>
                </a:lnTo>
                <a:lnTo>
                  <a:pt x="1407505" y="64400"/>
                </a:lnTo>
                <a:lnTo>
                  <a:pt x="1415796" y="105409"/>
                </a:lnTo>
                <a:lnTo>
                  <a:pt x="1415796" y="527050"/>
                </a:lnTo>
                <a:lnTo>
                  <a:pt x="1407505" y="568059"/>
                </a:lnTo>
                <a:lnTo>
                  <a:pt x="1384903" y="601567"/>
                </a:lnTo>
                <a:lnTo>
                  <a:pt x="1351395" y="624169"/>
                </a:lnTo>
                <a:lnTo>
                  <a:pt x="1310386" y="632459"/>
                </a:lnTo>
                <a:lnTo>
                  <a:pt x="105409" y="632459"/>
                </a:lnTo>
                <a:lnTo>
                  <a:pt x="64400" y="624169"/>
                </a:lnTo>
                <a:lnTo>
                  <a:pt x="30892" y="601567"/>
                </a:lnTo>
                <a:lnTo>
                  <a:pt x="8290" y="568059"/>
                </a:lnTo>
                <a:lnTo>
                  <a:pt x="0" y="527050"/>
                </a:lnTo>
                <a:lnTo>
                  <a:pt x="0" y="105409"/>
                </a:lnTo>
                <a:close/>
              </a:path>
            </a:pathLst>
          </a:custGeom>
          <a:ln w="12192">
            <a:solidFill>
              <a:srgbClr val="AD5A20"/>
            </a:solidFill>
          </a:ln>
        </p:spPr>
        <p:txBody>
          <a:bodyPr wrap="square" lIns="0" tIns="0" rIns="0" bIns="0" rtlCol="0"/>
          <a:lstStyle/>
          <a:p>
            <a:endParaRPr/>
          </a:p>
        </p:txBody>
      </p:sp>
      <p:sp>
        <p:nvSpPr>
          <p:cNvPr id="5" name="object 5"/>
          <p:cNvSpPr txBox="1"/>
          <p:nvPr/>
        </p:nvSpPr>
        <p:spPr>
          <a:xfrm>
            <a:off x="7520685" y="1369313"/>
            <a:ext cx="1076325" cy="666115"/>
          </a:xfrm>
          <a:prstGeom prst="rect">
            <a:avLst/>
          </a:prstGeom>
        </p:spPr>
        <p:txBody>
          <a:bodyPr vert="horz" wrap="square" lIns="0" tIns="13335" rIns="0" bIns="0" rtlCol="0">
            <a:spAutoFit/>
          </a:bodyPr>
          <a:lstStyle/>
          <a:p>
            <a:pPr marL="12700" marR="5080" indent="-635" algn="ctr">
              <a:lnSpc>
                <a:spcPct val="100000"/>
              </a:lnSpc>
              <a:spcBef>
                <a:spcPts val="105"/>
              </a:spcBef>
            </a:pPr>
            <a:r>
              <a:rPr sz="1400" spc="-1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run </a:t>
            </a:r>
            <a:r>
              <a:rPr sz="1400" spc="-5" dirty="0">
                <a:solidFill>
                  <a:srgbClr val="FFFFFF"/>
                </a:solidFill>
                <a:latin typeface="Calibri"/>
                <a:cs typeface="Calibri"/>
              </a:rPr>
              <a:t>the</a:t>
            </a:r>
            <a:r>
              <a:rPr sz="1400" spc="-7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6" name="object 6"/>
          <p:cNvSpPr/>
          <p:nvPr/>
        </p:nvSpPr>
        <p:spPr>
          <a:xfrm>
            <a:off x="9979152" y="594359"/>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6FAC46"/>
          </a:solidFill>
        </p:spPr>
        <p:txBody>
          <a:bodyPr wrap="square" lIns="0" tIns="0" rIns="0" bIns="0" rtlCol="0"/>
          <a:lstStyle/>
          <a:p>
            <a:endParaRPr/>
          </a:p>
        </p:txBody>
      </p:sp>
      <p:sp>
        <p:nvSpPr>
          <p:cNvPr id="7" name="object 7"/>
          <p:cNvSpPr/>
          <p:nvPr/>
        </p:nvSpPr>
        <p:spPr>
          <a:xfrm>
            <a:off x="9979152" y="594359"/>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507D31"/>
            </a:solidFill>
          </a:ln>
        </p:spPr>
        <p:txBody>
          <a:bodyPr wrap="square" lIns="0" tIns="0" rIns="0" bIns="0" rtlCol="0"/>
          <a:lstStyle/>
          <a:p>
            <a:endParaRPr/>
          </a:p>
        </p:txBody>
      </p:sp>
      <p:sp>
        <p:nvSpPr>
          <p:cNvPr id="8" name="object 8"/>
          <p:cNvSpPr txBox="1"/>
          <p:nvPr/>
        </p:nvSpPr>
        <p:spPr>
          <a:xfrm>
            <a:off x="10113009" y="652399"/>
            <a:ext cx="1151255" cy="452755"/>
          </a:xfrm>
          <a:prstGeom prst="rect">
            <a:avLst/>
          </a:prstGeom>
        </p:spPr>
        <p:txBody>
          <a:bodyPr vert="horz" wrap="square" lIns="0" tIns="13335" rIns="0" bIns="0" rtlCol="0">
            <a:spAutoFit/>
          </a:bodyPr>
          <a:lstStyle/>
          <a:p>
            <a:pPr marL="12700" marR="5080" indent="77470">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 </a:t>
            </a:r>
            <a:r>
              <a:rPr sz="1400" spc="-10" dirty="0">
                <a:solidFill>
                  <a:srgbClr val="FFFFFF"/>
                </a:solidFill>
                <a:latin typeface="Calibri"/>
                <a:cs typeface="Calibri"/>
              </a:rPr>
              <a:t>to  estimate</a:t>
            </a:r>
            <a:r>
              <a:rPr sz="1400" spc="-35" dirty="0">
                <a:solidFill>
                  <a:srgbClr val="FFFFFF"/>
                </a:solidFill>
                <a:latin typeface="Calibri"/>
                <a:cs typeface="Calibri"/>
              </a:rPr>
              <a:t> </a:t>
            </a:r>
            <a:r>
              <a:rPr sz="1400" spc="-10" dirty="0">
                <a:solidFill>
                  <a:srgbClr val="FFFFFF"/>
                </a:solidFill>
                <a:latin typeface="Calibri"/>
                <a:cs typeface="Calibri"/>
              </a:rPr>
              <a:t>return</a:t>
            </a:r>
            <a:endParaRPr sz="1400">
              <a:latin typeface="Calibri"/>
              <a:cs typeface="Calibri"/>
            </a:endParaRPr>
          </a:p>
        </p:txBody>
      </p:sp>
      <p:sp>
        <p:nvSpPr>
          <p:cNvPr id="9" name="object 9"/>
          <p:cNvSpPr/>
          <p:nvPr/>
        </p:nvSpPr>
        <p:spPr>
          <a:xfrm>
            <a:off x="9979152" y="2241804"/>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4471C4"/>
          </a:solidFill>
        </p:spPr>
        <p:txBody>
          <a:bodyPr wrap="square" lIns="0" tIns="0" rIns="0" bIns="0" rtlCol="0"/>
          <a:lstStyle/>
          <a:p>
            <a:endParaRPr/>
          </a:p>
        </p:txBody>
      </p:sp>
      <p:sp>
        <p:nvSpPr>
          <p:cNvPr id="10" name="object 10"/>
          <p:cNvSpPr/>
          <p:nvPr/>
        </p:nvSpPr>
        <p:spPr>
          <a:xfrm>
            <a:off x="9979152" y="2241804"/>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2E528F"/>
            </a:solidFill>
          </a:ln>
        </p:spPr>
        <p:txBody>
          <a:bodyPr wrap="square" lIns="0" tIns="0" rIns="0" bIns="0" rtlCol="0"/>
          <a:lstStyle/>
          <a:p>
            <a:endParaRPr/>
          </a:p>
        </p:txBody>
      </p:sp>
      <p:sp>
        <p:nvSpPr>
          <p:cNvPr id="11" name="object 11"/>
          <p:cNvSpPr txBox="1"/>
          <p:nvPr/>
        </p:nvSpPr>
        <p:spPr>
          <a:xfrm>
            <a:off x="10237978" y="2299462"/>
            <a:ext cx="902335" cy="452755"/>
          </a:xfrm>
          <a:prstGeom prst="rect">
            <a:avLst/>
          </a:prstGeom>
        </p:spPr>
        <p:txBody>
          <a:bodyPr vert="horz" wrap="square" lIns="0" tIns="13335" rIns="0" bIns="0" rtlCol="0">
            <a:spAutoFit/>
          </a:bodyPr>
          <a:lstStyle/>
          <a:p>
            <a:pPr marL="238125" marR="5080" indent="-226060">
              <a:lnSpc>
                <a:spcPct val="100000"/>
              </a:lnSpc>
              <a:spcBef>
                <a:spcPts val="105"/>
              </a:spcBef>
            </a:pPr>
            <a:r>
              <a:rPr sz="1400" spc="-10" dirty="0">
                <a:solidFill>
                  <a:srgbClr val="FFFFFF"/>
                </a:solidFill>
                <a:latin typeface="Calibri"/>
                <a:cs typeface="Calibri"/>
              </a:rPr>
              <a:t>improve</a:t>
            </a:r>
            <a:r>
              <a:rPr sz="1400" spc="-75" dirty="0">
                <a:solidFill>
                  <a:srgbClr val="FFFFFF"/>
                </a:solidFill>
                <a:latin typeface="Calibri"/>
                <a:cs typeface="Calibri"/>
              </a:rPr>
              <a:t> </a:t>
            </a:r>
            <a:r>
              <a:rPr sz="1400" spc="-5" dirty="0">
                <a:solidFill>
                  <a:srgbClr val="FFFFFF"/>
                </a:solidFill>
                <a:latin typeface="Calibri"/>
                <a:cs typeface="Calibri"/>
              </a:rPr>
              <a:t>the  policy</a:t>
            </a:r>
            <a:endParaRPr sz="1400">
              <a:latin typeface="Calibri"/>
              <a:cs typeface="Calibri"/>
            </a:endParaRPr>
          </a:p>
        </p:txBody>
      </p:sp>
      <p:sp>
        <p:nvSpPr>
          <p:cNvPr id="12" name="object 12"/>
          <p:cNvSpPr/>
          <p:nvPr/>
        </p:nvSpPr>
        <p:spPr>
          <a:xfrm>
            <a:off x="8310371" y="763523"/>
            <a:ext cx="1568450" cy="548640"/>
          </a:xfrm>
          <a:custGeom>
            <a:avLst/>
            <a:gdLst/>
            <a:ahLst/>
            <a:cxnLst/>
            <a:rect l="l" t="t" r="r" b="b"/>
            <a:pathLst>
              <a:path w="1568450" h="548640">
                <a:moveTo>
                  <a:pt x="1431035" y="0"/>
                </a:moveTo>
                <a:lnTo>
                  <a:pt x="1431035" y="68579"/>
                </a:lnTo>
                <a:lnTo>
                  <a:pt x="240029" y="68579"/>
                </a:lnTo>
                <a:lnTo>
                  <a:pt x="191648" y="73455"/>
                </a:lnTo>
                <a:lnTo>
                  <a:pt x="146589" y="87439"/>
                </a:lnTo>
                <a:lnTo>
                  <a:pt x="105816" y="109567"/>
                </a:lnTo>
                <a:lnTo>
                  <a:pt x="70294" y="138874"/>
                </a:lnTo>
                <a:lnTo>
                  <a:pt x="40987" y="174396"/>
                </a:lnTo>
                <a:lnTo>
                  <a:pt x="18859" y="215169"/>
                </a:lnTo>
                <a:lnTo>
                  <a:pt x="4875" y="260228"/>
                </a:lnTo>
                <a:lnTo>
                  <a:pt x="0" y="308610"/>
                </a:lnTo>
                <a:lnTo>
                  <a:pt x="0" y="548639"/>
                </a:lnTo>
                <a:lnTo>
                  <a:pt x="137159" y="548639"/>
                </a:lnTo>
                <a:lnTo>
                  <a:pt x="137159" y="308610"/>
                </a:lnTo>
                <a:lnTo>
                  <a:pt x="145250" y="268587"/>
                </a:lnTo>
                <a:lnTo>
                  <a:pt x="167306" y="235886"/>
                </a:lnTo>
                <a:lnTo>
                  <a:pt x="200007" y="213830"/>
                </a:lnTo>
                <a:lnTo>
                  <a:pt x="240029" y="205739"/>
                </a:lnTo>
                <a:lnTo>
                  <a:pt x="1431035" y="205739"/>
                </a:lnTo>
                <a:lnTo>
                  <a:pt x="1431035" y="274320"/>
                </a:lnTo>
                <a:lnTo>
                  <a:pt x="1568196" y="137160"/>
                </a:lnTo>
                <a:lnTo>
                  <a:pt x="1431035" y="0"/>
                </a:lnTo>
                <a:close/>
              </a:path>
            </a:pathLst>
          </a:custGeom>
          <a:solidFill>
            <a:srgbClr val="4471C4"/>
          </a:solidFill>
        </p:spPr>
        <p:txBody>
          <a:bodyPr wrap="square" lIns="0" tIns="0" rIns="0" bIns="0" rtlCol="0"/>
          <a:lstStyle/>
          <a:p>
            <a:endParaRPr/>
          </a:p>
        </p:txBody>
      </p:sp>
      <p:sp>
        <p:nvSpPr>
          <p:cNvPr id="13" name="object 13"/>
          <p:cNvSpPr/>
          <p:nvPr/>
        </p:nvSpPr>
        <p:spPr>
          <a:xfrm>
            <a:off x="8310371" y="763523"/>
            <a:ext cx="1568450" cy="548640"/>
          </a:xfrm>
          <a:custGeom>
            <a:avLst/>
            <a:gdLst/>
            <a:ahLst/>
            <a:cxnLst/>
            <a:rect l="l" t="t" r="r" b="b"/>
            <a:pathLst>
              <a:path w="1568450" h="548640">
                <a:moveTo>
                  <a:pt x="0" y="548639"/>
                </a:moveTo>
                <a:lnTo>
                  <a:pt x="0" y="308610"/>
                </a:lnTo>
                <a:lnTo>
                  <a:pt x="4875" y="260228"/>
                </a:lnTo>
                <a:lnTo>
                  <a:pt x="18859" y="215169"/>
                </a:lnTo>
                <a:lnTo>
                  <a:pt x="40987" y="174396"/>
                </a:lnTo>
                <a:lnTo>
                  <a:pt x="70294" y="138874"/>
                </a:lnTo>
                <a:lnTo>
                  <a:pt x="105816" y="109567"/>
                </a:lnTo>
                <a:lnTo>
                  <a:pt x="146589" y="87439"/>
                </a:lnTo>
                <a:lnTo>
                  <a:pt x="191648" y="73455"/>
                </a:lnTo>
                <a:lnTo>
                  <a:pt x="240029" y="68579"/>
                </a:lnTo>
                <a:lnTo>
                  <a:pt x="1431035" y="68579"/>
                </a:lnTo>
                <a:lnTo>
                  <a:pt x="1431035" y="0"/>
                </a:lnTo>
                <a:lnTo>
                  <a:pt x="1568196" y="137160"/>
                </a:lnTo>
                <a:lnTo>
                  <a:pt x="1431035" y="274320"/>
                </a:lnTo>
                <a:lnTo>
                  <a:pt x="1431035" y="205739"/>
                </a:lnTo>
                <a:lnTo>
                  <a:pt x="240029" y="205739"/>
                </a:lnTo>
                <a:lnTo>
                  <a:pt x="200007" y="213830"/>
                </a:lnTo>
                <a:lnTo>
                  <a:pt x="167306" y="235886"/>
                </a:lnTo>
                <a:lnTo>
                  <a:pt x="145250" y="268587"/>
                </a:lnTo>
                <a:lnTo>
                  <a:pt x="137159" y="308610"/>
                </a:lnTo>
                <a:lnTo>
                  <a:pt x="137159" y="548639"/>
                </a:lnTo>
                <a:lnTo>
                  <a:pt x="0" y="548639"/>
                </a:lnTo>
                <a:close/>
              </a:path>
            </a:pathLst>
          </a:custGeom>
          <a:ln w="12192">
            <a:solidFill>
              <a:srgbClr val="2E528F"/>
            </a:solidFill>
          </a:ln>
        </p:spPr>
        <p:txBody>
          <a:bodyPr wrap="square" lIns="0" tIns="0" rIns="0" bIns="0" rtlCol="0"/>
          <a:lstStyle/>
          <a:p>
            <a:endParaRPr/>
          </a:p>
        </p:txBody>
      </p:sp>
      <p:sp>
        <p:nvSpPr>
          <p:cNvPr id="14" name="object 14"/>
          <p:cNvSpPr/>
          <p:nvPr/>
        </p:nvSpPr>
        <p:spPr>
          <a:xfrm>
            <a:off x="8209788" y="2115311"/>
            <a:ext cx="1668780" cy="506095"/>
          </a:xfrm>
          <a:custGeom>
            <a:avLst/>
            <a:gdLst/>
            <a:ahLst/>
            <a:cxnLst/>
            <a:rect l="l" t="t" r="r" b="b"/>
            <a:pathLst>
              <a:path w="1668779" h="506094">
                <a:moveTo>
                  <a:pt x="126491" y="0"/>
                </a:moveTo>
                <a:lnTo>
                  <a:pt x="0" y="126491"/>
                </a:lnTo>
                <a:lnTo>
                  <a:pt x="63245" y="126491"/>
                </a:lnTo>
                <a:lnTo>
                  <a:pt x="63245" y="284607"/>
                </a:lnTo>
                <a:lnTo>
                  <a:pt x="67741" y="329232"/>
                </a:lnTo>
                <a:lnTo>
                  <a:pt x="80635" y="370790"/>
                </a:lnTo>
                <a:lnTo>
                  <a:pt x="101038" y="408392"/>
                </a:lnTo>
                <a:lnTo>
                  <a:pt x="128063" y="441150"/>
                </a:lnTo>
                <a:lnTo>
                  <a:pt x="160821" y="468175"/>
                </a:lnTo>
                <a:lnTo>
                  <a:pt x="198423" y="488578"/>
                </a:lnTo>
                <a:lnTo>
                  <a:pt x="239981" y="501472"/>
                </a:lnTo>
                <a:lnTo>
                  <a:pt x="284606" y="505967"/>
                </a:lnTo>
                <a:lnTo>
                  <a:pt x="1668779" y="505967"/>
                </a:lnTo>
                <a:lnTo>
                  <a:pt x="1668779" y="379475"/>
                </a:lnTo>
                <a:lnTo>
                  <a:pt x="284606" y="379475"/>
                </a:lnTo>
                <a:lnTo>
                  <a:pt x="247655" y="372028"/>
                </a:lnTo>
                <a:lnTo>
                  <a:pt x="217503" y="351710"/>
                </a:lnTo>
                <a:lnTo>
                  <a:pt x="197185" y="321558"/>
                </a:lnTo>
                <a:lnTo>
                  <a:pt x="189737" y="284607"/>
                </a:lnTo>
                <a:lnTo>
                  <a:pt x="189737" y="126491"/>
                </a:lnTo>
                <a:lnTo>
                  <a:pt x="252983" y="126491"/>
                </a:lnTo>
                <a:lnTo>
                  <a:pt x="126491" y="0"/>
                </a:lnTo>
                <a:close/>
              </a:path>
            </a:pathLst>
          </a:custGeom>
          <a:solidFill>
            <a:srgbClr val="4471C4"/>
          </a:solidFill>
        </p:spPr>
        <p:txBody>
          <a:bodyPr wrap="square" lIns="0" tIns="0" rIns="0" bIns="0" rtlCol="0"/>
          <a:lstStyle/>
          <a:p>
            <a:endParaRPr/>
          </a:p>
        </p:txBody>
      </p:sp>
      <p:sp>
        <p:nvSpPr>
          <p:cNvPr id="15" name="object 15"/>
          <p:cNvSpPr/>
          <p:nvPr/>
        </p:nvSpPr>
        <p:spPr>
          <a:xfrm>
            <a:off x="8209788" y="2115311"/>
            <a:ext cx="1668780" cy="506095"/>
          </a:xfrm>
          <a:custGeom>
            <a:avLst/>
            <a:gdLst/>
            <a:ahLst/>
            <a:cxnLst/>
            <a:rect l="l" t="t" r="r" b="b"/>
            <a:pathLst>
              <a:path w="1668779" h="506094">
                <a:moveTo>
                  <a:pt x="1668779" y="505967"/>
                </a:moveTo>
                <a:lnTo>
                  <a:pt x="284606" y="505967"/>
                </a:lnTo>
                <a:lnTo>
                  <a:pt x="239981" y="501472"/>
                </a:lnTo>
                <a:lnTo>
                  <a:pt x="198423" y="488578"/>
                </a:lnTo>
                <a:lnTo>
                  <a:pt x="160821" y="468175"/>
                </a:lnTo>
                <a:lnTo>
                  <a:pt x="128063" y="441150"/>
                </a:lnTo>
                <a:lnTo>
                  <a:pt x="101038" y="408392"/>
                </a:lnTo>
                <a:lnTo>
                  <a:pt x="80635" y="370790"/>
                </a:lnTo>
                <a:lnTo>
                  <a:pt x="67741" y="329232"/>
                </a:lnTo>
                <a:lnTo>
                  <a:pt x="63245" y="284607"/>
                </a:lnTo>
                <a:lnTo>
                  <a:pt x="63245" y="126491"/>
                </a:lnTo>
                <a:lnTo>
                  <a:pt x="0" y="126491"/>
                </a:lnTo>
                <a:lnTo>
                  <a:pt x="126491" y="0"/>
                </a:lnTo>
                <a:lnTo>
                  <a:pt x="252983" y="126491"/>
                </a:lnTo>
                <a:lnTo>
                  <a:pt x="189737" y="126491"/>
                </a:lnTo>
                <a:lnTo>
                  <a:pt x="189737" y="284607"/>
                </a:lnTo>
                <a:lnTo>
                  <a:pt x="197185" y="321558"/>
                </a:lnTo>
                <a:lnTo>
                  <a:pt x="217503" y="351710"/>
                </a:lnTo>
                <a:lnTo>
                  <a:pt x="247655" y="372028"/>
                </a:lnTo>
                <a:lnTo>
                  <a:pt x="284606" y="379475"/>
                </a:lnTo>
                <a:lnTo>
                  <a:pt x="1668779" y="379475"/>
                </a:lnTo>
                <a:lnTo>
                  <a:pt x="1668779" y="505967"/>
                </a:lnTo>
                <a:close/>
              </a:path>
            </a:pathLst>
          </a:custGeom>
          <a:ln w="12192">
            <a:solidFill>
              <a:srgbClr val="2E528F"/>
            </a:solidFill>
          </a:ln>
        </p:spPr>
        <p:txBody>
          <a:bodyPr wrap="square" lIns="0" tIns="0" rIns="0" bIns="0" rtlCol="0"/>
          <a:lstStyle/>
          <a:p>
            <a:endParaRPr/>
          </a:p>
        </p:txBody>
      </p:sp>
      <p:sp>
        <p:nvSpPr>
          <p:cNvPr id="16" name="object 16"/>
          <p:cNvSpPr/>
          <p:nvPr/>
        </p:nvSpPr>
        <p:spPr>
          <a:xfrm>
            <a:off x="10564368" y="1271016"/>
            <a:ext cx="303530" cy="885825"/>
          </a:xfrm>
          <a:custGeom>
            <a:avLst/>
            <a:gdLst/>
            <a:ahLst/>
            <a:cxnLst/>
            <a:rect l="l" t="t" r="r" b="b"/>
            <a:pathLst>
              <a:path w="303529" h="885825">
                <a:moveTo>
                  <a:pt x="227456" y="0"/>
                </a:moveTo>
                <a:lnTo>
                  <a:pt x="75818" y="0"/>
                </a:lnTo>
                <a:lnTo>
                  <a:pt x="75818" y="733806"/>
                </a:lnTo>
                <a:lnTo>
                  <a:pt x="0" y="733806"/>
                </a:lnTo>
                <a:lnTo>
                  <a:pt x="151637" y="885444"/>
                </a:lnTo>
                <a:lnTo>
                  <a:pt x="303275" y="733806"/>
                </a:lnTo>
                <a:lnTo>
                  <a:pt x="227456" y="733806"/>
                </a:lnTo>
                <a:lnTo>
                  <a:pt x="227456" y="0"/>
                </a:lnTo>
                <a:close/>
              </a:path>
            </a:pathLst>
          </a:custGeom>
          <a:solidFill>
            <a:srgbClr val="4471C4"/>
          </a:solidFill>
        </p:spPr>
        <p:txBody>
          <a:bodyPr wrap="square" lIns="0" tIns="0" rIns="0" bIns="0" rtlCol="0"/>
          <a:lstStyle/>
          <a:p>
            <a:endParaRPr/>
          </a:p>
        </p:txBody>
      </p:sp>
      <p:sp>
        <p:nvSpPr>
          <p:cNvPr id="17" name="object 17"/>
          <p:cNvSpPr/>
          <p:nvPr/>
        </p:nvSpPr>
        <p:spPr>
          <a:xfrm>
            <a:off x="10564368" y="1271016"/>
            <a:ext cx="303530" cy="885825"/>
          </a:xfrm>
          <a:custGeom>
            <a:avLst/>
            <a:gdLst/>
            <a:ahLst/>
            <a:cxnLst/>
            <a:rect l="l" t="t" r="r" b="b"/>
            <a:pathLst>
              <a:path w="303529" h="885825">
                <a:moveTo>
                  <a:pt x="0" y="733806"/>
                </a:moveTo>
                <a:lnTo>
                  <a:pt x="75818" y="733806"/>
                </a:lnTo>
                <a:lnTo>
                  <a:pt x="75818" y="0"/>
                </a:lnTo>
                <a:lnTo>
                  <a:pt x="227456" y="0"/>
                </a:lnTo>
                <a:lnTo>
                  <a:pt x="227456" y="733806"/>
                </a:lnTo>
                <a:lnTo>
                  <a:pt x="303275" y="733806"/>
                </a:lnTo>
                <a:lnTo>
                  <a:pt x="151637" y="885444"/>
                </a:lnTo>
                <a:lnTo>
                  <a:pt x="0" y="733806"/>
                </a:lnTo>
                <a:close/>
              </a:path>
            </a:pathLst>
          </a:custGeom>
          <a:ln w="12192">
            <a:solidFill>
              <a:srgbClr val="2E528F"/>
            </a:solidFill>
          </a:ln>
        </p:spPr>
        <p:txBody>
          <a:bodyPr wrap="square" lIns="0" tIns="0" rIns="0" bIns="0" rtlCol="0"/>
          <a:lstStyle/>
          <a:p>
            <a:endParaRPr/>
          </a:p>
        </p:txBody>
      </p:sp>
      <p:sp>
        <p:nvSpPr>
          <p:cNvPr id="18" name="object 18"/>
          <p:cNvSpPr/>
          <p:nvPr/>
        </p:nvSpPr>
        <p:spPr>
          <a:xfrm>
            <a:off x="9739883" y="2990088"/>
            <a:ext cx="1894331" cy="252984"/>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10373879" y="231647"/>
            <a:ext cx="632449" cy="18287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461772" y="1473708"/>
            <a:ext cx="3273552" cy="294132"/>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461772" y="2092451"/>
            <a:ext cx="2432304" cy="252984"/>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461772" y="2775204"/>
            <a:ext cx="3890772" cy="208787"/>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461772" y="3322320"/>
            <a:ext cx="6528816" cy="228600"/>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461772" y="3828288"/>
            <a:ext cx="2229612" cy="670560"/>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8563864" y="3614546"/>
            <a:ext cx="2618485" cy="3078226"/>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9371076" y="5430011"/>
            <a:ext cx="326110" cy="323113"/>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9430511" y="5469635"/>
            <a:ext cx="211836" cy="210311"/>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9928859" y="3857244"/>
            <a:ext cx="1223645" cy="1657477"/>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461772" y="4776215"/>
            <a:ext cx="2903219" cy="670560"/>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4035552" y="4997196"/>
            <a:ext cx="3453384" cy="228600"/>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296" y="263778"/>
            <a:ext cx="11795760" cy="696595"/>
          </a:xfrm>
          <a:prstGeom prst="rect">
            <a:avLst/>
          </a:prstGeom>
        </p:spPr>
        <p:txBody>
          <a:bodyPr vert="horz" wrap="square" lIns="0" tIns="12700" rIns="0" bIns="0" rtlCol="0">
            <a:spAutoFit/>
          </a:bodyPr>
          <a:lstStyle/>
          <a:p>
            <a:pPr marL="12700">
              <a:lnSpc>
                <a:spcPct val="100000"/>
              </a:lnSpc>
              <a:spcBef>
                <a:spcPts val="100"/>
              </a:spcBef>
            </a:pPr>
            <a:r>
              <a:rPr spc="-20" dirty="0"/>
              <a:t>Monte </a:t>
            </a:r>
            <a:r>
              <a:rPr spc="-5" dirty="0"/>
              <a:t>Carlo </a:t>
            </a:r>
            <a:r>
              <a:rPr spc="-15" dirty="0"/>
              <a:t>evaluation </a:t>
            </a:r>
            <a:r>
              <a:rPr dirty="0"/>
              <a:t>with function</a:t>
            </a:r>
            <a:r>
              <a:rPr spc="65" dirty="0"/>
              <a:t> </a:t>
            </a:r>
            <a:r>
              <a:rPr spc="-20" dirty="0"/>
              <a:t>approximation</a:t>
            </a:r>
          </a:p>
        </p:txBody>
      </p:sp>
      <p:sp>
        <p:nvSpPr>
          <p:cNvPr id="3" name="object 3"/>
          <p:cNvSpPr/>
          <p:nvPr/>
        </p:nvSpPr>
        <p:spPr>
          <a:xfrm>
            <a:off x="499872" y="1395983"/>
            <a:ext cx="2229612" cy="6690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563864" y="3670172"/>
            <a:ext cx="2283460" cy="3022600"/>
          </a:xfrm>
          <a:custGeom>
            <a:avLst/>
            <a:gdLst/>
            <a:ahLst/>
            <a:cxnLst/>
            <a:rect l="l" t="t" r="r" b="b"/>
            <a:pathLst>
              <a:path w="2283459" h="3022600">
                <a:moveTo>
                  <a:pt x="384428" y="2895600"/>
                </a:moveTo>
                <a:lnTo>
                  <a:pt x="304037" y="2895600"/>
                </a:lnTo>
                <a:lnTo>
                  <a:pt x="269493" y="2908300"/>
                </a:lnTo>
                <a:lnTo>
                  <a:pt x="270128" y="2908300"/>
                </a:lnTo>
                <a:lnTo>
                  <a:pt x="234187" y="2921000"/>
                </a:lnTo>
                <a:lnTo>
                  <a:pt x="234695" y="2921000"/>
                </a:lnTo>
                <a:lnTo>
                  <a:pt x="197357" y="2933700"/>
                </a:lnTo>
                <a:lnTo>
                  <a:pt x="197738" y="2933700"/>
                </a:lnTo>
                <a:lnTo>
                  <a:pt x="159257" y="2946400"/>
                </a:lnTo>
                <a:lnTo>
                  <a:pt x="159638" y="2946400"/>
                </a:lnTo>
                <a:lnTo>
                  <a:pt x="120395" y="2959100"/>
                </a:lnTo>
                <a:lnTo>
                  <a:pt x="120650" y="2959100"/>
                </a:lnTo>
                <a:lnTo>
                  <a:pt x="80644" y="2971800"/>
                </a:lnTo>
                <a:lnTo>
                  <a:pt x="80899" y="2971800"/>
                </a:lnTo>
                <a:lnTo>
                  <a:pt x="0" y="2997200"/>
                </a:lnTo>
                <a:lnTo>
                  <a:pt x="9651" y="3022600"/>
                </a:lnTo>
                <a:lnTo>
                  <a:pt x="90804" y="3009900"/>
                </a:lnTo>
                <a:lnTo>
                  <a:pt x="209295" y="2971800"/>
                </a:lnTo>
                <a:lnTo>
                  <a:pt x="247141" y="2959100"/>
                </a:lnTo>
                <a:lnTo>
                  <a:pt x="283717" y="2946400"/>
                </a:lnTo>
                <a:lnTo>
                  <a:pt x="352678" y="2921000"/>
                </a:lnTo>
                <a:lnTo>
                  <a:pt x="384428" y="2895600"/>
                </a:lnTo>
                <a:close/>
              </a:path>
              <a:path w="2283459" h="3022600">
                <a:moveTo>
                  <a:pt x="455040" y="2844800"/>
                </a:moveTo>
                <a:lnTo>
                  <a:pt x="393445" y="2844800"/>
                </a:lnTo>
                <a:lnTo>
                  <a:pt x="379349" y="2857500"/>
                </a:lnTo>
                <a:lnTo>
                  <a:pt x="379983" y="2857500"/>
                </a:lnTo>
                <a:lnTo>
                  <a:pt x="365378" y="2870200"/>
                </a:lnTo>
                <a:lnTo>
                  <a:pt x="366013" y="2870200"/>
                </a:lnTo>
                <a:lnTo>
                  <a:pt x="335152" y="2882900"/>
                </a:lnTo>
                <a:lnTo>
                  <a:pt x="336168" y="2882900"/>
                </a:lnTo>
                <a:lnTo>
                  <a:pt x="303275" y="2895600"/>
                </a:lnTo>
                <a:lnTo>
                  <a:pt x="399795" y="2895600"/>
                </a:lnTo>
                <a:lnTo>
                  <a:pt x="414527" y="2882900"/>
                </a:lnTo>
                <a:lnTo>
                  <a:pt x="428497" y="2870200"/>
                </a:lnTo>
                <a:lnTo>
                  <a:pt x="442086" y="2857500"/>
                </a:lnTo>
                <a:lnTo>
                  <a:pt x="455040" y="2844800"/>
                </a:lnTo>
                <a:close/>
              </a:path>
              <a:path w="2283459" h="3022600">
                <a:moveTo>
                  <a:pt x="558800" y="2057400"/>
                </a:moveTo>
                <a:lnTo>
                  <a:pt x="472185" y="2057400"/>
                </a:lnTo>
                <a:lnTo>
                  <a:pt x="456437" y="2070100"/>
                </a:lnTo>
                <a:lnTo>
                  <a:pt x="417067" y="2108200"/>
                </a:lnTo>
                <a:lnTo>
                  <a:pt x="399414" y="2146300"/>
                </a:lnTo>
                <a:lnTo>
                  <a:pt x="393826" y="2159000"/>
                </a:lnTo>
                <a:lnTo>
                  <a:pt x="390016" y="2171700"/>
                </a:lnTo>
                <a:lnTo>
                  <a:pt x="387984" y="2197100"/>
                </a:lnTo>
                <a:lnTo>
                  <a:pt x="387476" y="2209800"/>
                </a:lnTo>
                <a:lnTo>
                  <a:pt x="388492" y="2235200"/>
                </a:lnTo>
                <a:lnTo>
                  <a:pt x="390525" y="2260600"/>
                </a:lnTo>
                <a:lnTo>
                  <a:pt x="393826" y="2273300"/>
                </a:lnTo>
                <a:lnTo>
                  <a:pt x="398017" y="2298700"/>
                </a:lnTo>
                <a:lnTo>
                  <a:pt x="402970" y="2311400"/>
                </a:lnTo>
                <a:lnTo>
                  <a:pt x="408558" y="2336800"/>
                </a:lnTo>
                <a:lnTo>
                  <a:pt x="414908" y="2362200"/>
                </a:lnTo>
                <a:lnTo>
                  <a:pt x="428751" y="2400300"/>
                </a:lnTo>
                <a:lnTo>
                  <a:pt x="443483" y="2451100"/>
                </a:lnTo>
                <a:lnTo>
                  <a:pt x="458342" y="2489200"/>
                </a:lnTo>
                <a:lnTo>
                  <a:pt x="472439" y="2540000"/>
                </a:lnTo>
                <a:lnTo>
                  <a:pt x="478789" y="2552700"/>
                </a:lnTo>
                <a:lnTo>
                  <a:pt x="484504" y="2578100"/>
                </a:lnTo>
                <a:lnTo>
                  <a:pt x="489838" y="2603500"/>
                </a:lnTo>
                <a:lnTo>
                  <a:pt x="489584" y="2603500"/>
                </a:lnTo>
                <a:lnTo>
                  <a:pt x="494156" y="2616200"/>
                </a:lnTo>
                <a:lnTo>
                  <a:pt x="493902" y="2616200"/>
                </a:lnTo>
                <a:lnTo>
                  <a:pt x="497585" y="2641600"/>
                </a:lnTo>
                <a:lnTo>
                  <a:pt x="500125" y="2654300"/>
                </a:lnTo>
                <a:lnTo>
                  <a:pt x="501522" y="2667000"/>
                </a:lnTo>
                <a:lnTo>
                  <a:pt x="501903" y="2692400"/>
                </a:lnTo>
                <a:lnTo>
                  <a:pt x="500887" y="2705100"/>
                </a:lnTo>
                <a:lnTo>
                  <a:pt x="498601" y="2717800"/>
                </a:lnTo>
                <a:lnTo>
                  <a:pt x="498982" y="2717800"/>
                </a:lnTo>
                <a:lnTo>
                  <a:pt x="495045" y="2730500"/>
                </a:lnTo>
                <a:lnTo>
                  <a:pt x="495807" y="2730500"/>
                </a:lnTo>
                <a:lnTo>
                  <a:pt x="490092" y="2743200"/>
                </a:lnTo>
                <a:lnTo>
                  <a:pt x="490854" y="2743200"/>
                </a:lnTo>
                <a:lnTo>
                  <a:pt x="483869" y="2755900"/>
                </a:lnTo>
                <a:lnTo>
                  <a:pt x="484504" y="2755900"/>
                </a:lnTo>
                <a:lnTo>
                  <a:pt x="476630" y="2768600"/>
                </a:lnTo>
                <a:lnTo>
                  <a:pt x="477392" y="2768600"/>
                </a:lnTo>
                <a:lnTo>
                  <a:pt x="468756" y="2781300"/>
                </a:lnTo>
                <a:lnTo>
                  <a:pt x="469264" y="2781300"/>
                </a:lnTo>
                <a:lnTo>
                  <a:pt x="459993" y="2794000"/>
                </a:lnTo>
                <a:lnTo>
                  <a:pt x="460755" y="2794000"/>
                </a:lnTo>
                <a:lnTo>
                  <a:pt x="450468" y="2806700"/>
                </a:lnTo>
                <a:lnTo>
                  <a:pt x="441070" y="2806700"/>
                </a:lnTo>
                <a:lnTo>
                  <a:pt x="429513" y="2819400"/>
                </a:lnTo>
                <a:lnTo>
                  <a:pt x="430149" y="2819400"/>
                </a:lnTo>
                <a:lnTo>
                  <a:pt x="417956" y="2832100"/>
                </a:lnTo>
                <a:lnTo>
                  <a:pt x="418718" y="2832100"/>
                </a:lnTo>
                <a:lnTo>
                  <a:pt x="405764" y="2844800"/>
                </a:lnTo>
                <a:lnTo>
                  <a:pt x="467232" y="2844800"/>
                </a:lnTo>
                <a:lnTo>
                  <a:pt x="499617" y="2806700"/>
                </a:lnTo>
                <a:lnTo>
                  <a:pt x="517397" y="2768600"/>
                </a:lnTo>
                <a:lnTo>
                  <a:pt x="525017" y="2755900"/>
                </a:lnTo>
                <a:lnTo>
                  <a:pt x="531621" y="2743200"/>
                </a:lnTo>
                <a:lnTo>
                  <a:pt x="536193" y="2730500"/>
                </a:lnTo>
                <a:lnTo>
                  <a:pt x="538860" y="2705100"/>
                </a:lnTo>
                <a:lnTo>
                  <a:pt x="540003" y="2692400"/>
                </a:lnTo>
                <a:lnTo>
                  <a:pt x="539495" y="2667000"/>
                </a:lnTo>
                <a:lnTo>
                  <a:pt x="537971" y="2654300"/>
                </a:lnTo>
                <a:lnTo>
                  <a:pt x="535177" y="2628900"/>
                </a:lnTo>
                <a:lnTo>
                  <a:pt x="531367" y="2616200"/>
                </a:lnTo>
                <a:lnTo>
                  <a:pt x="526795" y="2590800"/>
                </a:lnTo>
                <a:lnTo>
                  <a:pt x="521334" y="2565400"/>
                </a:lnTo>
                <a:lnTo>
                  <a:pt x="515238" y="2552700"/>
                </a:lnTo>
                <a:lnTo>
                  <a:pt x="508634" y="2527300"/>
                </a:lnTo>
                <a:lnTo>
                  <a:pt x="494537" y="2476500"/>
                </a:lnTo>
                <a:lnTo>
                  <a:pt x="479551" y="2438400"/>
                </a:lnTo>
                <a:lnTo>
                  <a:pt x="464946" y="2387600"/>
                </a:lnTo>
                <a:lnTo>
                  <a:pt x="465074" y="2387600"/>
                </a:lnTo>
                <a:lnTo>
                  <a:pt x="451357" y="2349500"/>
                </a:lnTo>
                <a:lnTo>
                  <a:pt x="445261" y="2324100"/>
                </a:lnTo>
                <a:lnTo>
                  <a:pt x="439927" y="2311400"/>
                </a:lnTo>
                <a:lnTo>
                  <a:pt x="435101" y="2286000"/>
                </a:lnTo>
                <a:lnTo>
                  <a:pt x="431291" y="2273300"/>
                </a:lnTo>
                <a:lnTo>
                  <a:pt x="428243" y="2247900"/>
                </a:lnTo>
                <a:lnTo>
                  <a:pt x="426338" y="2235200"/>
                </a:lnTo>
                <a:lnTo>
                  <a:pt x="425576" y="2209800"/>
                </a:lnTo>
                <a:lnTo>
                  <a:pt x="426084" y="2197100"/>
                </a:lnTo>
                <a:lnTo>
                  <a:pt x="427862" y="2184400"/>
                </a:lnTo>
                <a:lnTo>
                  <a:pt x="427481" y="2184400"/>
                </a:lnTo>
                <a:lnTo>
                  <a:pt x="430910" y="2171700"/>
                </a:lnTo>
                <a:lnTo>
                  <a:pt x="430275" y="2171700"/>
                </a:lnTo>
                <a:lnTo>
                  <a:pt x="435228" y="2159000"/>
                </a:lnTo>
                <a:lnTo>
                  <a:pt x="434339" y="2159000"/>
                </a:lnTo>
                <a:lnTo>
                  <a:pt x="441070" y="2146300"/>
                </a:lnTo>
                <a:lnTo>
                  <a:pt x="439927" y="2146300"/>
                </a:lnTo>
                <a:lnTo>
                  <a:pt x="448436" y="2133600"/>
                </a:lnTo>
                <a:lnTo>
                  <a:pt x="447039" y="2133600"/>
                </a:lnTo>
                <a:lnTo>
                  <a:pt x="457200" y="2120900"/>
                </a:lnTo>
                <a:lnTo>
                  <a:pt x="455802" y="2120900"/>
                </a:lnTo>
                <a:lnTo>
                  <a:pt x="467613" y="2108200"/>
                </a:lnTo>
                <a:lnTo>
                  <a:pt x="478281" y="2108200"/>
                </a:lnTo>
                <a:lnTo>
                  <a:pt x="492886" y="2095500"/>
                </a:lnTo>
                <a:lnTo>
                  <a:pt x="491616" y="2095500"/>
                </a:lnTo>
                <a:lnTo>
                  <a:pt x="507364" y="2082800"/>
                </a:lnTo>
                <a:lnTo>
                  <a:pt x="522604" y="2082800"/>
                </a:lnTo>
                <a:lnTo>
                  <a:pt x="540638" y="2070100"/>
                </a:lnTo>
                <a:lnTo>
                  <a:pt x="539876" y="2070100"/>
                </a:lnTo>
                <a:lnTo>
                  <a:pt x="558800" y="2057400"/>
                </a:lnTo>
                <a:close/>
              </a:path>
              <a:path w="2283459" h="3022600">
                <a:moveTo>
                  <a:pt x="661796" y="2032000"/>
                </a:moveTo>
                <a:lnTo>
                  <a:pt x="525906" y="2032000"/>
                </a:lnTo>
                <a:lnTo>
                  <a:pt x="506983" y="2044700"/>
                </a:lnTo>
                <a:lnTo>
                  <a:pt x="489076" y="2057400"/>
                </a:lnTo>
                <a:lnTo>
                  <a:pt x="577468" y="2057400"/>
                </a:lnTo>
                <a:lnTo>
                  <a:pt x="598042" y="2044700"/>
                </a:lnTo>
                <a:lnTo>
                  <a:pt x="618235" y="2044700"/>
                </a:lnTo>
                <a:lnTo>
                  <a:pt x="661796" y="2032000"/>
                </a:lnTo>
                <a:close/>
              </a:path>
              <a:path w="2283459" h="3022600">
                <a:moveTo>
                  <a:pt x="706119" y="2019300"/>
                </a:moveTo>
                <a:lnTo>
                  <a:pt x="565784" y="2019300"/>
                </a:lnTo>
                <a:lnTo>
                  <a:pt x="545464" y="2032000"/>
                </a:lnTo>
                <a:lnTo>
                  <a:pt x="661415" y="2032000"/>
                </a:lnTo>
                <a:lnTo>
                  <a:pt x="706119" y="2019300"/>
                </a:lnTo>
                <a:close/>
              </a:path>
              <a:path w="2283459" h="3022600">
                <a:moveTo>
                  <a:pt x="880871" y="1968500"/>
                </a:moveTo>
                <a:lnTo>
                  <a:pt x="742060" y="1968500"/>
                </a:lnTo>
                <a:lnTo>
                  <a:pt x="608329" y="2006600"/>
                </a:lnTo>
                <a:lnTo>
                  <a:pt x="586866" y="2019300"/>
                </a:lnTo>
                <a:lnTo>
                  <a:pt x="705992" y="2019300"/>
                </a:lnTo>
                <a:lnTo>
                  <a:pt x="795781" y="1993900"/>
                </a:lnTo>
                <a:lnTo>
                  <a:pt x="817752" y="1993900"/>
                </a:lnTo>
                <a:lnTo>
                  <a:pt x="839342" y="1981200"/>
                </a:lnTo>
                <a:lnTo>
                  <a:pt x="860425" y="1981200"/>
                </a:lnTo>
                <a:lnTo>
                  <a:pt x="880871" y="1968500"/>
                </a:lnTo>
                <a:close/>
              </a:path>
              <a:path w="2283459" h="3022600">
                <a:moveTo>
                  <a:pt x="786129" y="1955800"/>
                </a:moveTo>
                <a:lnTo>
                  <a:pt x="741806" y="1968500"/>
                </a:lnTo>
                <a:lnTo>
                  <a:pt x="785749" y="1968500"/>
                </a:lnTo>
                <a:lnTo>
                  <a:pt x="786129" y="1955800"/>
                </a:lnTo>
                <a:close/>
              </a:path>
              <a:path w="2283459" h="3022600">
                <a:moveTo>
                  <a:pt x="937767" y="1943100"/>
                </a:moveTo>
                <a:lnTo>
                  <a:pt x="848359" y="1943100"/>
                </a:lnTo>
                <a:lnTo>
                  <a:pt x="827785" y="1955800"/>
                </a:lnTo>
                <a:lnTo>
                  <a:pt x="807338" y="1955800"/>
                </a:lnTo>
                <a:lnTo>
                  <a:pt x="785749" y="1968500"/>
                </a:lnTo>
                <a:lnTo>
                  <a:pt x="900683" y="1968500"/>
                </a:lnTo>
                <a:lnTo>
                  <a:pt x="919606" y="1955800"/>
                </a:lnTo>
                <a:lnTo>
                  <a:pt x="937767" y="1943100"/>
                </a:lnTo>
                <a:close/>
              </a:path>
              <a:path w="2283459" h="3022600">
                <a:moveTo>
                  <a:pt x="867790" y="1930400"/>
                </a:moveTo>
                <a:lnTo>
                  <a:pt x="847851" y="1943100"/>
                </a:lnTo>
                <a:lnTo>
                  <a:pt x="867155" y="1943100"/>
                </a:lnTo>
                <a:lnTo>
                  <a:pt x="867790" y="1930400"/>
                </a:lnTo>
                <a:close/>
              </a:path>
              <a:path w="2283459" h="3022600">
                <a:moveTo>
                  <a:pt x="1216532" y="1206500"/>
                </a:moveTo>
                <a:lnTo>
                  <a:pt x="1112646" y="1206500"/>
                </a:lnTo>
                <a:lnTo>
                  <a:pt x="1092453" y="1219200"/>
                </a:lnTo>
                <a:lnTo>
                  <a:pt x="1056258" y="1244600"/>
                </a:lnTo>
                <a:lnTo>
                  <a:pt x="1026540" y="1270000"/>
                </a:lnTo>
                <a:lnTo>
                  <a:pt x="1014602" y="1295400"/>
                </a:lnTo>
                <a:lnTo>
                  <a:pt x="1004569" y="1308100"/>
                </a:lnTo>
                <a:lnTo>
                  <a:pt x="996441" y="1320800"/>
                </a:lnTo>
                <a:lnTo>
                  <a:pt x="989837" y="1346200"/>
                </a:lnTo>
                <a:lnTo>
                  <a:pt x="984884" y="1358900"/>
                </a:lnTo>
                <a:lnTo>
                  <a:pt x="981201" y="1384300"/>
                </a:lnTo>
                <a:lnTo>
                  <a:pt x="978788" y="1397000"/>
                </a:lnTo>
                <a:lnTo>
                  <a:pt x="977391" y="1422400"/>
                </a:lnTo>
                <a:lnTo>
                  <a:pt x="977137" y="1447800"/>
                </a:lnTo>
                <a:lnTo>
                  <a:pt x="977645" y="1460500"/>
                </a:lnTo>
                <a:lnTo>
                  <a:pt x="978915" y="1485900"/>
                </a:lnTo>
                <a:lnTo>
                  <a:pt x="980820" y="1498600"/>
                </a:lnTo>
                <a:lnTo>
                  <a:pt x="985774" y="1549400"/>
                </a:lnTo>
                <a:lnTo>
                  <a:pt x="991869" y="1587499"/>
                </a:lnTo>
                <a:lnTo>
                  <a:pt x="998092" y="1625599"/>
                </a:lnTo>
                <a:lnTo>
                  <a:pt x="1003807" y="1663700"/>
                </a:lnTo>
                <a:lnTo>
                  <a:pt x="1005966" y="1689100"/>
                </a:lnTo>
                <a:lnTo>
                  <a:pt x="1007744" y="1701800"/>
                </a:lnTo>
                <a:lnTo>
                  <a:pt x="1009141" y="1727200"/>
                </a:lnTo>
                <a:lnTo>
                  <a:pt x="1009650" y="1739900"/>
                </a:lnTo>
                <a:lnTo>
                  <a:pt x="1009395" y="1765300"/>
                </a:lnTo>
                <a:lnTo>
                  <a:pt x="1008252" y="1778000"/>
                </a:lnTo>
                <a:lnTo>
                  <a:pt x="1006220" y="1790700"/>
                </a:lnTo>
                <a:lnTo>
                  <a:pt x="1006475" y="1790700"/>
                </a:lnTo>
                <a:lnTo>
                  <a:pt x="1003172" y="1816100"/>
                </a:lnTo>
                <a:lnTo>
                  <a:pt x="1003553" y="1816100"/>
                </a:lnTo>
                <a:lnTo>
                  <a:pt x="998981" y="1828800"/>
                </a:lnTo>
                <a:lnTo>
                  <a:pt x="999489" y="1828800"/>
                </a:lnTo>
                <a:lnTo>
                  <a:pt x="993647" y="1841500"/>
                </a:lnTo>
                <a:lnTo>
                  <a:pt x="994409" y="1841500"/>
                </a:lnTo>
                <a:lnTo>
                  <a:pt x="987170" y="1854200"/>
                </a:lnTo>
                <a:lnTo>
                  <a:pt x="988313" y="1854200"/>
                </a:lnTo>
                <a:lnTo>
                  <a:pt x="979424" y="1866900"/>
                </a:lnTo>
                <a:lnTo>
                  <a:pt x="980693" y="1866900"/>
                </a:lnTo>
                <a:lnTo>
                  <a:pt x="970279" y="1879600"/>
                </a:lnTo>
                <a:lnTo>
                  <a:pt x="971550" y="1879600"/>
                </a:lnTo>
                <a:lnTo>
                  <a:pt x="959611" y="1892300"/>
                </a:lnTo>
                <a:lnTo>
                  <a:pt x="948689" y="1892300"/>
                </a:lnTo>
                <a:lnTo>
                  <a:pt x="933830" y="1905000"/>
                </a:lnTo>
                <a:lnTo>
                  <a:pt x="935101" y="1905000"/>
                </a:lnTo>
                <a:lnTo>
                  <a:pt x="919099" y="1917700"/>
                </a:lnTo>
                <a:lnTo>
                  <a:pt x="903731" y="1917700"/>
                </a:lnTo>
                <a:lnTo>
                  <a:pt x="885443" y="1930400"/>
                </a:lnTo>
                <a:lnTo>
                  <a:pt x="886205" y="1930400"/>
                </a:lnTo>
                <a:lnTo>
                  <a:pt x="867155" y="1943100"/>
                </a:lnTo>
                <a:lnTo>
                  <a:pt x="954912" y="1943100"/>
                </a:lnTo>
                <a:lnTo>
                  <a:pt x="985646" y="1917700"/>
                </a:lnTo>
                <a:lnTo>
                  <a:pt x="1020826" y="1866900"/>
                </a:lnTo>
                <a:lnTo>
                  <a:pt x="1028953" y="1854200"/>
                </a:lnTo>
                <a:lnTo>
                  <a:pt x="1035430" y="1841500"/>
                </a:lnTo>
                <a:lnTo>
                  <a:pt x="1040510" y="1816100"/>
                </a:lnTo>
                <a:lnTo>
                  <a:pt x="1043939" y="1803400"/>
                </a:lnTo>
                <a:lnTo>
                  <a:pt x="1046352" y="1778000"/>
                </a:lnTo>
                <a:lnTo>
                  <a:pt x="1047368" y="1765300"/>
                </a:lnTo>
                <a:lnTo>
                  <a:pt x="1047750" y="1739900"/>
                </a:lnTo>
                <a:lnTo>
                  <a:pt x="1047114" y="1727200"/>
                </a:lnTo>
                <a:lnTo>
                  <a:pt x="1045717" y="1701800"/>
                </a:lnTo>
                <a:lnTo>
                  <a:pt x="1043939" y="1689100"/>
                </a:lnTo>
                <a:lnTo>
                  <a:pt x="1041526" y="1663700"/>
                </a:lnTo>
                <a:lnTo>
                  <a:pt x="1035811" y="1625599"/>
                </a:lnTo>
                <a:lnTo>
                  <a:pt x="1029461" y="1587499"/>
                </a:lnTo>
                <a:lnTo>
                  <a:pt x="1023492" y="1536700"/>
                </a:lnTo>
                <a:lnTo>
                  <a:pt x="1018666" y="1498600"/>
                </a:lnTo>
                <a:lnTo>
                  <a:pt x="1016888" y="1485900"/>
                </a:lnTo>
                <a:lnTo>
                  <a:pt x="1015618" y="1460500"/>
                </a:lnTo>
                <a:lnTo>
                  <a:pt x="1015491" y="1447800"/>
                </a:lnTo>
                <a:lnTo>
                  <a:pt x="1015237" y="1447800"/>
                </a:lnTo>
                <a:lnTo>
                  <a:pt x="1015491" y="1422400"/>
                </a:lnTo>
                <a:lnTo>
                  <a:pt x="1016761" y="1409700"/>
                </a:lnTo>
                <a:lnTo>
                  <a:pt x="1018920" y="1384300"/>
                </a:lnTo>
                <a:lnTo>
                  <a:pt x="1018666" y="1384300"/>
                </a:lnTo>
                <a:lnTo>
                  <a:pt x="1022095" y="1371600"/>
                </a:lnTo>
                <a:lnTo>
                  <a:pt x="1021841" y="1371600"/>
                </a:lnTo>
                <a:lnTo>
                  <a:pt x="1026413" y="1358900"/>
                </a:lnTo>
                <a:lnTo>
                  <a:pt x="1025905" y="1358900"/>
                </a:lnTo>
                <a:lnTo>
                  <a:pt x="1031875" y="1346200"/>
                </a:lnTo>
                <a:lnTo>
                  <a:pt x="1031239" y="1346200"/>
                </a:lnTo>
                <a:lnTo>
                  <a:pt x="1038732" y="1320800"/>
                </a:lnTo>
                <a:lnTo>
                  <a:pt x="1042352" y="1320800"/>
                </a:lnTo>
                <a:lnTo>
                  <a:pt x="1046860" y="1308100"/>
                </a:lnTo>
                <a:lnTo>
                  <a:pt x="1045717" y="1308100"/>
                </a:lnTo>
                <a:lnTo>
                  <a:pt x="1056385" y="1295400"/>
                </a:lnTo>
                <a:lnTo>
                  <a:pt x="1054988" y="1295400"/>
                </a:lnTo>
                <a:lnTo>
                  <a:pt x="1067561" y="1282700"/>
                </a:lnTo>
                <a:lnTo>
                  <a:pt x="1079372" y="1282700"/>
                </a:lnTo>
                <a:lnTo>
                  <a:pt x="1095375" y="1270000"/>
                </a:lnTo>
                <a:lnTo>
                  <a:pt x="1094104" y="1270000"/>
                </a:lnTo>
                <a:lnTo>
                  <a:pt x="1111884" y="1257300"/>
                </a:lnTo>
                <a:lnTo>
                  <a:pt x="1110868" y="1257300"/>
                </a:lnTo>
                <a:lnTo>
                  <a:pt x="1130172" y="1244600"/>
                </a:lnTo>
                <a:lnTo>
                  <a:pt x="1129283" y="1244600"/>
                </a:lnTo>
                <a:lnTo>
                  <a:pt x="1149857" y="1231900"/>
                </a:lnTo>
                <a:lnTo>
                  <a:pt x="1170177" y="1231900"/>
                </a:lnTo>
                <a:lnTo>
                  <a:pt x="1193164" y="1219200"/>
                </a:lnTo>
                <a:lnTo>
                  <a:pt x="1192656" y="1219200"/>
                </a:lnTo>
                <a:lnTo>
                  <a:pt x="1216532" y="1206500"/>
                </a:lnTo>
                <a:close/>
              </a:path>
              <a:path w="2283459" h="3022600">
                <a:moveTo>
                  <a:pt x="960881" y="1879600"/>
                </a:moveTo>
                <a:lnTo>
                  <a:pt x="947419" y="1892300"/>
                </a:lnTo>
                <a:lnTo>
                  <a:pt x="959611" y="1892300"/>
                </a:lnTo>
                <a:lnTo>
                  <a:pt x="960881" y="1879600"/>
                </a:lnTo>
                <a:close/>
              </a:path>
              <a:path w="2283459" h="3022600">
                <a:moveTo>
                  <a:pt x="1015322" y="1439333"/>
                </a:moveTo>
                <a:lnTo>
                  <a:pt x="1015237" y="1447800"/>
                </a:lnTo>
                <a:lnTo>
                  <a:pt x="1015491" y="1447800"/>
                </a:lnTo>
                <a:lnTo>
                  <a:pt x="1015322" y="1439333"/>
                </a:lnTo>
                <a:close/>
              </a:path>
              <a:path w="2283459" h="3022600">
                <a:moveTo>
                  <a:pt x="1015364" y="1435100"/>
                </a:moveTo>
                <a:lnTo>
                  <a:pt x="1015322" y="1439333"/>
                </a:lnTo>
                <a:lnTo>
                  <a:pt x="1015364" y="1435100"/>
                </a:lnTo>
                <a:close/>
              </a:path>
              <a:path w="2283459" h="3022600">
                <a:moveTo>
                  <a:pt x="1042352" y="1320800"/>
                </a:moveTo>
                <a:lnTo>
                  <a:pt x="1038732" y="1320800"/>
                </a:lnTo>
                <a:lnTo>
                  <a:pt x="1037843" y="1333500"/>
                </a:lnTo>
                <a:lnTo>
                  <a:pt x="1042352" y="1320800"/>
                </a:lnTo>
                <a:close/>
              </a:path>
              <a:path w="2283459" h="3022600">
                <a:moveTo>
                  <a:pt x="1080642" y="1282700"/>
                </a:moveTo>
                <a:lnTo>
                  <a:pt x="1067561" y="1282700"/>
                </a:lnTo>
                <a:lnTo>
                  <a:pt x="1066164" y="1295400"/>
                </a:lnTo>
                <a:lnTo>
                  <a:pt x="1080642" y="1282700"/>
                </a:lnTo>
                <a:close/>
              </a:path>
              <a:path w="2283459" h="3022600">
                <a:moveTo>
                  <a:pt x="1344676" y="1181100"/>
                </a:moveTo>
                <a:lnTo>
                  <a:pt x="1180083" y="1181100"/>
                </a:lnTo>
                <a:lnTo>
                  <a:pt x="1156588" y="1193800"/>
                </a:lnTo>
                <a:lnTo>
                  <a:pt x="1133982" y="1206500"/>
                </a:lnTo>
                <a:lnTo>
                  <a:pt x="1240408" y="1206500"/>
                </a:lnTo>
                <a:lnTo>
                  <a:pt x="1265808" y="1193800"/>
                </a:lnTo>
                <a:lnTo>
                  <a:pt x="1291335" y="1193800"/>
                </a:lnTo>
                <a:lnTo>
                  <a:pt x="1344676" y="1181100"/>
                </a:lnTo>
                <a:close/>
              </a:path>
              <a:path w="2283459" h="3022600">
                <a:moveTo>
                  <a:pt x="1557274" y="1117600"/>
                </a:moveTo>
                <a:lnTo>
                  <a:pt x="1443481" y="1117600"/>
                </a:lnTo>
                <a:lnTo>
                  <a:pt x="1281683" y="1155700"/>
                </a:lnTo>
                <a:lnTo>
                  <a:pt x="1255267" y="1155700"/>
                </a:lnTo>
                <a:lnTo>
                  <a:pt x="1229613" y="1168400"/>
                </a:lnTo>
                <a:lnTo>
                  <a:pt x="1204594" y="1181100"/>
                </a:lnTo>
                <a:lnTo>
                  <a:pt x="1344549" y="1181100"/>
                </a:lnTo>
                <a:lnTo>
                  <a:pt x="1452879" y="1155700"/>
                </a:lnTo>
                <a:lnTo>
                  <a:pt x="1505965" y="1130300"/>
                </a:lnTo>
                <a:lnTo>
                  <a:pt x="1531874" y="1130300"/>
                </a:lnTo>
                <a:lnTo>
                  <a:pt x="1557274" y="1117600"/>
                </a:lnTo>
                <a:close/>
              </a:path>
              <a:path w="2283459" h="3022600">
                <a:moveTo>
                  <a:pt x="2168853" y="42463"/>
                </a:moveTo>
                <a:lnTo>
                  <a:pt x="2135758" y="50800"/>
                </a:lnTo>
                <a:lnTo>
                  <a:pt x="2043302" y="76200"/>
                </a:lnTo>
                <a:lnTo>
                  <a:pt x="1955291" y="101600"/>
                </a:lnTo>
                <a:lnTo>
                  <a:pt x="1913508" y="127000"/>
                </a:lnTo>
                <a:lnTo>
                  <a:pt x="1873630" y="139700"/>
                </a:lnTo>
                <a:lnTo>
                  <a:pt x="1854327" y="152400"/>
                </a:lnTo>
                <a:lnTo>
                  <a:pt x="1835657" y="165100"/>
                </a:lnTo>
                <a:lnTo>
                  <a:pt x="1817496" y="165100"/>
                </a:lnTo>
                <a:lnTo>
                  <a:pt x="1782952" y="190500"/>
                </a:lnTo>
                <a:lnTo>
                  <a:pt x="1751202" y="215900"/>
                </a:lnTo>
                <a:lnTo>
                  <a:pt x="1722246" y="241300"/>
                </a:lnTo>
                <a:lnTo>
                  <a:pt x="1685035" y="279400"/>
                </a:lnTo>
                <a:lnTo>
                  <a:pt x="1664461" y="317500"/>
                </a:lnTo>
                <a:lnTo>
                  <a:pt x="1655952" y="330200"/>
                </a:lnTo>
                <a:lnTo>
                  <a:pt x="1649476" y="342900"/>
                </a:lnTo>
                <a:lnTo>
                  <a:pt x="1645157" y="368300"/>
                </a:lnTo>
                <a:lnTo>
                  <a:pt x="1642617" y="381000"/>
                </a:lnTo>
                <a:lnTo>
                  <a:pt x="1641728" y="406400"/>
                </a:lnTo>
                <a:lnTo>
                  <a:pt x="1642236" y="431800"/>
                </a:lnTo>
                <a:lnTo>
                  <a:pt x="1644141" y="457200"/>
                </a:lnTo>
                <a:lnTo>
                  <a:pt x="1647189" y="469900"/>
                </a:lnTo>
                <a:lnTo>
                  <a:pt x="1651127" y="495300"/>
                </a:lnTo>
                <a:lnTo>
                  <a:pt x="1655952" y="520700"/>
                </a:lnTo>
                <a:lnTo>
                  <a:pt x="1661540" y="546100"/>
                </a:lnTo>
                <a:lnTo>
                  <a:pt x="1667763" y="571500"/>
                </a:lnTo>
                <a:lnTo>
                  <a:pt x="1681099" y="609600"/>
                </a:lnTo>
                <a:lnTo>
                  <a:pt x="1695322" y="660400"/>
                </a:lnTo>
                <a:lnTo>
                  <a:pt x="1709292" y="711200"/>
                </a:lnTo>
                <a:lnTo>
                  <a:pt x="1722119" y="749300"/>
                </a:lnTo>
                <a:lnTo>
                  <a:pt x="1727580" y="774700"/>
                </a:lnTo>
                <a:lnTo>
                  <a:pt x="1732406" y="800100"/>
                </a:lnTo>
                <a:lnTo>
                  <a:pt x="1736343" y="825500"/>
                </a:lnTo>
                <a:lnTo>
                  <a:pt x="1739518" y="838200"/>
                </a:lnTo>
                <a:lnTo>
                  <a:pt x="1741551" y="863600"/>
                </a:lnTo>
                <a:lnTo>
                  <a:pt x="1742439" y="889000"/>
                </a:lnTo>
                <a:lnTo>
                  <a:pt x="1742058" y="901700"/>
                </a:lnTo>
                <a:lnTo>
                  <a:pt x="1740153" y="914400"/>
                </a:lnTo>
                <a:lnTo>
                  <a:pt x="1740407" y="914400"/>
                </a:lnTo>
                <a:lnTo>
                  <a:pt x="1736978" y="939800"/>
                </a:lnTo>
                <a:lnTo>
                  <a:pt x="1737486" y="939800"/>
                </a:lnTo>
                <a:lnTo>
                  <a:pt x="1732279" y="952500"/>
                </a:lnTo>
                <a:lnTo>
                  <a:pt x="1733041" y="952500"/>
                </a:lnTo>
                <a:lnTo>
                  <a:pt x="1725929" y="965200"/>
                </a:lnTo>
                <a:lnTo>
                  <a:pt x="1726945" y="965200"/>
                </a:lnTo>
                <a:lnTo>
                  <a:pt x="1718055" y="977900"/>
                </a:lnTo>
                <a:lnTo>
                  <a:pt x="1719326" y="977900"/>
                </a:lnTo>
                <a:lnTo>
                  <a:pt x="1708277" y="990600"/>
                </a:lnTo>
                <a:lnTo>
                  <a:pt x="1709674" y="990600"/>
                </a:lnTo>
                <a:lnTo>
                  <a:pt x="1696719" y="1003300"/>
                </a:lnTo>
                <a:lnTo>
                  <a:pt x="1698116" y="1003300"/>
                </a:lnTo>
                <a:lnTo>
                  <a:pt x="1683257" y="1016000"/>
                </a:lnTo>
                <a:lnTo>
                  <a:pt x="1684527" y="1016000"/>
                </a:lnTo>
                <a:lnTo>
                  <a:pt x="1668017" y="1028700"/>
                </a:lnTo>
                <a:lnTo>
                  <a:pt x="1669287" y="1028700"/>
                </a:lnTo>
                <a:lnTo>
                  <a:pt x="1651127" y="1041400"/>
                </a:lnTo>
                <a:lnTo>
                  <a:pt x="1652142" y="1041400"/>
                </a:lnTo>
                <a:lnTo>
                  <a:pt x="1632584" y="1054100"/>
                </a:lnTo>
                <a:lnTo>
                  <a:pt x="1613280" y="1054100"/>
                </a:lnTo>
                <a:lnTo>
                  <a:pt x="1591182" y="1066800"/>
                </a:lnTo>
                <a:lnTo>
                  <a:pt x="1591817" y="1066800"/>
                </a:lnTo>
                <a:lnTo>
                  <a:pt x="1568703" y="1079500"/>
                </a:lnTo>
                <a:lnTo>
                  <a:pt x="1545589" y="1079500"/>
                </a:lnTo>
                <a:lnTo>
                  <a:pt x="1520697" y="1092200"/>
                </a:lnTo>
                <a:lnTo>
                  <a:pt x="1520952" y="1092200"/>
                </a:lnTo>
                <a:lnTo>
                  <a:pt x="1495425" y="1104900"/>
                </a:lnTo>
                <a:lnTo>
                  <a:pt x="1495932" y="1104900"/>
                </a:lnTo>
                <a:lnTo>
                  <a:pt x="1443101" y="1117600"/>
                </a:lnTo>
                <a:lnTo>
                  <a:pt x="1581784" y="1117600"/>
                </a:lnTo>
                <a:lnTo>
                  <a:pt x="1628393" y="1092200"/>
                </a:lnTo>
                <a:lnTo>
                  <a:pt x="1670557" y="1066800"/>
                </a:lnTo>
                <a:lnTo>
                  <a:pt x="1707514" y="1041400"/>
                </a:lnTo>
                <a:lnTo>
                  <a:pt x="1738121" y="1016000"/>
                </a:lnTo>
                <a:lnTo>
                  <a:pt x="1760601" y="977900"/>
                </a:lnTo>
                <a:lnTo>
                  <a:pt x="1768602" y="965200"/>
                </a:lnTo>
                <a:lnTo>
                  <a:pt x="1774316" y="939800"/>
                </a:lnTo>
                <a:lnTo>
                  <a:pt x="1778000" y="927100"/>
                </a:lnTo>
                <a:lnTo>
                  <a:pt x="1780031" y="901700"/>
                </a:lnTo>
                <a:lnTo>
                  <a:pt x="1779524" y="863600"/>
                </a:lnTo>
                <a:lnTo>
                  <a:pt x="1773935" y="812800"/>
                </a:lnTo>
                <a:lnTo>
                  <a:pt x="1764664" y="774700"/>
                </a:lnTo>
                <a:lnTo>
                  <a:pt x="1758950" y="749300"/>
                </a:lnTo>
                <a:lnTo>
                  <a:pt x="1745995" y="698500"/>
                </a:lnTo>
                <a:lnTo>
                  <a:pt x="1731899" y="647700"/>
                </a:lnTo>
                <a:lnTo>
                  <a:pt x="1717675" y="596900"/>
                </a:lnTo>
                <a:lnTo>
                  <a:pt x="1704466" y="558800"/>
                </a:lnTo>
                <a:lnTo>
                  <a:pt x="1698370" y="533400"/>
                </a:lnTo>
                <a:lnTo>
                  <a:pt x="1693036" y="508000"/>
                </a:lnTo>
                <a:lnTo>
                  <a:pt x="1688591" y="482600"/>
                </a:lnTo>
                <a:lnTo>
                  <a:pt x="1684781" y="469900"/>
                </a:lnTo>
                <a:lnTo>
                  <a:pt x="1681987" y="444500"/>
                </a:lnTo>
                <a:lnTo>
                  <a:pt x="1680336" y="431800"/>
                </a:lnTo>
                <a:lnTo>
                  <a:pt x="1679828" y="406400"/>
                </a:lnTo>
                <a:lnTo>
                  <a:pt x="1680590" y="393700"/>
                </a:lnTo>
                <a:lnTo>
                  <a:pt x="1682877" y="368300"/>
                </a:lnTo>
                <a:lnTo>
                  <a:pt x="1682622" y="368300"/>
                </a:lnTo>
                <a:lnTo>
                  <a:pt x="1686432" y="355600"/>
                </a:lnTo>
                <a:lnTo>
                  <a:pt x="1685925" y="355600"/>
                </a:lnTo>
                <a:lnTo>
                  <a:pt x="1691639" y="342900"/>
                </a:lnTo>
                <a:lnTo>
                  <a:pt x="1690751" y="342900"/>
                </a:lnTo>
                <a:lnTo>
                  <a:pt x="1698370" y="330200"/>
                </a:lnTo>
                <a:lnTo>
                  <a:pt x="1697481" y="330200"/>
                </a:lnTo>
                <a:lnTo>
                  <a:pt x="1706499" y="317500"/>
                </a:lnTo>
                <a:lnTo>
                  <a:pt x="1705863" y="317500"/>
                </a:lnTo>
                <a:lnTo>
                  <a:pt x="1715896" y="304800"/>
                </a:lnTo>
                <a:lnTo>
                  <a:pt x="1715134" y="304800"/>
                </a:lnTo>
                <a:lnTo>
                  <a:pt x="1726056" y="292100"/>
                </a:lnTo>
                <a:lnTo>
                  <a:pt x="1725294" y="292100"/>
                </a:lnTo>
                <a:lnTo>
                  <a:pt x="1737105" y="279400"/>
                </a:lnTo>
                <a:lnTo>
                  <a:pt x="1736343" y="279400"/>
                </a:lnTo>
                <a:lnTo>
                  <a:pt x="1748916" y="266700"/>
                </a:lnTo>
                <a:lnTo>
                  <a:pt x="1748281" y="266700"/>
                </a:lnTo>
                <a:lnTo>
                  <a:pt x="1761616" y="254000"/>
                </a:lnTo>
                <a:lnTo>
                  <a:pt x="1760981" y="254000"/>
                </a:lnTo>
                <a:lnTo>
                  <a:pt x="1775205" y="241300"/>
                </a:lnTo>
                <a:lnTo>
                  <a:pt x="1774570" y="241300"/>
                </a:lnTo>
                <a:lnTo>
                  <a:pt x="1789556" y="228600"/>
                </a:lnTo>
                <a:lnTo>
                  <a:pt x="1788921" y="228600"/>
                </a:lnTo>
                <a:lnTo>
                  <a:pt x="1804542" y="215900"/>
                </a:lnTo>
                <a:lnTo>
                  <a:pt x="1819655" y="215900"/>
                </a:lnTo>
                <a:lnTo>
                  <a:pt x="1836674" y="203200"/>
                </a:lnTo>
                <a:lnTo>
                  <a:pt x="1836165" y="203200"/>
                </a:lnTo>
                <a:lnTo>
                  <a:pt x="1853818" y="190500"/>
                </a:lnTo>
                <a:lnTo>
                  <a:pt x="1853310" y="190500"/>
                </a:lnTo>
                <a:lnTo>
                  <a:pt x="1871471" y="177800"/>
                </a:lnTo>
                <a:lnTo>
                  <a:pt x="1889252" y="177800"/>
                </a:lnTo>
                <a:lnTo>
                  <a:pt x="1928367" y="152400"/>
                </a:lnTo>
                <a:lnTo>
                  <a:pt x="1927732" y="152400"/>
                </a:lnTo>
                <a:lnTo>
                  <a:pt x="1968880" y="139700"/>
                </a:lnTo>
                <a:lnTo>
                  <a:pt x="1968245" y="139700"/>
                </a:lnTo>
                <a:lnTo>
                  <a:pt x="2011044" y="127000"/>
                </a:lnTo>
                <a:lnTo>
                  <a:pt x="2010536" y="127000"/>
                </a:lnTo>
                <a:lnTo>
                  <a:pt x="2054732" y="114300"/>
                </a:lnTo>
                <a:lnTo>
                  <a:pt x="2054352" y="114300"/>
                </a:lnTo>
                <a:lnTo>
                  <a:pt x="2099817" y="101600"/>
                </a:lnTo>
                <a:lnTo>
                  <a:pt x="2099436" y="101600"/>
                </a:lnTo>
                <a:lnTo>
                  <a:pt x="2145918" y="88900"/>
                </a:lnTo>
                <a:lnTo>
                  <a:pt x="2145537" y="88900"/>
                </a:lnTo>
                <a:lnTo>
                  <a:pt x="2178389" y="80604"/>
                </a:lnTo>
                <a:lnTo>
                  <a:pt x="2168853" y="42463"/>
                </a:lnTo>
                <a:close/>
              </a:path>
              <a:path w="2283459" h="3022600">
                <a:moveTo>
                  <a:pt x="2269435" y="38100"/>
                </a:moveTo>
                <a:lnTo>
                  <a:pt x="2186178" y="38100"/>
                </a:lnTo>
                <a:lnTo>
                  <a:pt x="2195829" y="76200"/>
                </a:lnTo>
                <a:lnTo>
                  <a:pt x="2178389" y="80604"/>
                </a:lnTo>
                <a:lnTo>
                  <a:pt x="2186812" y="114300"/>
                </a:lnTo>
                <a:lnTo>
                  <a:pt x="2269435" y="38100"/>
                </a:lnTo>
                <a:close/>
              </a:path>
              <a:path w="2283459" h="3022600">
                <a:moveTo>
                  <a:pt x="2186178" y="38100"/>
                </a:moveTo>
                <a:lnTo>
                  <a:pt x="2168853" y="42463"/>
                </a:lnTo>
                <a:lnTo>
                  <a:pt x="2178389" y="80604"/>
                </a:lnTo>
                <a:lnTo>
                  <a:pt x="2195829" y="76200"/>
                </a:lnTo>
                <a:lnTo>
                  <a:pt x="2186178" y="38100"/>
                </a:lnTo>
                <a:close/>
              </a:path>
              <a:path w="2283459" h="3022600">
                <a:moveTo>
                  <a:pt x="2158237" y="0"/>
                </a:moveTo>
                <a:lnTo>
                  <a:pt x="2168853" y="42463"/>
                </a:lnTo>
                <a:lnTo>
                  <a:pt x="2186178" y="38100"/>
                </a:lnTo>
                <a:lnTo>
                  <a:pt x="2269435" y="38100"/>
                </a:lnTo>
                <a:lnTo>
                  <a:pt x="2283205" y="25400"/>
                </a:lnTo>
                <a:lnTo>
                  <a:pt x="2158237" y="0"/>
                </a:lnTo>
                <a:close/>
              </a:path>
            </a:pathLst>
          </a:custGeom>
          <a:solidFill>
            <a:srgbClr val="000000"/>
          </a:solidFill>
        </p:spPr>
        <p:txBody>
          <a:bodyPr wrap="square" lIns="0" tIns="0" rIns="0" bIns="0" rtlCol="0"/>
          <a:lstStyle/>
          <a:p>
            <a:endParaRPr/>
          </a:p>
        </p:txBody>
      </p:sp>
      <p:sp>
        <p:nvSpPr>
          <p:cNvPr id="5" name="object 5"/>
          <p:cNvSpPr/>
          <p:nvPr/>
        </p:nvSpPr>
        <p:spPr>
          <a:xfrm>
            <a:off x="9371076" y="5430011"/>
            <a:ext cx="326110" cy="3231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430511" y="5469635"/>
            <a:ext cx="211836" cy="21031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9928859" y="3857244"/>
            <a:ext cx="1223645" cy="165747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809659" y="1395983"/>
            <a:ext cx="2172540" cy="121920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0149840" y="1837944"/>
            <a:ext cx="614172" cy="301751"/>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562160" y="1947672"/>
            <a:ext cx="92891" cy="115824"/>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0149840" y="2223516"/>
            <a:ext cx="1450848" cy="227075"/>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8609330" y="3364306"/>
            <a:ext cx="1871980" cy="3314700"/>
          </a:xfrm>
          <a:custGeom>
            <a:avLst/>
            <a:gdLst/>
            <a:ahLst/>
            <a:cxnLst/>
            <a:rect l="l" t="t" r="r" b="b"/>
            <a:pathLst>
              <a:path w="1871979" h="3314700">
                <a:moveTo>
                  <a:pt x="115570" y="3276600"/>
                </a:moveTo>
                <a:lnTo>
                  <a:pt x="19685" y="3276600"/>
                </a:lnTo>
                <a:lnTo>
                  <a:pt x="0" y="3289300"/>
                </a:lnTo>
                <a:lnTo>
                  <a:pt x="10160" y="3314700"/>
                </a:lnTo>
                <a:lnTo>
                  <a:pt x="49275" y="3314700"/>
                </a:lnTo>
                <a:lnTo>
                  <a:pt x="67310" y="3302000"/>
                </a:lnTo>
                <a:lnTo>
                  <a:pt x="84454" y="3302000"/>
                </a:lnTo>
                <a:lnTo>
                  <a:pt x="100456" y="3289300"/>
                </a:lnTo>
                <a:lnTo>
                  <a:pt x="115570" y="3276600"/>
                </a:lnTo>
                <a:close/>
              </a:path>
              <a:path w="1871979" h="3314700">
                <a:moveTo>
                  <a:pt x="143001" y="3263900"/>
                </a:moveTo>
                <a:lnTo>
                  <a:pt x="54483" y="3263900"/>
                </a:lnTo>
                <a:lnTo>
                  <a:pt x="37084" y="3276600"/>
                </a:lnTo>
                <a:lnTo>
                  <a:pt x="129794" y="3276600"/>
                </a:lnTo>
                <a:lnTo>
                  <a:pt x="143001" y="3263900"/>
                </a:lnTo>
                <a:close/>
              </a:path>
              <a:path w="1871979" h="3314700">
                <a:moveTo>
                  <a:pt x="187960" y="3225800"/>
                </a:moveTo>
                <a:lnTo>
                  <a:pt x="133858" y="3225800"/>
                </a:lnTo>
                <a:lnTo>
                  <a:pt x="122174" y="3238500"/>
                </a:lnTo>
                <a:lnTo>
                  <a:pt x="111251" y="3238500"/>
                </a:lnTo>
                <a:lnTo>
                  <a:pt x="97917" y="3251200"/>
                </a:lnTo>
                <a:lnTo>
                  <a:pt x="84963" y="3251200"/>
                </a:lnTo>
                <a:lnTo>
                  <a:pt x="69596" y="3263900"/>
                </a:lnTo>
                <a:lnTo>
                  <a:pt x="155448" y="3263900"/>
                </a:lnTo>
                <a:lnTo>
                  <a:pt x="167131" y="3251200"/>
                </a:lnTo>
                <a:lnTo>
                  <a:pt x="177926" y="3238500"/>
                </a:lnTo>
                <a:lnTo>
                  <a:pt x="187960" y="3225800"/>
                </a:lnTo>
                <a:close/>
              </a:path>
              <a:path w="1871979" h="3314700">
                <a:moveTo>
                  <a:pt x="209042" y="3124200"/>
                </a:moveTo>
                <a:lnTo>
                  <a:pt x="199263" y="3149600"/>
                </a:lnTo>
                <a:lnTo>
                  <a:pt x="200025" y="3149600"/>
                </a:lnTo>
                <a:lnTo>
                  <a:pt x="188341" y="3175000"/>
                </a:lnTo>
                <a:lnTo>
                  <a:pt x="183006" y="3175000"/>
                </a:lnTo>
                <a:lnTo>
                  <a:pt x="175768" y="3187700"/>
                </a:lnTo>
                <a:lnTo>
                  <a:pt x="176529" y="3187700"/>
                </a:lnTo>
                <a:lnTo>
                  <a:pt x="168655" y="3200400"/>
                </a:lnTo>
                <a:lnTo>
                  <a:pt x="161544" y="3200400"/>
                </a:lnTo>
                <a:lnTo>
                  <a:pt x="152273" y="3213100"/>
                </a:lnTo>
                <a:lnTo>
                  <a:pt x="153035" y="3213100"/>
                </a:lnTo>
                <a:lnTo>
                  <a:pt x="143001" y="3225800"/>
                </a:lnTo>
                <a:lnTo>
                  <a:pt x="197230" y="3225800"/>
                </a:lnTo>
                <a:lnTo>
                  <a:pt x="205867" y="3213100"/>
                </a:lnTo>
                <a:lnTo>
                  <a:pt x="213741" y="3200400"/>
                </a:lnTo>
                <a:lnTo>
                  <a:pt x="221106" y="3187700"/>
                </a:lnTo>
                <a:lnTo>
                  <a:pt x="233679" y="3162300"/>
                </a:lnTo>
                <a:lnTo>
                  <a:pt x="244094" y="3149600"/>
                </a:lnTo>
                <a:lnTo>
                  <a:pt x="248539" y="3136900"/>
                </a:lnTo>
                <a:lnTo>
                  <a:pt x="208534" y="3136900"/>
                </a:lnTo>
                <a:lnTo>
                  <a:pt x="209042" y="3124200"/>
                </a:lnTo>
                <a:close/>
              </a:path>
              <a:path w="1871979" h="3314700">
                <a:moveTo>
                  <a:pt x="247523" y="2959100"/>
                </a:moveTo>
                <a:lnTo>
                  <a:pt x="245364" y="2984500"/>
                </a:lnTo>
                <a:lnTo>
                  <a:pt x="234823" y="3035300"/>
                </a:lnTo>
                <a:lnTo>
                  <a:pt x="229362" y="3060700"/>
                </a:lnTo>
                <a:lnTo>
                  <a:pt x="223393" y="3086100"/>
                </a:lnTo>
                <a:lnTo>
                  <a:pt x="223647" y="3086100"/>
                </a:lnTo>
                <a:lnTo>
                  <a:pt x="216535" y="3111500"/>
                </a:lnTo>
                <a:lnTo>
                  <a:pt x="216916" y="3111500"/>
                </a:lnTo>
                <a:lnTo>
                  <a:pt x="208534" y="3136900"/>
                </a:lnTo>
                <a:lnTo>
                  <a:pt x="248539" y="3136900"/>
                </a:lnTo>
                <a:lnTo>
                  <a:pt x="260223" y="3098800"/>
                </a:lnTo>
                <a:lnTo>
                  <a:pt x="272288" y="3048000"/>
                </a:lnTo>
                <a:lnTo>
                  <a:pt x="277495" y="3009900"/>
                </a:lnTo>
                <a:lnTo>
                  <a:pt x="282955" y="2984500"/>
                </a:lnTo>
                <a:lnTo>
                  <a:pt x="285369" y="2971800"/>
                </a:lnTo>
                <a:lnTo>
                  <a:pt x="247396" y="2971800"/>
                </a:lnTo>
                <a:lnTo>
                  <a:pt x="247523" y="2959100"/>
                </a:lnTo>
                <a:close/>
              </a:path>
              <a:path w="1871979" h="3314700">
                <a:moveTo>
                  <a:pt x="283464" y="2895600"/>
                </a:moveTo>
                <a:lnTo>
                  <a:pt x="245618" y="2895600"/>
                </a:lnTo>
                <a:lnTo>
                  <a:pt x="247396" y="2921000"/>
                </a:lnTo>
                <a:lnTo>
                  <a:pt x="248285" y="2933700"/>
                </a:lnTo>
                <a:lnTo>
                  <a:pt x="248285" y="2946400"/>
                </a:lnTo>
                <a:lnTo>
                  <a:pt x="247396" y="2971800"/>
                </a:lnTo>
                <a:lnTo>
                  <a:pt x="285369" y="2971800"/>
                </a:lnTo>
                <a:lnTo>
                  <a:pt x="286385" y="2946400"/>
                </a:lnTo>
                <a:lnTo>
                  <a:pt x="286385" y="2933700"/>
                </a:lnTo>
                <a:lnTo>
                  <a:pt x="285369" y="2921000"/>
                </a:lnTo>
                <a:lnTo>
                  <a:pt x="283464" y="2895600"/>
                </a:lnTo>
                <a:close/>
              </a:path>
              <a:path w="1871979" h="3314700">
                <a:moveTo>
                  <a:pt x="305562" y="2273300"/>
                </a:moveTo>
                <a:lnTo>
                  <a:pt x="226822" y="2273300"/>
                </a:lnTo>
                <a:lnTo>
                  <a:pt x="213360" y="2286000"/>
                </a:lnTo>
                <a:lnTo>
                  <a:pt x="179070" y="2324100"/>
                </a:lnTo>
                <a:lnTo>
                  <a:pt x="162687" y="2362200"/>
                </a:lnTo>
                <a:lnTo>
                  <a:pt x="156718" y="2374900"/>
                </a:lnTo>
                <a:lnTo>
                  <a:pt x="152400" y="2387600"/>
                </a:lnTo>
                <a:lnTo>
                  <a:pt x="149478" y="2413000"/>
                </a:lnTo>
                <a:lnTo>
                  <a:pt x="147827" y="2425700"/>
                </a:lnTo>
                <a:lnTo>
                  <a:pt x="147954" y="2463800"/>
                </a:lnTo>
                <a:lnTo>
                  <a:pt x="151892" y="2514600"/>
                </a:lnTo>
                <a:lnTo>
                  <a:pt x="155067" y="2527300"/>
                </a:lnTo>
                <a:lnTo>
                  <a:pt x="158876" y="2552700"/>
                </a:lnTo>
                <a:lnTo>
                  <a:pt x="163195" y="2578100"/>
                </a:lnTo>
                <a:lnTo>
                  <a:pt x="168148" y="2590800"/>
                </a:lnTo>
                <a:lnTo>
                  <a:pt x="179070" y="2641600"/>
                </a:lnTo>
                <a:lnTo>
                  <a:pt x="191008" y="2679700"/>
                </a:lnTo>
                <a:lnTo>
                  <a:pt x="203326" y="2717800"/>
                </a:lnTo>
                <a:lnTo>
                  <a:pt x="215392" y="2768600"/>
                </a:lnTo>
                <a:lnTo>
                  <a:pt x="226568" y="2806700"/>
                </a:lnTo>
                <a:lnTo>
                  <a:pt x="226314" y="2806700"/>
                </a:lnTo>
                <a:lnTo>
                  <a:pt x="235839" y="2844800"/>
                </a:lnTo>
                <a:lnTo>
                  <a:pt x="239775" y="2870200"/>
                </a:lnTo>
                <a:lnTo>
                  <a:pt x="243077" y="2882900"/>
                </a:lnTo>
                <a:lnTo>
                  <a:pt x="245745" y="2908300"/>
                </a:lnTo>
                <a:lnTo>
                  <a:pt x="245618" y="2895600"/>
                </a:lnTo>
                <a:lnTo>
                  <a:pt x="283464" y="2895600"/>
                </a:lnTo>
                <a:lnTo>
                  <a:pt x="280670" y="2882900"/>
                </a:lnTo>
                <a:lnTo>
                  <a:pt x="277114" y="2857500"/>
                </a:lnTo>
                <a:lnTo>
                  <a:pt x="273050" y="2832100"/>
                </a:lnTo>
                <a:lnTo>
                  <a:pt x="263398" y="2794000"/>
                </a:lnTo>
                <a:lnTo>
                  <a:pt x="252095" y="2755900"/>
                </a:lnTo>
                <a:lnTo>
                  <a:pt x="240029" y="2717800"/>
                </a:lnTo>
                <a:lnTo>
                  <a:pt x="227711" y="2667000"/>
                </a:lnTo>
                <a:lnTo>
                  <a:pt x="215900" y="2628900"/>
                </a:lnTo>
                <a:lnTo>
                  <a:pt x="207899" y="2590800"/>
                </a:lnTo>
                <a:lnTo>
                  <a:pt x="205231" y="2590800"/>
                </a:lnTo>
                <a:lnTo>
                  <a:pt x="200405" y="2565400"/>
                </a:lnTo>
                <a:lnTo>
                  <a:pt x="200533" y="2565400"/>
                </a:lnTo>
                <a:lnTo>
                  <a:pt x="196215" y="2540000"/>
                </a:lnTo>
                <a:lnTo>
                  <a:pt x="192659" y="2527300"/>
                </a:lnTo>
                <a:lnTo>
                  <a:pt x="189611" y="2501900"/>
                </a:lnTo>
                <a:lnTo>
                  <a:pt x="187325" y="2489200"/>
                </a:lnTo>
                <a:lnTo>
                  <a:pt x="186054" y="2463800"/>
                </a:lnTo>
                <a:lnTo>
                  <a:pt x="185420" y="2451100"/>
                </a:lnTo>
                <a:lnTo>
                  <a:pt x="185927" y="2425700"/>
                </a:lnTo>
                <a:lnTo>
                  <a:pt x="186689" y="2425700"/>
                </a:lnTo>
                <a:lnTo>
                  <a:pt x="187451" y="2413000"/>
                </a:lnTo>
                <a:lnTo>
                  <a:pt x="187198" y="2413000"/>
                </a:lnTo>
                <a:lnTo>
                  <a:pt x="189865" y="2400300"/>
                </a:lnTo>
                <a:lnTo>
                  <a:pt x="189611" y="2400300"/>
                </a:lnTo>
                <a:lnTo>
                  <a:pt x="193548" y="2387600"/>
                </a:lnTo>
                <a:lnTo>
                  <a:pt x="192913" y="2387600"/>
                </a:lnTo>
                <a:lnTo>
                  <a:pt x="198247" y="2374900"/>
                </a:lnTo>
                <a:lnTo>
                  <a:pt x="197612" y="2374900"/>
                </a:lnTo>
                <a:lnTo>
                  <a:pt x="204216" y="2362200"/>
                </a:lnTo>
                <a:lnTo>
                  <a:pt x="203453" y="2362200"/>
                </a:lnTo>
                <a:lnTo>
                  <a:pt x="211327" y="2349500"/>
                </a:lnTo>
                <a:lnTo>
                  <a:pt x="210185" y="2349500"/>
                </a:lnTo>
                <a:lnTo>
                  <a:pt x="219455" y="2336800"/>
                </a:lnTo>
                <a:lnTo>
                  <a:pt x="218313" y="2336800"/>
                </a:lnTo>
                <a:lnTo>
                  <a:pt x="228726" y="2324100"/>
                </a:lnTo>
                <a:lnTo>
                  <a:pt x="227711" y="2324100"/>
                </a:lnTo>
                <a:lnTo>
                  <a:pt x="239141" y="2311400"/>
                </a:lnTo>
                <a:lnTo>
                  <a:pt x="249554" y="2311400"/>
                </a:lnTo>
                <a:lnTo>
                  <a:pt x="262890" y="2298700"/>
                </a:lnTo>
                <a:lnTo>
                  <a:pt x="262000" y="2298700"/>
                </a:lnTo>
                <a:lnTo>
                  <a:pt x="276351" y="2286000"/>
                </a:lnTo>
                <a:lnTo>
                  <a:pt x="289941" y="2286000"/>
                </a:lnTo>
                <a:lnTo>
                  <a:pt x="305562" y="2273300"/>
                </a:lnTo>
                <a:close/>
              </a:path>
              <a:path w="1871979" h="3314700">
                <a:moveTo>
                  <a:pt x="205231" y="2578100"/>
                </a:moveTo>
                <a:lnTo>
                  <a:pt x="205231" y="2590800"/>
                </a:lnTo>
                <a:lnTo>
                  <a:pt x="207899" y="2590800"/>
                </a:lnTo>
                <a:lnTo>
                  <a:pt x="205231" y="2578100"/>
                </a:lnTo>
                <a:close/>
              </a:path>
              <a:path w="1871979" h="3314700">
                <a:moveTo>
                  <a:pt x="186689" y="2425700"/>
                </a:moveTo>
                <a:lnTo>
                  <a:pt x="185927" y="2425700"/>
                </a:lnTo>
                <a:lnTo>
                  <a:pt x="185927" y="2438400"/>
                </a:lnTo>
                <a:lnTo>
                  <a:pt x="186689" y="2425700"/>
                </a:lnTo>
                <a:close/>
              </a:path>
              <a:path w="1871979" h="3314700">
                <a:moveTo>
                  <a:pt x="652272" y="1968500"/>
                </a:moveTo>
                <a:lnTo>
                  <a:pt x="644525" y="1993900"/>
                </a:lnTo>
                <a:lnTo>
                  <a:pt x="644905" y="1993900"/>
                </a:lnTo>
                <a:lnTo>
                  <a:pt x="636651" y="2006600"/>
                </a:lnTo>
                <a:lnTo>
                  <a:pt x="636904" y="2006600"/>
                </a:lnTo>
                <a:lnTo>
                  <a:pt x="628142" y="2032000"/>
                </a:lnTo>
                <a:lnTo>
                  <a:pt x="628776" y="2032000"/>
                </a:lnTo>
                <a:lnTo>
                  <a:pt x="618871" y="2044700"/>
                </a:lnTo>
                <a:lnTo>
                  <a:pt x="619760" y="2044700"/>
                </a:lnTo>
                <a:lnTo>
                  <a:pt x="608838" y="2057400"/>
                </a:lnTo>
                <a:lnTo>
                  <a:pt x="609726" y="2057400"/>
                </a:lnTo>
                <a:lnTo>
                  <a:pt x="597789" y="2070100"/>
                </a:lnTo>
                <a:lnTo>
                  <a:pt x="598677" y="2070100"/>
                </a:lnTo>
                <a:lnTo>
                  <a:pt x="585851" y="2082800"/>
                </a:lnTo>
                <a:lnTo>
                  <a:pt x="586740" y="2082800"/>
                </a:lnTo>
                <a:lnTo>
                  <a:pt x="573024" y="2095500"/>
                </a:lnTo>
                <a:lnTo>
                  <a:pt x="573786" y="2095500"/>
                </a:lnTo>
                <a:lnTo>
                  <a:pt x="559308" y="2108200"/>
                </a:lnTo>
                <a:lnTo>
                  <a:pt x="560197" y="2108200"/>
                </a:lnTo>
                <a:lnTo>
                  <a:pt x="544956" y="2120900"/>
                </a:lnTo>
                <a:lnTo>
                  <a:pt x="545592" y="2120900"/>
                </a:lnTo>
                <a:lnTo>
                  <a:pt x="529717" y="2133600"/>
                </a:lnTo>
                <a:lnTo>
                  <a:pt x="514603" y="2133600"/>
                </a:lnTo>
                <a:lnTo>
                  <a:pt x="497713" y="2146300"/>
                </a:lnTo>
                <a:lnTo>
                  <a:pt x="498475" y="2146300"/>
                </a:lnTo>
                <a:lnTo>
                  <a:pt x="463550" y="2159000"/>
                </a:lnTo>
                <a:lnTo>
                  <a:pt x="464185" y="2159000"/>
                </a:lnTo>
                <a:lnTo>
                  <a:pt x="428371" y="2184400"/>
                </a:lnTo>
                <a:lnTo>
                  <a:pt x="428751" y="2184400"/>
                </a:lnTo>
                <a:lnTo>
                  <a:pt x="356743" y="2209800"/>
                </a:lnTo>
                <a:lnTo>
                  <a:pt x="321818" y="2222500"/>
                </a:lnTo>
                <a:lnTo>
                  <a:pt x="304673" y="2235200"/>
                </a:lnTo>
                <a:lnTo>
                  <a:pt x="288036" y="2235200"/>
                </a:lnTo>
                <a:lnTo>
                  <a:pt x="271779" y="2247900"/>
                </a:lnTo>
                <a:lnTo>
                  <a:pt x="256159" y="2260600"/>
                </a:lnTo>
                <a:lnTo>
                  <a:pt x="241046" y="2273300"/>
                </a:lnTo>
                <a:lnTo>
                  <a:pt x="305053" y="2273300"/>
                </a:lnTo>
                <a:lnTo>
                  <a:pt x="321183" y="2260600"/>
                </a:lnTo>
                <a:lnTo>
                  <a:pt x="337058" y="2260600"/>
                </a:lnTo>
                <a:lnTo>
                  <a:pt x="371728" y="2247900"/>
                </a:lnTo>
                <a:lnTo>
                  <a:pt x="371348" y="2247900"/>
                </a:lnTo>
                <a:lnTo>
                  <a:pt x="407162" y="2235200"/>
                </a:lnTo>
                <a:lnTo>
                  <a:pt x="443484" y="2209800"/>
                </a:lnTo>
                <a:lnTo>
                  <a:pt x="515620" y="2184400"/>
                </a:lnTo>
                <a:lnTo>
                  <a:pt x="533273" y="2171700"/>
                </a:lnTo>
                <a:lnTo>
                  <a:pt x="566927" y="2146300"/>
                </a:lnTo>
                <a:lnTo>
                  <a:pt x="598424" y="2120900"/>
                </a:lnTo>
                <a:lnTo>
                  <a:pt x="626872" y="2095500"/>
                </a:lnTo>
                <a:lnTo>
                  <a:pt x="661924" y="2044700"/>
                </a:lnTo>
                <a:lnTo>
                  <a:pt x="671322" y="2032000"/>
                </a:lnTo>
                <a:lnTo>
                  <a:pt x="679958" y="2006600"/>
                </a:lnTo>
                <a:lnTo>
                  <a:pt x="687831" y="1993900"/>
                </a:lnTo>
                <a:lnTo>
                  <a:pt x="691578" y="1981200"/>
                </a:lnTo>
                <a:lnTo>
                  <a:pt x="652018" y="1981200"/>
                </a:lnTo>
                <a:lnTo>
                  <a:pt x="652272" y="1968500"/>
                </a:lnTo>
                <a:close/>
              </a:path>
              <a:path w="1871979" h="3314700">
                <a:moveTo>
                  <a:pt x="1690624" y="88900"/>
                </a:moveTo>
                <a:lnTo>
                  <a:pt x="1472565" y="88900"/>
                </a:lnTo>
                <a:lnTo>
                  <a:pt x="1432814" y="101600"/>
                </a:lnTo>
                <a:lnTo>
                  <a:pt x="1356105" y="127000"/>
                </a:lnTo>
                <a:lnTo>
                  <a:pt x="1283208" y="152400"/>
                </a:lnTo>
                <a:lnTo>
                  <a:pt x="1231138" y="177800"/>
                </a:lnTo>
                <a:lnTo>
                  <a:pt x="1214374" y="190500"/>
                </a:lnTo>
                <a:lnTo>
                  <a:pt x="1181862" y="203200"/>
                </a:lnTo>
                <a:lnTo>
                  <a:pt x="1150366" y="228600"/>
                </a:lnTo>
                <a:lnTo>
                  <a:pt x="1119886" y="254000"/>
                </a:lnTo>
                <a:lnTo>
                  <a:pt x="1090422" y="279400"/>
                </a:lnTo>
                <a:lnTo>
                  <a:pt x="1061974" y="304800"/>
                </a:lnTo>
                <a:lnTo>
                  <a:pt x="1008379" y="355600"/>
                </a:lnTo>
                <a:lnTo>
                  <a:pt x="983234" y="393700"/>
                </a:lnTo>
                <a:lnTo>
                  <a:pt x="959358" y="419100"/>
                </a:lnTo>
                <a:lnTo>
                  <a:pt x="936498" y="457200"/>
                </a:lnTo>
                <a:lnTo>
                  <a:pt x="914908" y="482600"/>
                </a:lnTo>
                <a:lnTo>
                  <a:pt x="894461" y="520700"/>
                </a:lnTo>
                <a:lnTo>
                  <a:pt x="875411" y="546100"/>
                </a:lnTo>
                <a:lnTo>
                  <a:pt x="857630" y="584200"/>
                </a:lnTo>
                <a:lnTo>
                  <a:pt x="840994" y="622300"/>
                </a:lnTo>
                <a:lnTo>
                  <a:pt x="825753" y="647700"/>
                </a:lnTo>
                <a:lnTo>
                  <a:pt x="818642" y="673100"/>
                </a:lnTo>
                <a:lnTo>
                  <a:pt x="812292" y="685800"/>
                </a:lnTo>
                <a:lnTo>
                  <a:pt x="806450" y="698500"/>
                </a:lnTo>
                <a:lnTo>
                  <a:pt x="801116" y="723900"/>
                </a:lnTo>
                <a:lnTo>
                  <a:pt x="792226" y="762000"/>
                </a:lnTo>
                <a:lnTo>
                  <a:pt x="785114" y="787400"/>
                </a:lnTo>
                <a:lnTo>
                  <a:pt x="779652" y="825500"/>
                </a:lnTo>
                <a:lnTo>
                  <a:pt x="775462" y="863600"/>
                </a:lnTo>
                <a:lnTo>
                  <a:pt x="772287" y="901700"/>
                </a:lnTo>
                <a:lnTo>
                  <a:pt x="770001" y="939800"/>
                </a:lnTo>
                <a:lnTo>
                  <a:pt x="768096" y="977900"/>
                </a:lnTo>
                <a:lnTo>
                  <a:pt x="765048" y="1054100"/>
                </a:lnTo>
                <a:lnTo>
                  <a:pt x="763143" y="1092200"/>
                </a:lnTo>
                <a:lnTo>
                  <a:pt x="760856" y="1130300"/>
                </a:lnTo>
                <a:lnTo>
                  <a:pt x="757681" y="1168400"/>
                </a:lnTo>
                <a:lnTo>
                  <a:pt x="753491" y="1219200"/>
                </a:lnTo>
                <a:lnTo>
                  <a:pt x="748156" y="1257300"/>
                </a:lnTo>
                <a:lnTo>
                  <a:pt x="745236" y="1282700"/>
                </a:lnTo>
                <a:lnTo>
                  <a:pt x="742442" y="1308100"/>
                </a:lnTo>
                <a:lnTo>
                  <a:pt x="739901" y="1320800"/>
                </a:lnTo>
                <a:lnTo>
                  <a:pt x="737489" y="1346200"/>
                </a:lnTo>
                <a:lnTo>
                  <a:pt x="732917" y="1397000"/>
                </a:lnTo>
                <a:lnTo>
                  <a:pt x="728852" y="1447800"/>
                </a:lnTo>
                <a:lnTo>
                  <a:pt x="724916" y="1498600"/>
                </a:lnTo>
                <a:lnTo>
                  <a:pt x="720851" y="1562100"/>
                </a:lnTo>
                <a:lnTo>
                  <a:pt x="716406" y="1612900"/>
                </a:lnTo>
                <a:lnTo>
                  <a:pt x="711453" y="1663700"/>
                </a:lnTo>
                <a:lnTo>
                  <a:pt x="705739" y="1714500"/>
                </a:lnTo>
                <a:lnTo>
                  <a:pt x="699135" y="1765300"/>
                </a:lnTo>
                <a:lnTo>
                  <a:pt x="691261" y="1816100"/>
                </a:lnTo>
                <a:lnTo>
                  <a:pt x="686943" y="1841500"/>
                </a:lnTo>
                <a:lnTo>
                  <a:pt x="682244" y="1866900"/>
                </a:lnTo>
                <a:lnTo>
                  <a:pt x="677037" y="1892300"/>
                </a:lnTo>
                <a:lnTo>
                  <a:pt x="671449" y="1917700"/>
                </a:lnTo>
                <a:lnTo>
                  <a:pt x="665352" y="1930400"/>
                </a:lnTo>
                <a:lnTo>
                  <a:pt x="659002" y="1955800"/>
                </a:lnTo>
                <a:lnTo>
                  <a:pt x="652018" y="1981200"/>
                </a:lnTo>
                <a:lnTo>
                  <a:pt x="691578" y="1981200"/>
                </a:lnTo>
                <a:lnTo>
                  <a:pt x="695325" y="1968500"/>
                </a:lnTo>
                <a:lnTo>
                  <a:pt x="702055" y="1943100"/>
                </a:lnTo>
                <a:lnTo>
                  <a:pt x="708405" y="1917700"/>
                </a:lnTo>
                <a:lnTo>
                  <a:pt x="714121" y="1905000"/>
                </a:lnTo>
                <a:lnTo>
                  <a:pt x="724408" y="1854200"/>
                </a:lnTo>
                <a:lnTo>
                  <a:pt x="736853" y="1778000"/>
                </a:lnTo>
                <a:lnTo>
                  <a:pt x="743585" y="1727200"/>
                </a:lnTo>
                <a:lnTo>
                  <a:pt x="749426" y="1663700"/>
                </a:lnTo>
                <a:lnTo>
                  <a:pt x="754379" y="1612900"/>
                </a:lnTo>
                <a:lnTo>
                  <a:pt x="758825" y="1562100"/>
                </a:lnTo>
                <a:lnTo>
                  <a:pt x="762889" y="1511300"/>
                </a:lnTo>
                <a:lnTo>
                  <a:pt x="766826" y="1460500"/>
                </a:lnTo>
                <a:lnTo>
                  <a:pt x="770890" y="1409700"/>
                </a:lnTo>
                <a:lnTo>
                  <a:pt x="775335" y="1358900"/>
                </a:lnTo>
                <a:lnTo>
                  <a:pt x="777748" y="1333500"/>
                </a:lnTo>
                <a:lnTo>
                  <a:pt x="780288" y="1308100"/>
                </a:lnTo>
                <a:lnTo>
                  <a:pt x="783081" y="1282700"/>
                </a:lnTo>
                <a:lnTo>
                  <a:pt x="786002" y="1257300"/>
                </a:lnTo>
                <a:lnTo>
                  <a:pt x="791464" y="1219200"/>
                </a:lnTo>
                <a:lnTo>
                  <a:pt x="795654" y="1181100"/>
                </a:lnTo>
                <a:lnTo>
                  <a:pt x="798829" y="1130300"/>
                </a:lnTo>
                <a:lnTo>
                  <a:pt x="801243" y="1092200"/>
                </a:lnTo>
                <a:lnTo>
                  <a:pt x="803021" y="1054100"/>
                </a:lnTo>
                <a:lnTo>
                  <a:pt x="804672" y="1016000"/>
                </a:lnTo>
                <a:lnTo>
                  <a:pt x="806196" y="977900"/>
                </a:lnTo>
                <a:lnTo>
                  <a:pt x="807974" y="939800"/>
                </a:lnTo>
                <a:lnTo>
                  <a:pt x="810260" y="901700"/>
                </a:lnTo>
                <a:lnTo>
                  <a:pt x="813435" y="863600"/>
                </a:lnTo>
                <a:lnTo>
                  <a:pt x="817499" y="838200"/>
                </a:lnTo>
                <a:lnTo>
                  <a:pt x="822705" y="800100"/>
                </a:lnTo>
                <a:lnTo>
                  <a:pt x="829437" y="762000"/>
                </a:lnTo>
                <a:lnTo>
                  <a:pt x="837946" y="736600"/>
                </a:lnTo>
                <a:lnTo>
                  <a:pt x="837692" y="736600"/>
                </a:lnTo>
                <a:lnTo>
                  <a:pt x="842899" y="711200"/>
                </a:lnTo>
                <a:lnTo>
                  <a:pt x="842645" y="711200"/>
                </a:lnTo>
                <a:lnTo>
                  <a:pt x="848360" y="698500"/>
                </a:lnTo>
                <a:lnTo>
                  <a:pt x="848105" y="698500"/>
                </a:lnTo>
                <a:lnTo>
                  <a:pt x="854328" y="685800"/>
                </a:lnTo>
                <a:lnTo>
                  <a:pt x="854075" y="685800"/>
                </a:lnTo>
                <a:lnTo>
                  <a:pt x="860933" y="660400"/>
                </a:lnTo>
                <a:lnTo>
                  <a:pt x="860678" y="660400"/>
                </a:lnTo>
                <a:lnTo>
                  <a:pt x="875538" y="635000"/>
                </a:lnTo>
                <a:lnTo>
                  <a:pt x="875284" y="635000"/>
                </a:lnTo>
                <a:lnTo>
                  <a:pt x="891540" y="596900"/>
                </a:lnTo>
                <a:lnTo>
                  <a:pt x="891286" y="596900"/>
                </a:lnTo>
                <a:lnTo>
                  <a:pt x="908812" y="571500"/>
                </a:lnTo>
                <a:lnTo>
                  <a:pt x="908558" y="571500"/>
                </a:lnTo>
                <a:lnTo>
                  <a:pt x="927353" y="533400"/>
                </a:lnTo>
                <a:lnTo>
                  <a:pt x="926973" y="533400"/>
                </a:lnTo>
                <a:lnTo>
                  <a:pt x="947039" y="508000"/>
                </a:lnTo>
                <a:lnTo>
                  <a:pt x="946658" y="508000"/>
                </a:lnTo>
                <a:lnTo>
                  <a:pt x="967994" y="469900"/>
                </a:lnTo>
                <a:lnTo>
                  <a:pt x="967613" y="469900"/>
                </a:lnTo>
                <a:lnTo>
                  <a:pt x="989965" y="444500"/>
                </a:lnTo>
                <a:lnTo>
                  <a:pt x="989584" y="444500"/>
                </a:lnTo>
                <a:lnTo>
                  <a:pt x="1013078" y="419100"/>
                </a:lnTo>
                <a:lnTo>
                  <a:pt x="1012571" y="419100"/>
                </a:lnTo>
                <a:lnTo>
                  <a:pt x="1037336" y="381000"/>
                </a:lnTo>
                <a:lnTo>
                  <a:pt x="1036827" y="381000"/>
                </a:lnTo>
                <a:lnTo>
                  <a:pt x="1062481" y="355600"/>
                </a:lnTo>
                <a:lnTo>
                  <a:pt x="1061974" y="355600"/>
                </a:lnTo>
                <a:lnTo>
                  <a:pt x="1088898" y="330200"/>
                </a:lnTo>
                <a:lnTo>
                  <a:pt x="1088390" y="330200"/>
                </a:lnTo>
                <a:lnTo>
                  <a:pt x="1116202" y="304800"/>
                </a:lnTo>
                <a:lnTo>
                  <a:pt x="1115568" y="304800"/>
                </a:lnTo>
                <a:lnTo>
                  <a:pt x="1144397" y="279400"/>
                </a:lnTo>
                <a:lnTo>
                  <a:pt x="1143762" y="279400"/>
                </a:lnTo>
                <a:lnTo>
                  <a:pt x="1173606" y="254000"/>
                </a:lnTo>
                <a:lnTo>
                  <a:pt x="1172845" y="254000"/>
                </a:lnTo>
                <a:lnTo>
                  <a:pt x="1203578" y="241300"/>
                </a:lnTo>
                <a:lnTo>
                  <a:pt x="1202817" y="241300"/>
                </a:lnTo>
                <a:lnTo>
                  <a:pt x="1234567" y="215900"/>
                </a:lnTo>
                <a:lnTo>
                  <a:pt x="1233804" y="215900"/>
                </a:lnTo>
                <a:lnTo>
                  <a:pt x="1250061" y="203200"/>
                </a:lnTo>
                <a:lnTo>
                  <a:pt x="1265301" y="203200"/>
                </a:lnTo>
                <a:lnTo>
                  <a:pt x="1299083" y="177800"/>
                </a:lnTo>
                <a:lnTo>
                  <a:pt x="1315466" y="177800"/>
                </a:lnTo>
                <a:lnTo>
                  <a:pt x="1332992" y="165100"/>
                </a:lnTo>
                <a:lnTo>
                  <a:pt x="1331976" y="165100"/>
                </a:lnTo>
                <a:lnTo>
                  <a:pt x="1368044" y="152400"/>
                </a:lnTo>
                <a:lnTo>
                  <a:pt x="1403730" y="152400"/>
                </a:lnTo>
                <a:lnTo>
                  <a:pt x="1441958" y="139700"/>
                </a:lnTo>
                <a:lnTo>
                  <a:pt x="1441450" y="139700"/>
                </a:lnTo>
                <a:lnTo>
                  <a:pt x="1480693" y="127000"/>
                </a:lnTo>
                <a:lnTo>
                  <a:pt x="1520190" y="127000"/>
                </a:lnTo>
                <a:lnTo>
                  <a:pt x="1561338" y="114300"/>
                </a:lnTo>
                <a:lnTo>
                  <a:pt x="1603375" y="101600"/>
                </a:lnTo>
                <a:lnTo>
                  <a:pt x="1646427" y="101600"/>
                </a:lnTo>
                <a:lnTo>
                  <a:pt x="1690624" y="88900"/>
                </a:lnTo>
                <a:close/>
              </a:path>
              <a:path w="1871979" h="3314700">
                <a:moveTo>
                  <a:pt x="1315466" y="177800"/>
                </a:moveTo>
                <a:lnTo>
                  <a:pt x="1299083" y="177800"/>
                </a:lnTo>
                <a:lnTo>
                  <a:pt x="1297940" y="190500"/>
                </a:lnTo>
                <a:lnTo>
                  <a:pt x="1315466" y="177800"/>
                </a:lnTo>
                <a:close/>
              </a:path>
              <a:path w="1871979" h="3314700">
                <a:moveTo>
                  <a:pt x="1871979" y="38100"/>
                </a:moveTo>
                <a:lnTo>
                  <a:pt x="1775205" y="38100"/>
                </a:lnTo>
                <a:lnTo>
                  <a:pt x="1782952" y="76200"/>
                </a:lnTo>
                <a:lnTo>
                  <a:pt x="1765603" y="80876"/>
                </a:lnTo>
                <a:lnTo>
                  <a:pt x="1772920" y="114300"/>
                </a:lnTo>
                <a:lnTo>
                  <a:pt x="1871979" y="38100"/>
                </a:lnTo>
                <a:close/>
              </a:path>
              <a:path w="1871979" h="3314700">
                <a:moveTo>
                  <a:pt x="1757299" y="42939"/>
                </a:moveTo>
                <a:lnTo>
                  <a:pt x="1728216" y="50800"/>
                </a:lnTo>
                <a:lnTo>
                  <a:pt x="1683893" y="50800"/>
                </a:lnTo>
                <a:lnTo>
                  <a:pt x="1639951" y="63500"/>
                </a:lnTo>
                <a:lnTo>
                  <a:pt x="1596771" y="63500"/>
                </a:lnTo>
                <a:lnTo>
                  <a:pt x="1513077" y="88900"/>
                </a:lnTo>
                <a:lnTo>
                  <a:pt x="1735836" y="88900"/>
                </a:lnTo>
                <a:lnTo>
                  <a:pt x="1765603" y="80876"/>
                </a:lnTo>
                <a:lnTo>
                  <a:pt x="1757299" y="42939"/>
                </a:lnTo>
                <a:close/>
              </a:path>
              <a:path w="1871979" h="3314700">
                <a:moveTo>
                  <a:pt x="1775205" y="38100"/>
                </a:moveTo>
                <a:lnTo>
                  <a:pt x="1757299" y="42939"/>
                </a:lnTo>
                <a:lnTo>
                  <a:pt x="1765603" y="80876"/>
                </a:lnTo>
                <a:lnTo>
                  <a:pt x="1782952" y="76200"/>
                </a:lnTo>
                <a:lnTo>
                  <a:pt x="1775205" y="38100"/>
                </a:lnTo>
                <a:close/>
              </a:path>
              <a:path w="1871979" h="3314700">
                <a:moveTo>
                  <a:pt x="1747901" y="0"/>
                </a:moveTo>
                <a:lnTo>
                  <a:pt x="1757299" y="42939"/>
                </a:lnTo>
                <a:lnTo>
                  <a:pt x="1775205" y="38100"/>
                </a:lnTo>
                <a:lnTo>
                  <a:pt x="1871979" y="38100"/>
                </a:lnTo>
                <a:lnTo>
                  <a:pt x="1747901" y="0"/>
                </a:lnTo>
                <a:close/>
              </a:path>
            </a:pathLst>
          </a:custGeom>
          <a:solidFill>
            <a:srgbClr val="000000"/>
          </a:solidFill>
        </p:spPr>
        <p:txBody>
          <a:bodyPr wrap="square" lIns="0" tIns="0" rIns="0" bIns="0" rtlCol="0"/>
          <a:lstStyle/>
          <a:p>
            <a:endParaRPr/>
          </a:p>
        </p:txBody>
      </p:sp>
      <p:sp>
        <p:nvSpPr>
          <p:cNvPr id="13" name="object 13"/>
          <p:cNvSpPr/>
          <p:nvPr/>
        </p:nvSpPr>
        <p:spPr>
          <a:xfrm>
            <a:off x="9089135" y="5234940"/>
            <a:ext cx="326110" cy="32461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9148571" y="5274564"/>
            <a:ext cx="211835" cy="211836"/>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8992057" y="5109426"/>
            <a:ext cx="862330" cy="719455"/>
          </a:xfrm>
          <a:custGeom>
            <a:avLst/>
            <a:gdLst/>
            <a:ahLst/>
            <a:cxnLst/>
            <a:rect l="l" t="t" r="r" b="b"/>
            <a:pathLst>
              <a:path w="862329" h="719454">
                <a:moveTo>
                  <a:pt x="30276" y="81317"/>
                </a:moveTo>
                <a:lnTo>
                  <a:pt x="81524" y="33642"/>
                </a:lnTo>
                <a:lnTo>
                  <a:pt x="151701" y="6660"/>
                </a:lnTo>
                <a:lnTo>
                  <a:pt x="192578" y="813"/>
                </a:lnTo>
                <a:lnTo>
                  <a:pt x="236615" y="0"/>
                </a:lnTo>
                <a:lnTo>
                  <a:pt x="283287" y="4174"/>
                </a:lnTo>
                <a:lnTo>
                  <a:pt x="332072" y="13289"/>
                </a:lnTo>
                <a:lnTo>
                  <a:pt x="382444" y="27299"/>
                </a:lnTo>
                <a:lnTo>
                  <a:pt x="433880" y="46157"/>
                </a:lnTo>
                <a:lnTo>
                  <a:pt x="485856" y="69817"/>
                </a:lnTo>
                <a:lnTo>
                  <a:pt x="537847" y="98232"/>
                </a:lnTo>
                <a:lnTo>
                  <a:pt x="589330" y="131355"/>
                </a:lnTo>
                <a:lnTo>
                  <a:pt x="638374" y="168034"/>
                </a:lnTo>
                <a:lnTo>
                  <a:pt x="683186" y="206829"/>
                </a:lnTo>
                <a:lnTo>
                  <a:pt x="723539" y="247267"/>
                </a:lnTo>
                <a:lnTo>
                  <a:pt x="759206" y="288874"/>
                </a:lnTo>
                <a:lnTo>
                  <a:pt x="789958" y="331174"/>
                </a:lnTo>
                <a:lnTo>
                  <a:pt x="815569" y="373695"/>
                </a:lnTo>
                <a:lnTo>
                  <a:pt x="835811" y="415962"/>
                </a:lnTo>
                <a:lnTo>
                  <a:pt x="850457" y="457501"/>
                </a:lnTo>
                <a:lnTo>
                  <a:pt x="859279" y="497837"/>
                </a:lnTo>
                <a:lnTo>
                  <a:pt x="862048" y="536498"/>
                </a:lnTo>
                <a:lnTo>
                  <a:pt x="858539" y="573007"/>
                </a:lnTo>
                <a:lnTo>
                  <a:pt x="831773" y="637679"/>
                </a:lnTo>
                <a:lnTo>
                  <a:pt x="780525" y="685362"/>
                </a:lnTo>
                <a:lnTo>
                  <a:pt x="710345" y="712346"/>
                </a:lnTo>
                <a:lnTo>
                  <a:pt x="669464" y="718192"/>
                </a:lnTo>
                <a:lnTo>
                  <a:pt x="625422" y="719004"/>
                </a:lnTo>
                <a:lnTo>
                  <a:pt x="578742" y="714828"/>
                </a:lnTo>
                <a:lnTo>
                  <a:pt x="529948" y="705711"/>
                </a:lnTo>
                <a:lnTo>
                  <a:pt x="479563" y="691701"/>
                </a:lnTo>
                <a:lnTo>
                  <a:pt x="428112" y="672843"/>
                </a:lnTo>
                <a:lnTo>
                  <a:pt x="376117" y="649184"/>
                </a:lnTo>
                <a:lnTo>
                  <a:pt x="324102" y="620772"/>
                </a:lnTo>
                <a:lnTo>
                  <a:pt x="272592" y="587654"/>
                </a:lnTo>
                <a:lnTo>
                  <a:pt x="223576" y="550977"/>
                </a:lnTo>
                <a:lnTo>
                  <a:pt x="178787" y="512182"/>
                </a:lnTo>
                <a:lnTo>
                  <a:pt x="138453" y="471742"/>
                </a:lnTo>
                <a:lnTo>
                  <a:pt x="102802" y="430133"/>
                </a:lnTo>
                <a:lnTo>
                  <a:pt x="72062" y="387829"/>
                </a:lnTo>
                <a:lnTo>
                  <a:pt x="46460" y="345305"/>
                </a:lnTo>
                <a:lnTo>
                  <a:pt x="26226" y="303034"/>
                </a:lnTo>
                <a:lnTo>
                  <a:pt x="11585" y="261492"/>
                </a:lnTo>
                <a:lnTo>
                  <a:pt x="2767" y="221153"/>
                </a:lnTo>
                <a:lnTo>
                  <a:pt x="0" y="182492"/>
                </a:lnTo>
                <a:lnTo>
                  <a:pt x="3510" y="145982"/>
                </a:lnTo>
                <a:lnTo>
                  <a:pt x="13526" y="112099"/>
                </a:lnTo>
                <a:lnTo>
                  <a:pt x="30276" y="81317"/>
                </a:lnTo>
                <a:close/>
              </a:path>
            </a:pathLst>
          </a:custGeom>
          <a:ln w="38099">
            <a:solidFill>
              <a:srgbClr val="FF0000"/>
            </a:solidFill>
          </a:ln>
        </p:spPr>
        <p:txBody>
          <a:bodyPr wrap="square" lIns="0" tIns="0" rIns="0" bIns="0" rtlCol="0"/>
          <a:lstStyle/>
          <a:p>
            <a:endParaRPr/>
          </a:p>
        </p:txBody>
      </p:sp>
      <p:sp>
        <p:nvSpPr>
          <p:cNvPr id="16" name="object 16"/>
          <p:cNvSpPr txBox="1"/>
          <p:nvPr/>
        </p:nvSpPr>
        <p:spPr>
          <a:xfrm>
            <a:off x="9511030" y="5886399"/>
            <a:ext cx="2118995"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Calibri"/>
                <a:cs typeface="Calibri"/>
              </a:rPr>
              <a:t>the </a:t>
            </a:r>
            <a:r>
              <a:rPr sz="1600" spc="-10" dirty="0">
                <a:latin typeface="Calibri"/>
                <a:cs typeface="Calibri"/>
              </a:rPr>
              <a:t>same </a:t>
            </a:r>
            <a:r>
              <a:rPr sz="1600" spc="-5" dirty="0">
                <a:latin typeface="Calibri"/>
                <a:cs typeface="Calibri"/>
              </a:rPr>
              <a:t>function should  fit multiple</a:t>
            </a:r>
            <a:r>
              <a:rPr sz="1600" spc="-50" dirty="0">
                <a:latin typeface="Calibri"/>
                <a:cs typeface="Calibri"/>
              </a:rPr>
              <a:t> </a:t>
            </a:r>
            <a:r>
              <a:rPr sz="1600" spc="-5" dirty="0">
                <a:latin typeface="Calibri"/>
                <a:cs typeface="Calibri"/>
              </a:rPr>
              <a:t>samples!</a:t>
            </a:r>
            <a:endParaRPr sz="1600">
              <a:latin typeface="Calibri"/>
              <a:cs typeface="Calibri"/>
            </a:endParaRPr>
          </a:p>
        </p:txBody>
      </p:sp>
      <p:sp>
        <p:nvSpPr>
          <p:cNvPr id="17" name="object 17"/>
          <p:cNvSpPr/>
          <p:nvPr/>
        </p:nvSpPr>
        <p:spPr>
          <a:xfrm>
            <a:off x="499872" y="2450592"/>
            <a:ext cx="5401056" cy="303275"/>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499872" y="3019044"/>
            <a:ext cx="2081783" cy="211836"/>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499872" y="3651503"/>
            <a:ext cx="4212336" cy="41148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3432047" y="4483608"/>
            <a:ext cx="288036" cy="164592"/>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2711957" y="4063872"/>
            <a:ext cx="1673860" cy="196850"/>
          </a:xfrm>
          <a:custGeom>
            <a:avLst/>
            <a:gdLst/>
            <a:ahLst/>
            <a:cxnLst/>
            <a:rect l="l" t="t" r="r" b="b"/>
            <a:pathLst>
              <a:path w="1673860" h="196850">
                <a:moveTo>
                  <a:pt x="1673352" y="0"/>
                </a:moveTo>
                <a:lnTo>
                  <a:pt x="1672060" y="38217"/>
                </a:lnTo>
                <a:lnTo>
                  <a:pt x="1668541" y="69421"/>
                </a:lnTo>
                <a:lnTo>
                  <a:pt x="1663332" y="90457"/>
                </a:lnTo>
                <a:lnTo>
                  <a:pt x="1656969" y="98170"/>
                </a:lnTo>
                <a:lnTo>
                  <a:pt x="853058" y="98170"/>
                </a:lnTo>
                <a:lnTo>
                  <a:pt x="846695" y="105904"/>
                </a:lnTo>
                <a:lnTo>
                  <a:pt x="841486" y="126984"/>
                </a:lnTo>
                <a:lnTo>
                  <a:pt x="837967" y="158232"/>
                </a:lnTo>
                <a:lnTo>
                  <a:pt x="836676" y="196469"/>
                </a:lnTo>
                <a:lnTo>
                  <a:pt x="835384" y="158232"/>
                </a:lnTo>
                <a:lnTo>
                  <a:pt x="831865" y="126984"/>
                </a:lnTo>
                <a:lnTo>
                  <a:pt x="826656" y="105904"/>
                </a:lnTo>
                <a:lnTo>
                  <a:pt x="820293" y="98170"/>
                </a:lnTo>
                <a:lnTo>
                  <a:pt x="16383" y="98170"/>
                </a:lnTo>
                <a:lnTo>
                  <a:pt x="10019" y="90457"/>
                </a:lnTo>
                <a:lnTo>
                  <a:pt x="4810" y="69421"/>
                </a:lnTo>
                <a:lnTo>
                  <a:pt x="1291" y="38217"/>
                </a:lnTo>
                <a:lnTo>
                  <a:pt x="0" y="0"/>
                </a:lnTo>
              </a:path>
            </a:pathLst>
          </a:custGeom>
          <a:ln w="19812">
            <a:solidFill>
              <a:srgbClr val="000000"/>
            </a:solidFill>
          </a:ln>
        </p:spPr>
        <p:txBody>
          <a:bodyPr wrap="square" lIns="0" tIns="0" rIns="0" bIns="0" rtlCol="0"/>
          <a:lstStyle/>
          <a:p>
            <a:endParaRPr/>
          </a:p>
        </p:txBody>
      </p:sp>
      <p:sp>
        <p:nvSpPr>
          <p:cNvPr id="22" name="object 22"/>
          <p:cNvSpPr/>
          <p:nvPr/>
        </p:nvSpPr>
        <p:spPr>
          <a:xfrm>
            <a:off x="2781300" y="5033771"/>
            <a:ext cx="3115055" cy="646176"/>
          </a:xfrm>
          <a:prstGeom prst="rect">
            <a:avLst/>
          </a:prstGeom>
          <a:blipFill>
            <a:blip r:embed="rId16" cstate="print"/>
            <a:stretch>
              <a:fillRect/>
            </a:stretch>
          </a:blipFill>
        </p:spPr>
        <p:txBody>
          <a:bodyPr wrap="square" lIns="0" tIns="0" rIns="0" bIns="0" rtlCol="0"/>
          <a:lstStyle/>
          <a:p>
            <a:endParaRPr/>
          </a:p>
        </p:txBody>
      </p:sp>
      <p:sp>
        <p:nvSpPr>
          <p:cNvPr id="23" name="object 23"/>
          <p:cNvSpPr/>
          <p:nvPr/>
        </p:nvSpPr>
        <p:spPr>
          <a:xfrm>
            <a:off x="499872" y="5213603"/>
            <a:ext cx="2145791" cy="205739"/>
          </a:xfrm>
          <a:prstGeom prst="rect">
            <a:avLst/>
          </a:prstGeom>
          <a:blipFill>
            <a:blip r:embed="rId17"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151629" cy="697230"/>
          </a:xfrm>
          <a:prstGeom prst="rect">
            <a:avLst/>
          </a:prstGeom>
        </p:spPr>
        <p:txBody>
          <a:bodyPr vert="horz" wrap="square" lIns="0" tIns="13335" rIns="0" bIns="0" rtlCol="0">
            <a:spAutoFit/>
          </a:bodyPr>
          <a:lstStyle/>
          <a:p>
            <a:pPr marL="12700">
              <a:lnSpc>
                <a:spcPct val="100000"/>
              </a:lnSpc>
              <a:spcBef>
                <a:spcPts val="105"/>
              </a:spcBef>
            </a:pPr>
            <a:r>
              <a:rPr spc="-5" dirty="0"/>
              <a:t>Can </a:t>
            </a:r>
            <a:r>
              <a:rPr spc="-30" dirty="0"/>
              <a:t>we </a:t>
            </a:r>
            <a:r>
              <a:rPr dirty="0"/>
              <a:t>do</a:t>
            </a:r>
            <a:r>
              <a:rPr spc="-20" dirty="0"/>
              <a:t> better?</a:t>
            </a:r>
          </a:p>
        </p:txBody>
      </p:sp>
      <p:sp>
        <p:nvSpPr>
          <p:cNvPr id="3" name="object 3"/>
          <p:cNvSpPr/>
          <p:nvPr/>
        </p:nvSpPr>
        <p:spPr>
          <a:xfrm>
            <a:off x="487680" y="1466088"/>
            <a:ext cx="4351020" cy="294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87680" y="2144267"/>
            <a:ext cx="4471416" cy="294132"/>
          </a:xfrm>
          <a:prstGeom prst="rect">
            <a:avLst/>
          </a:prstGeom>
          <a:blipFill>
            <a:blip r:embed="rId3" cstate="print"/>
            <a:stretch>
              <a:fillRect/>
            </a:stretch>
          </a:blipFill>
        </p:spPr>
        <p:txBody>
          <a:bodyPr wrap="square" lIns="0" tIns="0" rIns="0" bIns="0" rtlCol="0"/>
          <a:lstStyle/>
          <a:p>
            <a:endParaRPr/>
          </a:p>
        </p:txBody>
      </p:sp>
      <p:sp>
        <p:nvSpPr>
          <p:cNvPr id="16" name="object 6">
            <a:extLst>
              <a:ext uri="{FF2B5EF4-FFF2-40B4-BE49-F238E27FC236}">
                <a16:creationId xmlns:a16="http://schemas.microsoft.com/office/drawing/2014/main" id="{05556143-9198-4241-93D8-FD2A57D5228E}"/>
              </a:ext>
            </a:extLst>
          </p:cNvPr>
          <p:cNvSpPr/>
          <p:nvPr/>
        </p:nvSpPr>
        <p:spPr>
          <a:xfrm>
            <a:off x="4959096" y="1462286"/>
            <a:ext cx="4386072" cy="31089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151629" cy="697230"/>
          </a:xfrm>
          <a:prstGeom prst="rect">
            <a:avLst/>
          </a:prstGeom>
        </p:spPr>
        <p:txBody>
          <a:bodyPr vert="horz" wrap="square" lIns="0" tIns="13335" rIns="0" bIns="0" rtlCol="0">
            <a:spAutoFit/>
          </a:bodyPr>
          <a:lstStyle/>
          <a:p>
            <a:pPr marL="12700">
              <a:lnSpc>
                <a:spcPct val="100000"/>
              </a:lnSpc>
              <a:spcBef>
                <a:spcPts val="105"/>
              </a:spcBef>
            </a:pPr>
            <a:r>
              <a:rPr spc="-5" dirty="0"/>
              <a:t>Can </a:t>
            </a:r>
            <a:r>
              <a:rPr spc="-30" dirty="0"/>
              <a:t>we </a:t>
            </a:r>
            <a:r>
              <a:rPr dirty="0"/>
              <a:t>do</a:t>
            </a:r>
            <a:r>
              <a:rPr spc="-20" dirty="0"/>
              <a:t> better?</a:t>
            </a:r>
          </a:p>
        </p:txBody>
      </p:sp>
      <p:sp>
        <p:nvSpPr>
          <p:cNvPr id="3" name="object 3"/>
          <p:cNvSpPr/>
          <p:nvPr/>
        </p:nvSpPr>
        <p:spPr>
          <a:xfrm>
            <a:off x="487680" y="1466088"/>
            <a:ext cx="4351020" cy="294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87680" y="2144267"/>
            <a:ext cx="4471416" cy="29413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59096" y="1539239"/>
            <a:ext cx="2532888" cy="23622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610856" y="1491996"/>
            <a:ext cx="2532888" cy="31546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9167621" y="1902714"/>
            <a:ext cx="977265" cy="140335"/>
          </a:xfrm>
          <a:custGeom>
            <a:avLst/>
            <a:gdLst/>
            <a:ahLst/>
            <a:cxnLst/>
            <a:rect l="l" t="t" r="r" b="b"/>
            <a:pathLst>
              <a:path w="977265" h="140335">
                <a:moveTo>
                  <a:pt x="976883" y="0"/>
                </a:moveTo>
                <a:lnTo>
                  <a:pt x="975969" y="27295"/>
                </a:lnTo>
                <a:lnTo>
                  <a:pt x="973470" y="49577"/>
                </a:lnTo>
                <a:lnTo>
                  <a:pt x="969758" y="64597"/>
                </a:lnTo>
                <a:lnTo>
                  <a:pt x="965200" y="70103"/>
                </a:lnTo>
                <a:lnTo>
                  <a:pt x="500125" y="70103"/>
                </a:lnTo>
                <a:lnTo>
                  <a:pt x="495567" y="75610"/>
                </a:lnTo>
                <a:lnTo>
                  <a:pt x="491855" y="90630"/>
                </a:lnTo>
                <a:lnTo>
                  <a:pt x="489356" y="112912"/>
                </a:lnTo>
                <a:lnTo>
                  <a:pt x="488442" y="140208"/>
                </a:lnTo>
                <a:lnTo>
                  <a:pt x="487527" y="112912"/>
                </a:lnTo>
                <a:lnTo>
                  <a:pt x="485028" y="90630"/>
                </a:lnTo>
                <a:lnTo>
                  <a:pt x="481316" y="75610"/>
                </a:lnTo>
                <a:lnTo>
                  <a:pt x="476757" y="70103"/>
                </a:lnTo>
                <a:lnTo>
                  <a:pt x="11683" y="70103"/>
                </a:lnTo>
                <a:lnTo>
                  <a:pt x="7125" y="64597"/>
                </a:lnTo>
                <a:lnTo>
                  <a:pt x="3413" y="49577"/>
                </a:lnTo>
                <a:lnTo>
                  <a:pt x="914" y="27295"/>
                </a:lnTo>
                <a:lnTo>
                  <a:pt x="0" y="0"/>
                </a:lnTo>
              </a:path>
            </a:pathLst>
          </a:custGeom>
          <a:ln w="19812">
            <a:solidFill>
              <a:srgbClr val="000000"/>
            </a:solidFill>
          </a:ln>
        </p:spPr>
        <p:txBody>
          <a:bodyPr wrap="square" lIns="0" tIns="0" rIns="0" bIns="0" rtlCol="0"/>
          <a:lstStyle/>
          <a:p>
            <a:endParaRPr/>
          </a:p>
        </p:txBody>
      </p:sp>
      <p:sp>
        <p:nvSpPr>
          <p:cNvPr id="9" name="object 9"/>
          <p:cNvSpPr/>
          <p:nvPr/>
        </p:nvSpPr>
        <p:spPr>
          <a:xfrm>
            <a:off x="7610856" y="2228088"/>
            <a:ext cx="4206240" cy="2103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87680" y="3133344"/>
            <a:ext cx="4757928" cy="41147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694176" y="3936491"/>
            <a:ext cx="288036" cy="166116"/>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2699766" y="3525773"/>
            <a:ext cx="2260600" cy="178435"/>
          </a:xfrm>
          <a:custGeom>
            <a:avLst/>
            <a:gdLst/>
            <a:ahLst/>
            <a:cxnLst/>
            <a:rect l="l" t="t" r="r" b="b"/>
            <a:pathLst>
              <a:path w="2260600" h="178435">
                <a:moveTo>
                  <a:pt x="2260092" y="0"/>
                </a:moveTo>
                <a:lnTo>
                  <a:pt x="2258931" y="34718"/>
                </a:lnTo>
                <a:lnTo>
                  <a:pt x="2255758" y="63055"/>
                </a:lnTo>
                <a:lnTo>
                  <a:pt x="2251037" y="82153"/>
                </a:lnTo>
                <a:lnTo>
                  <a:pt x="2245233" y="89153"/>
                </a:lnTo>
                <a:lnTo>
                  <a:pt x="1144905" y="89153"/>
                </a:lnTo>
                <a:lnTo>
                  <a:pt x="1139100" y="96154"/>
                </a:lnTo>
                <a:lnTo>
                  <a:pt x="1134379" y="115252"/>
                </a:lnTo>
                <a:lnTo>
                  <a:pt x="1131206" y="143589"/>
                </a:lnTo>
                <a:lnTo>
                  <a:pt x="1130045" y="178307"/>
                </a:lnTo>
                <a:lnTo>
                  <a:pt x="1128885" y="143589"/>
                </a:lnTo>
                <a:lnTo>
                  <a:pt x="1125712" y="115252"/>
                </a:lnTo>
                <a:lnTo>
                  <a:pt x="1120991" y="96154"/>
                </a:lnTo>
                <a:lnTo>
                  <a:pt x="1115186" y="89153"/>
                </a:lnTo>
                <a:lnTo>
                  <a:pt x="14858" y="89153"/>
                </a:lnTo>
                <a:lnTo>
                  <a:pt x="9054" y="82153"/>
                </a:lnTo>
                <a:lnTo>
                  <a:pt x="4333" y="63055"/>
                </a:lnTo>
                <a:lnTo>
                  <a:pt x="1160" y="34718"/>
                </a:lnTo>
                <a:lnTo>
                  <a:pt x="0" y="0"/>
                </a:lnTo>
              </a:path>
            </a:pathLst>
          </a:custGeom>
          <a:ln w="19812">
            <a:solidFill>
              <a:srgbClr val="000000"/>
            </a:solidFill>
          </a:ln>
        </p:spPr>
        <p:txBody>
          <a:bodyPr wrap="square" lIns="0" tIns="0" rIns="0" bIns="0" rtlCol="0"/>
          <a:lstStyle/>
          <a:p>
            <a:endParaRPr/>
          </a:p>
        </p:txBody>
      </p:sp>
      <p:sp>
        <p:nvSpPr>
          <p:cNvPr id="13" name="object 13"/>
          <p:cNvSpPr/>
          <p:nvPr/>
        </p:nvSpPr>
        <p:spPr>
          <a:xfrm>
            <a:off x="2769107" y="4515611"/>
            <a:ext cx="3115056" cy="646176"/>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87680" y="4695444"/>
            <a:ext cx="2145792" cy="205739"/>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487680" y="5765291"/>
            <a:ext cx="5180076" cy="205740"/>
          </a:xfrm>
          <a:prstGeom prst="rect">
            <a:avLst/>
          </a:prstGeom>
          <a:blipFill>
            <a:blip r:embed="rId11"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6783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5488305" cy="697230"/>
          </a:xfrm>
          <a:prstGeom prst="rect">
            <a:avLst/>
          </a:prstGeom>
        </p:spPr>
        <p:txBody>
          <a:bodyPr vert="horz" wrap="square" lIns="0" tIns="13335" rIns="0" bIns="0" rtlCol="0">
            <a:spAutoFit/>
          </a:bodyPr>
          <a:lstStyle/>
          <a:p>
            <a:pPr marL="12700">
              <a:lnSpc>
                <a:spcPct val="100000"/>
              </a:lnSpc>
              <a:spcBef>
                <a:spcPts val="105"/>
              </a:spcBef>
            </a:pPr>
            <a:r>
              <a:rPr dirty="0"/>
              <a:t>An </a:t>
            </a:r>
            <a:r>
              <a:rPr spc="-5" dirty="0"/>
              <a:t>actor-critic</a:t>
            </a:r>
            <a:r>
              <a:rPr spc="-80" dirty="0"/>
              <a:t> </a:t>
            </a:r>
            <a:r>
              <a:rPr spc="-5" dirty="0"/>
              <a:t>algorithm</a:t>
            </a:r>
          </a:p>
        </p:txBody>
      </p:sp>
      <p:sp>
        <p:nvSpPr>
          <p:cNvPr id="3" name="object 3"/>
          <p:cNvSpPr/>
          <p:nvPr/>
        </p:nvSpPr>
        <p:spPr>
          <a:xfrm>
            <a:off x="7514843" y="1572767"/>
            <a:ext cx="1416050" cy="632460"/>
          </a:xfrm>
          <a:custGeom>
            <a:avLst/>
            <a:gdLst/>
            <a:ahLst/>
            <a:cxnLst/>
            <a:rect l="l" t="t" r="r" b="b"/>
            <a:pathLst>
              <a:path w="1416050" h="632460">
                <a:moveTo>
                  <a:pt x="1310385" y="0"/>
                </a:moveTo>
                <a:lnTo>
                  <a:pt x="105409" y="0"/>
                </a:lnTo>
                <a:lnTo>
                  <a:pt x="64400" y="8290"/>
                </a:lnTo>
                <a:lnTo>
                  <a:pt x="30892" y="30892"/>
                </a:lnTo>
                <a:lnTo>
                  <a:pt x="8290" y="64400"/>
                </a:lnTo>
                <a:lnTo>
                  <a:pt x="0" y="105410"/>
                </a:lnTo>
                <a:lnTo>
                  <a:pt x="0" y="527050"/>
                </a:lnTo>
                <a:lnTo>
                  <a:pt x="8290" y="568059"/>
                </a:lnTo>
                <a:lnTo>
                  <a:pt x="30892" y="601567"/>
                </a:lnTo>
                <a:lnTo>
                  <a:pt x="64400" y="624169"/>
                </a:lnTo>
                <a:lnTo>
                  <a:pt x="105409" y="632460"/>
                </a:lnTo>
                <a:lnTo>
                  <a:pt x="1310385" y="632460"/>
                </a:lnTo>
                <a:lnTo>
                  <a:pt x="1351395" y="624169"/>
                </a:lnTo>
                <a:lnTo>
                  <a:pt x="1384903" y="601567"/>
                </a:lnTo>
                <a:lnTo>
                  <a:pt x="1407505" y="568059"/>
                </a:lnTo>
                <a:lnTo>
                  <a:pt x="1415796" y="527050"/>
                </a:lnTo>
                <a:lnTo>
                  <a:pt x="1415796" y="105410"/>
                </a:lnTo>
                <a:lnTo>
                  <a:pt x="1407505" y="64400"/>
                </a:lnTo>
                <a:lnTo>
                  <a:pt x="1384903" y="30892"/>
                </a:lnTo>
                <a:lnTo>
                  <a:pt x="1351395" y="8290"/>
                </a:lnTo>
                <a:lnTo>
                  <a:pt x="1310385" y="0"/>
                </a:lnTo>
                <a:close/>
              </a:path>
            </a:pathLst>
          </a:custGeom>
          <a:solidFill>
            <a:srgbClr val="EC7C30"/>
          </a:solidFill>
        </p:spPr>
        <p:txBody>
          <a:bodyPr wrap="square" lIns="0" tIns="0" rIns="0" bIns="0" rtlCol="0"/>
          <a:lstStyle/>
          <a:p>
            <a:endParaRPr/>
          </a:p>
        </p:txBody>
      </p:sp>
      <p:sp>
        <p:nvSpPr>
          <p:cNvPr id="4" name="object 4"/>
          <p:cNvSpPr/>
          <p:nvPr/>
        </p:nvSpPr>
        <p:spPr>
          <a:xfrm>
            <a:off x="7514843" y="1572767"/>
            <a:ext cx="1416050" cy="632460"/>
          </a:xfrm>
          <a:custGeom>
            <a:avLst/>
            <a:gdLst/>
            <a:ahLst/>
            <a:cxnLst/>
            <a:rect l="l" t="t" r="r" b="b"/>
            <a:pathLst>
              <a:path w="1416050" h="632460">
                <a:moveTo>
                  <a:pt x="0" y="105410"/>
                </a:moveTo>
                <a:lnTo>
                  <a:pt x="8290" y="64400"/>
                </a:lnTo>
                <a:lnTo>
                  <a:pt x="30892" y="30892"/>
                </a:lnTo>
                <a:lnTo>
                  <a:pt x="64400" y="8290"/>
                </a:lnTo>
                <a:lnTo>
                  <a:pt x="105409" y="0"/>
                </a:lnTo>
                <a:lnTo>
                  <a:pt x="1310385" y="0"/>
                </a:lnTo>
                <a:lnTo>
                  <a:pt x="1351395" y="8290"/>
                </a:lnTo>
                <a:lnTo>
                  <a:pt x="1384903" y="30892"/>
                </a:lnTo>
                <a:lnTo>
                  <a:pt x="1407505" y="64400"/>
                </a:lnTo>
                <a:lnTo>
                  <a:pt x="1415796" y="105410"/>
                </a:lnTo>
                <a:lnTo>
                  <a:pt x="1415796" y="527050"/>
                </a:lnTo>
                <a:lnTo>
                  <a:pt x="1407505" y="568059"/>
                </a:lnTo>
                <a:lnTo>
                  <a:pt x="1384903" y="601567"/>
                </a:lnTo>
                <a:lnTo>
                  <a:pt x="1351395" y="624169"/>
                </a:lnTo>
                <a:lnTo>
                  <a:pt x="1310385" y="632460"/>
                </a:lnTo>
                <a:lnTo>
                  <a:pt x="105409" y="632460"/>
                </a:lnTo>
                <a:lnTo>
                  <a:pt x="64400" y="624169"/>
                </a:lnTo>
                <a:lnTo>
                  <a:pt x="30892" y="601567"/>
                </a:lnTo>
                <a:lnTo>
                  <a:pt x="8290" y="568059"/>
                </a:lnTo>
                <a:lnTo>
                  <a:pt x="0" y="527050"/>
                </a:lnTo>
                <a:lnTo>
                  <a:pt x="0" y="105410"/>
                </a:lnTo>
                <a:close/>
              </a:path>
            </a:pathLst>
          </a:custGeom>
          <a:ln w="12192">
            <a:solidFill>
              <a:srgbClr val="AD5A20"/>
            </a:solidFill>
          </a:ln>
        </p:spPr>
        <p:txBody>
          <a:bodyPr wrap="square" lIns="0" tIns="0" rIns="0" bIns="0" rtlCol="0"/>
          <a:lstStyle/>
          <a:p>
            <a:endParaRPr/>
          </a:p>
        </p:txBody>
      </p:sp>
      <p:sp>
        <p:nvSpPr>
          <p:cNvPr id="5" name="object 5"/>
          <p:cNvSpPr txBox="1"/>
          <p:nvPr/>
        </p:nvSpPr>
        <p:spPr>
          <a:xfrm>
            <a:off x="7684769" y="1544574"/>
            <a:ext cx="1076325" cy="666115"/>
          </a:xfrm>
          <a:prstGeom prst="rect">
            <a:avLst/>
          </a:prstGeom>
        </p:spPr>
        <p:txBody>
          <a:bodyPr vert="horz" wrap="square" lIns="0" tIns="13335" rIns="0" bIns="0" rtlCol="0">
            <a:spAutoFit/>
          </a:bodyPr>
          <a:lstStyle/>
          <a:p>
            <a:pPr marL="12700" marR="5080" indent="-635" algn="ctr">
              <a:lnSpc>
                <a:spcPct val="100000"/>
              </a:lnSpc>
              <a:spcBef>
                <a:spcPts val="105"/>
              </a:spcBef>
            </a:pPr>
            <a:r>
              <a:rPr sz="1400" spc="-1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run </a:t>
            </a:r>
            <a:r>
              <a:rPr sz="1400" spc="-5" dirty="0">
                <a:solidFill>
                  <a:srgbClr val="FFFFFF"/>
                </a:solidFill>
                <a:latin typeface="Calibri"/>
                <a:cs typeface="Calibri"/>
              </a:rPr>
              <a:t>the</a:t>
            </a:r>
            <a:r>
              <a:rPr sz="1400" spc="-7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6" name="object 6"/>
          <p:cNvSpPr/>
          <p:nvPr/>
        </p:nvSpPr>
        <p:spPr>
          <a:xfrm>
            <a:off x="10143743" y="769619"/>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59"/>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59"/>
                </a:lnTo>
                <a:lnTo>
                  <a:pt x="1415796" y="98551"/>
                </a:lnTo>
                <a:lnTo>
                  <a:pt x="1408058" y="60168"/>
                </a:lnTo>
                <a:lnTo>
                  <a:pt x="1386951" y="28844"/>
                </a:lnTo>
                <a:lnTo>
                  <a:pt x="1355627" y="7737"/>
                </a:lnTo>
                <a:lnTo>
                  <a:pt x="1317244" y="0"/>
                </a:lnTo>
                <a:close/>
              </a:path>
            </a:pathLst>
          </a:custGeom>
          <a:solidFill>
            <a:srgbClr val="6FAC46"/>
          </a:solidFill>
        </p:spPr>
        <p:txBody>
          <a:bodyPr wrap="square" lIns="0" tIns="0" rIns="0" bIns="0" rtlCol="0"/>
          <a:lstStyle/>
          <a:p>
            <a:endParaRPr/>
          </a:p>
        </p:txBody>
      </p:sp>
      <p:sp>
        <p:nvSpPr>
          <p:cNvPr id="7" name="object 7"/>
          <p:cNvSpPr/>
          <p:nvPr/>
        </p:nvSpPr>
        <p:spPr>
          <a:xfrm>
            <a:off x="10143743" y="769619"/>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59"/>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59"/>
                </a:lnTo>
                <a:lnTo>
                  <a:pt x="0" y="98551"/>
                </a:lnTo>
                <a:close/>
              </a:path>
            </a:pathLst>
          </a:custGeom>
          <a:ln w="12192">
            <a:solidFill>
              <a:srgbClr val="507D31"/>
            </a:solidFill>
          </a:ln>
        </p:spPr>
        <p:txBody>
          <a:bodyPr wrap="square" lIns="0" tIns="0" rIns="0" bIns="0" rtlCol="0"/>
          <a:lstStyle/>
          <a:p>
            <a:endParaRPr/>
          </a:p>
        </p:txBody>
      </p:sp>
      <p:sp>
        <p:nvSpPr>
          <p:cNvPr id="8" name="object 8"/>
          <p:cNvSpPr txBox="1"/>
          <p:nvPr/>
        </p:nvSpPr>
        <p:spPr>
          <a:xfrm>
            <a:off x="10277093" y="827658"/>
            <a:ext cx="1151255" cy="452755"/>
          </a:xfrm>
          <a:prstGeom prst="rect">
            <a:avLst/>
          </a:prstGeom>
        </p:spPr>
        <p:txBody>
          <a:bodyPr vert="horz" wrap="square" lIns="0" tIns="13335" rIns="0" bIns="0" rtlCol="0">
            <a:spAutoFit/>
          </a:bodyPr>
          <a:lstStyle/>
          <a:p>
            <a:pPr marL="12700" marR="5080" indent="77470">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 </a:t>
            </a:r>
            <a:r>
              <a:rPr sz="1400" spc="-10" dirty="0">
                <a:solidFill>
                  <a:srgbClr val="FFFFFF"/>
                </a:solidFill>
                <a:latin typeface="Calibri"/>
                <a:cs typeface="Calibri"/>
              </a:rPr>
              <a:t>to  estimate</a:t>
            </a:r>
            <a:r>
              <a:rPr sz="1400" spc="-35" dirty="0">
                <a:solidFill>
                  <a:srgbClr val="FFFFFF"/>
                </a:solidFill>
                <a:latin typeface="Calibri"/>
                <a:cs typeface="Calibri"/>
              </a:rPr>
              <a:t> </a:t>
            </a:r>
            <a:r>
              <a:rPr sz="1400" spc="-10" dirty="0">
                <a:solidFill>
                  <a:srgbClr val="FFFFFF"/>
                </a:solidFill>
                <a:latin typeface="Calibri"/>
                <a:cs typeface="Calibri"/>
              </a:rPr>
              <a:t>return</a:t>
            </a:r>
            <a:endParaRPr sz="1400">
              <a:latin typeface="Calibri"/>
              <a:cs typeface="Calibri"/>
            </a:endParaRPr>
          </a:p>
        </p:txBody>
      </p:sp>
      <p:sp>
        <p:nvSpPr>
          <p:cNvPr id="9" name="object 9"/>
          <p:cNvSpPr/>
          <p:nvPr/>
        </p:nvSpPr>
        <p:spPr>
          <a:xfrm>
            <a:off x="10143743" y="2417064"/>
            <a:ext cx="1416050" cy="591820"/>
          </a:xfrm>
          <a:custGeom>
            <a:avLst/>
            <a:gdLst/>
            <a:ahLst/>
            <a:cxnLst/>
            <a:rect l="l" t="t" r="r" b="b"/>
            <a:pathLst>
              <a:path w="1416050" h="591819">
                <a:moveTo>
                  <a:pt x="1317244"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1317244" y="591312"/>
                </a:lnTo>
                <a:lnTo>
                  <a:pt x="1355627" y="583574"/>
                </a:lnTo>
                <a:lnTo>
                  <a:pt x="1386951" y="562467"/>
                </a:lnTo>
                <a:lnTo>
                  <a:pt x="1408058" y="531143"/>
                </a:lnTo>
                <a:lnTo>
                  <a:pt x="1415796" y="492760"/>
                </a:lnTo>
                <a:lnTo>
                  <a:pt x="1415796" y="98551"/>
                </a:lnTo>
                <a:lnTo>
                  <a:pt x="1408058" y="60168"/>
                </a:lnTo>
                <a:lnTo>
                  <a:pt x="1386951" y="28844"/>
                </a:lnTo>
                <a:lnTo>
                  <a:pt x="1355627" y="7737"/>
                </a:lnTo>
                <a:lnTo>
                  <a:pt x="1317244" y="0"/>
                </a:lnTo>
                <a:close/>
              </a:path>
            </a:pathLst>
          </a:custGeom>
          <a:solidFill>
            <a:srgbClr val="4471C4"/>
          </a:solidFill>
        </p:spPr>
        <p:txBody>
          <a:bodyPr wrap="square" lIns="0" tIns="0" rIns="0" bIns="0" rtlCol="0"/>
          <a:lstStyle/>
          <a:p>
            <a:endParaRPr/>
          </a:p>
        </p:txBody>
      </p:sp>
      <p:sp>
        <p:nvSpPr>
          <p:cNvPr id="10" name="object 10"/>
          <p:cNvSpPr/>
          <p:nvPr/>
        </p:nvSpPr>
        <p:spPr>
          <a:xfrm>
            <a:off x="10143743" y="2417064"/>
            <a:ext cx="1416050" cy="591820"/>
          </a:xfrm>
          <a:custGeom>
            <a:avLst/>
            <a:gdLst/>
            <a:ahLst/>
            <a:cxnLst/>
            <a:rect l="l" t="t" r="r" b="b"/>
            <a:pathLst>
              <a:path w="1416050" h="591819">
                <a:moveTo>
                  <a:pt x="0" y="98551"/>
                </a:moveTo>
                <a:lnTo>
                  <a:pt x="7737" y="60168"/>
                </a:lnTo>
                <a:lnTo>
                  <a:pt x="28844" y="28844"/>
                </a:lnTo>
                <a:lnTo>
                  <a:pt x="60168" y="7737"/>
                </a:lnTo>
                <a:lnTo>
                  <a:pt x="98551" y="0"/>
                </a:lnTo>
                <a:lnTo>
                  <a:pt x="1317244" y="0"/>
                </a:lnTo>
                <a:lnTo>
                  <a:pt x="1355627" y="7737"/>
                </a:lnTo>
                <a:lnTo>
                  <a:pt x="1386951" y="28844"/>
                </a:lnTo>
                <a:lnTo>
                  <a:pt x="1408058" y="60168"/>
                </a:lnTo>
                <a:lnTo>
                  <a:pt x="1415796" y="98551"/>
                </a:lnTo>
                <a:lnTo>
                  <a:pt x="1415796" y="492760"/>
                </a:lnTo>
                <a:lnTo>
                  <a:pt x="1408058" y="531143"/>
                </a:lnTo>
                <a:lnTo>
                  <a:pt x="1386951" y="562467"/>
                </a:lnTo>
                <a:lnTo>
                  <a:pt x="1355627" y="583574"/>
                </a:lnTo>
                <a:lnTo>
                  <a:pt x="1317244" y="591312"/>
                </a:lnTo>
                <a:lnTo>
                  <a:pt x="98551" y="591312"/>
                </a:lnTo>
                <a:lnTo>
                  <a:pt x="60168" y="583574"/>
                </a:lnTo>
                <a:lnTo>
                  <a:pt x="28844" y="562467"/>
                </a:lnTo>
                <a:lnTo>
                  <a:pt x="7737" y="531143"/>
                </a:lnTo>
                <a:lnTo>
                  <a:pt x="0" y="492760"/>
                </a:lnTo>
                <a:lnTo>
                  <a:pt x="0" y="98551"/>
                </a:lnTo>
                <a:close/>
              </a:path>
            </a:pathLst>
          </a:custGeom>
          <a:ln w="12192">
            <a:solidFill>
              <a:srgbClr val="2E528F"/>
            </a:solidFill>
          </a:ln>
        </p:spPr>
        <p:txBody>
          <a:bodyPr wrap="square" lIns="0" tIns="0" rIns="0" bIns="0" rtlCol="0"/>
          <a:lstStyle/>
          <a:p>
            <a:endParaRPr/>
          </a:p>
        </p:txBody>
      </p:sp>
      <p:sp>
        <p:nvSpPr>
          <p:cNvPr id="11" name="object 11"/>
          <p:cNvSpPr txBox="1"/>
          <p:nvPr/>
        </p:nvSpPr>
        <p:spPr>
          <a:xfrm>
            <a:off x="10402061" y="2474722"/>
            <a:ext cx="902335" cy="452755"/>
          </a:xfrm>
          <a:prstGeom prst="rect">
            <a:avLst/>
          </a:prstGeom>
        </p:spPr>
        <p:txBody>
          <a:bodyPr vert="horz" wrap="square" lIns="0" tIns="13335" rIns="0" bIns="0" rtlCol="0">
            <a:spAutoFit/>
          </a:bodyPr>
          <a:lstStyle/>
          <a:p>
            <a:pPr marL="238125" marR="5080" indent="-226060">
              <a:lnSpc>
                <a:spcPct val="100000"/>
              </a:lnSpc>
              <a:spcBef>
                <a:spcPts val="105"/>
              </a:spcBef>
            </a:pPr>
            <a:r>
              <a:rPr sz="1400" spc="-10" dirty="0">
                <a:solidFill>
                  <a:srgbClr val="FFFFFF"/>
                </a:solidFill>
                <a:latin typeface="Calibri"/>
                <a:cs typeface="Calibri"/>
              </a:rPr>
              <a:t>improve</a:t>
            </a:r>
            <a:r>
              <a:rPr sz="1400" spc="-75" dirty="0">
                <a:solidFill>
                  <a:srgbClr val="FFFFFF"/>
                </a:solidFill>
                <a:latin typeface="Calibri"/>
                <a:cs typeface="Calibri"/>
              </a:rPr>
              <a:t> </a:t>
            </a:r>
            <a:r>
              <a:rPr sz="1400" spc="-5" dirty="0">
                <a:solidFill>
                  <a:srgbClr val="FFFFFF"/>
                </a:solidFill>
                <a:latin typeface="Calibri"/>
                <a:cs typeface="Calibri"/>
              </a:rPr>
              <a:t>the  policy</a:t>
            </a:r>
            <a:endParaRPr sz="1400">
              <a:latin typeface="Calibri"/>
              <a:cs typeface="Calibri"/>
            </a:endParaRPr>
          </a:p>
        </p:txBody>
      </p:sp>
      <p:sp>
        <p:nvSpPr>
          <p:cNvPr id="12" name="object 12"/>
          <p:cNvSpPr/>
          <p:nvPr/>
        </p:nvSpPr>
        <p:spPr>
          <a:xfrm>
            <a:off x="8474964" y="938783"/>
            <a:ext cx="1567180" cy="548640"/>
          </a:xfrm>
          <a:custGeom>
            <a:avLst/>
            <a:gdLst/>
            <a:ahLst/>
            <a:cxnLst/>
            <a:rect l="l" t="t" r="r" b="b"/>
            <a:pathLst>
              <a:path w="1567179" h="548640">
                <a:moveTo>
                  <a:pt x="1429511" y="0"/>
                </a:moveTo>
                <a:lnTo>
                  <a:pt x="1429511" y="68579"/>
                </a:lnTo>
                <a:lnTo>
                  <a:pt x="240029" y="68579"/>
                </a:lnTo>
                <a:lnTo>
                  <a:pt x="191648" y="73455"/>
                </a:lnTo>
                <a:lnTo>
                  <a:pt x="146589" y="87439"/>
                </a:lnTo>
                <a:lnTo>
                  <a:pt x="105816" y="109567"/>
                </a:lnTo>
                <a:lnTo>
                  <a:pt x="70294" y="138874"/>
                </a:lnTo>
                <a:lnTo>
                  <a:pt x="40987" y="174396"/>
                </a:lnTo>
                <a:lnTo>
                  <a:pt x="18859" y="215169"/>
                </a:lnTo>
                <a:lnTo>
                  <a:pt x="4875" y="260228"/>
                </a:lnTo>
                <a:lnTo>
                  <a:pt x="0" y="308610"/>
                </a:lnTo>
                <a:lnTo>
                  <a:pt x="0" y="548639"/>
                </a:lnTo>
                <a:lnTo>
                  <a:pt x="137159" y="548639"/>
                </a:lnTo>
                <a:lnTo>
                  <a:pt x="137159" y="308610"/>
                </a:lnTo>
                <a:lnTo>
                  <a:pt x="145250" y="268587"/>
                </a:lnTo>
                <a:lnTo>
                  <a:pt x="167306" y="235886"/>
                </a:lnTo>
                <a:lnTo>
                  <a:pt x="200007" y="213830"/>
                </a:lnTo>
                <a:lnTo>
                  <a:pt x="240029" y="205739"/>
                </a:lnTo>
                <a:lnTo>
                  <a:pt x="1429511" y="205739"/>
                </a:lnTo>
                <a:lnTo>
                  <a:pt x="1429511" y="274319"/>
                </a:lnTo>
                <a:lnTo>
                  <a:pt x="1566671" y="137160"/>
                </a:lnTo>
                <a:lnTo>
                  <a:pt x="1429511" y="0"/>
                </a:lnTo>
                <a:close/>
              </a:path>
            </a:pathLst>
          </a:custGeom>
          <a:solidFill>
            <a:srgbClr val="4471C4"/>
          </a:solidFill>
        </p:spPr>
        <p:txBody>
          <a:bodyPr wrap="square" lIns="0" tIns="0" rIns="0" bIns="0" rtlCol="0"/>
          <a:lstStyle/>
          <a:p>
            <a:endParaRPr/>
          </a:p>
        </p:txBody>
      </p:sp>
      <p:sp>
        <p:nvSpPr>
          <p:cNvPr id="13" name="object 13"/>
          <p:cNvSpPr/>
          <p:nvPr/>
        </p:nvSpPr>
        <p:spPr>
          <a:xfrm>
            <a:off x="8474964" y="938783"/>
            <a:ext cx="1567180" cy="548640"/>
          </a:xfrm>
          <a:custGeom>
            <a:avLst/>
            <a:gdLst/>
            <a:ahLst/>
            <a:cxnLst/>
            <a:rect l="l" t="t" r="r" b="b"/>
            <a:pathLst>
              <a:path w="1567179" h="548640">
                <a:moveTo>
                  <a:pt x="0" y="548639"/>
                </a:moveTo>
                <a:lnTo>
                  <a:pt x="0" y="308610"/>
                </a:lnTo>
                <a:lnTo>
                  <a:pt x="4875" y="260228"/>
                </a:lnTo>
                <a:lnTo>
                  <a:pt x="18859" y="215169"/>
                </a:lnTo>
                <a:lnTo>
                  <a:pt x="40987" y="174396"/>
                </a:lnTo>
                <a:lnTo>
                  <a:pt x="70294" y="138874"/>
                </a:lnTo>
                <a:lnTo>
                  <a:pt x="105816" y="109567"/>
                </a:lnTo>
                <a:lnTo>
                  <a:pt x="146589" y="87439"/>
                </a:lnTo>
                <a:lnTo>
                  <a:pt x="191648" y="73455"/>
                </a:lnTo>
                <a:lnTo>
                  <a:pt x="240029" y="68579"/>
                </a:lnTo>
                <a:lnTo>
                  <a:pt x="1429511" y="68579"/>
                </a:lnTo>
                <a:lnTo>
                  <a:pt x="1429511" y="0"/>
                </a:lnTo>
                <a:lnTo>
                  <a:pt x="1566671" y="137160"/>
                </a:lnTo>
                <a:lnTo>
                  <a:pt x="1429511" y="274319"/>
                </a:lnTo>
                <a:lnTo>
                  <a:pt x="1429511" y="205739"/>
                </a:lnTo>
                <a:lnTo>
                  <a:pt x="240029" y="205739"/>
                </a:lnTo>
                <a:lnTo>
                  <a:pt x="200007" y="213830"/>
                </a:lnTo>
                <a:lnTo>
                  <a:pt x="167306" y="235886"/>
                </a:lnTo>
                <a:lnTo>
                  <a:pt x="145250" y="268587"/>
                </a:lnTo>
                <a:lnTo>
                  <a:pt x="137159" y="308610"/>
                </a:lnTo>
                <a:lnTo>
                  <a:pt x="137159" y="548639"/>
                </a:lnTo>
                <a:lnTo>
                  <a:pt x="0" y="548639"/>
                </a:lnTo>
                <a:close/>
              </a:path>
            </a:pathLst>
          </a:custGeom>
          <a:ln w="12192">
            <a:solidFill>
              <a:srgbClr val="2E528F"/>
            </a:solidFill>
          </a:ln>
        </p:spPr>
        <p:txBody>
          <a:bodyPr wrap="square" lIns="0" tIns="0" rIns="0" bIns="0" rtlCol="0"/>
          <a:lstStyle/>
          <a:p>
            <a:endParaRPr/>
          </a:p>
        </p:txBody>
      </p:sp>
      <p:sp>
        <p:nvSpPr>
          <p:cNvPr id="14" name="object 14"/>
          <p:cNvSpPr/>
          <p:nvPr/>
        </p:nvSpPr>
        <p:spPr>
          <a:xfrm>
            <a:off x="8374380" y="2290572"/>
            <a:ext cx="1667510" cy="506095"/>
          </a:xfrm>
          <a:custGeom>
            <a:avLst/>
            <a:gdLst/>
            <a:ahLst/>
            <a:cxnLst/>
            <a:rect l="l" t="t" r="r" b="b"/>
            <a:pathLst>
              <a:path w="1667509" h="506094">
                <a:moveTo>
                  <a:pt x="126492" y="0"/>
                </a:moveTo>
                <a:lnTo>
                  <a:pt x="0" y="126491"/>
                </a:lnTo>
                <a:lnTo>
                  <a:pt x="63246" y="126491"/>
                </a:lnTo>
                <a:lnTo>
                  <a:pt x="63246" y="284606"/>
                </a:lnTo>
                <a:lnTo>
                  <a:pt x="67741" y="329232"/>
                </a:lnTo>
                <a:lnTo>
                  <a:pt x="80635" y="370790"/>
                </a:lnTo>
                <a:lnTo>
                  <a:pt x="101038" y="408392"/>
                </a:lnTo>
                <a:lnTo>
                  <a:pt x="128063" y="441150"/>
                </a:lnTo>
                <a:lnTo>
                  <a:pt x="160821" y="468175"/>
                </a:lnTo>
                <a:lnTo>
                  <a:pt x="198423" y="488578"/>
                </a:lnTo>
                <a:lnTo>
                  <a:pt x="239981" y="501472"/>
                </a:lnTo>
                <a:lnTo>
                  <a:pt x="284606" y="505967"/>
                </a:lnTo>
                <a:lnTo>
                  <a:pt x="1667255" y="505967"/>
                </a:lnTo>
                <a:lnTo>
                  <a:pt x="1667255" y="379475"/>
                </a:lnTo>
                <a:lnTo>
                  <a:pt x="284606" y="379475"/>
                </a:lnTo>
                <a:lnTo>
                  <a:pt x="247655" y="372028"/>
                </a:lnTo>
                <a:lnTo>
                  <a:pt x="217503" y="351710"/>
                </a:lnTo>
                <a:lnTo>
                  <a:pt x="197185" y="321558"/>
                </a:lnTo>
                <a:lnTo>
                  <a:pt x="189738" y="284606"/>
                </a:lnTo>
                <a:lnTo>
                  <a:pt x="189738" y="126491"/>
                </a:lnTo>
                <a:lnTo>
                  <a:pt x="252984" y="126491"/>
                </a:lnTo>
                <a:lnTo>
                  <a:pt x="126492" y="0"/>
                </a:lnTo>
                <a:close/>
              </a:path>
            </a:pathLst>
          </a:custGeom>
          <a:solidFill>
            <a:srgbClr val="4471C4"/>
          </a:solidFill>
        </p:spPr>
        <p:txBody>
          <a:bodyPr wrap="square" lIns="0" tIns="0" rIns="0" bIns="0" rtlCol="0"/>
          <a:lstStyle/>
          <a:p>
            <a:endParaRPr/>
          </a:p>
        </p:txBody>
      </p:sp>
      <p:sp>
        <p:nvSpPr>
          <p:cNvPr id="15" name="object 15"/>
          <p:cNvSpPr/>
          <p:nvPr/>
        </p:nvSpPr>
        <p:spPr>
          <a:xfrm>
            <a:off x="8374380" y="2290572"/>
            <a:ext cx="1667510" cy="506095"/>
          </a:xfrm>
          <a:custGeom>
            <a:avLst/>
            <a:gdLst/>
            <a:ahLst/>
            <a:cxnLst/>
            <a:rect l="l" t="t" r="r" b="b"/>
            <a:pathLst>
              <a:path w="1667509" h="506094">
                <a:moveTo>
                  <a:pt x="1667255" y="505967"/>
                </a:moveTo>
                <a:lnTo>
                  <a:pt x="284606" y="505967"/>
                </a:lnTo>
                <a:lnTo>
                  <a:pt x="239981" y="501472"/>
                </a:lnTo>
                <a:lnTo>
                  <a:pt x="198423" y="488578"/>
                </a:lnTo>
                <a:lnTo>
                  <a:pt x="160821" y="468175"/>
                </a:lnTo>
                <a:lnTo>
                  <a:pt x="128063" y="441150"/>
                </a:lnTo>
                <a:lnTo>
                  <a:pt x="101038" y="408392"/>
                </a:lnTo>
                <a:lnTo>
                  <a:pt x="80635" y="370790"/>
                </a:lnTo>
                <a:lnTo>
                  <a:pt x="67741" y="329232"/>
                </a:lnTo>
                <a:lnTo>
                  <a:pt x="63246" y="284606"/>
                </a:lnTo>
                <a:lnTo>
                  <a:pt x="63246" y="126491"/>
                </a:lnTo>
                <a:lnTo>
                  <a:pt x="0" y="126491"/>
                </a:lnTo>
                <a:lnTo>
                  <a:pt x="126492" y="0"/>
                </a:lnTo>
                <a:lnTo>
                  <a:pt x="252984" y="126491"/>
                </a:lnTo>
                <a:lnTo>
                  <a:pt x="189738" y="126491"/>
                </a:lnTo>
                <a:lnTo>
                  <a:pt x="189738" y="284606"/>
                </a:lnTo>
                <a:lnTo>
                  <a:pt x="197185" y="321558"/>
                </a:lnTo>
                <a:lnTo>
                  <a:pt x="217503" y="351710"/>
                </a:lnTo>
                <a:lnTo>
                  <a:pt x="247655" y="372028"/>
                </a:lnTo>
                <a:lnTo>
                  <a:pt x="284606" y="379475"/>
                </a:lnTo>
                <a:lnTo>
                  <a:pt x="1667255" y="379475"/>
                </a:lnTo>
                <a:lnTo>
                  <a:pt x="1667255" y="505967"/>
                </a:lnTo>
              </a:path>
            </a:pathLst>
          </a:custGeom>
          <a:ln w="12192">
            <a:solidFill>
              <a:srgbClr val="2E528F"/>
            </a:solidFill>
          </a:ln>
        </p:spPr>
        <p:txBody>
          <a:bodyPr wrap="square" lIns="0" tIns="0" rIns="0" bIns="0" rtlCol="0"/>
          <a:lstStyle/>
          <a:p>
            <a:endParaRPr/>
          </a:p>
        </p:txBody>
      </p:sp>
      <p:sp>
        <p:nvSpPr>
          <p:cNvPr id="16" name="object 16"/>
          <p:cNvSpPr/>
          <p:nvPr/>
        </p:nvSpPr>
        <p:spPr>
          <a:xfrm>
            <a:off x="10728959" y="1446275"/>
            <a:ext cx="303530" cy="885825"/>
          </a:xfrm>
          <a:custGeom>
            <a:avLst/>
            <a:gdLst/>
            <a:ahLst/>
            <a:cxnLst/>
            <a:rect l="l" t="t" r="r" b="b"/>
            <a:pathLst>
              <a:path w="303529" h="885825">
                <a:moveTo>
                  <a:pt x="227457" y="0"/>
                </a:moveTo>
                <a:lnTo>
                  <a:pt x="75819" y="0"/>
                </a:lnTo>
                <a:lnTo>
                  <a:pt x="75819" y="733806"/>
                </a:lnTo>
                <a:lnTo>
                  <a:pt x="0" y="733806"/>
                </a:lnTo>
                <a:lnTo>
                  <a:pt x="151638" y="885444"/>
                </a:lnTo>
                <a:lnTo>
                  <a:pt x="303275" y="733806"/>
                </a:lnTo>
                <a:lnTo>
                  <a:pt x="227457" y="733806"/>
                </a:lnTo>
                <a:lnTo>
                  <a:pt x="227457" y="0"/>
                </a:lnTo>
                <a:close/>
              </a:path>
            </a:pathLst>
          </a:custGeom>
          <a:solidFill>
            <a:srgbClr val="4471C4"/>
          </a:solidFill>
        </p:spPr>
        <p:txBody>
          <a:bodyPr wrap="square" lIns="0" tIns="0" rIns="0" bIns="0" rtlCol="0"/>
          <a:lstStyle/>
          <a:p>
            <a:endParaRPr/>
          </a:p>
        </p:txBody>
      </p:sp>
      <p:sp>
        <p:nvSpPr>
          <p:cNvPr id="17" name="object 17"/>
          <p:cNvSpPr/>
          <p:nvPr/>
        </p:nvSpPr>
        <p:spPr>
          <a:xfrm>
            <a:off x="10728959" y="1446275"/>
            <a:ext cx="303530" cy="885825"/>
          </a:xfrm>
          <a:custGeom>
            <a:avLst/>
            <a:gdLst/>
            <a:ahLst/>
            <a:cxnLst/>
            <a:rect l="l" t="t" r="r" b="b"/>
            <a:pathLst>
              <a:path w="303529" h="885825">
                <a:moveTo>
                  <a:pt x="0" y="733806"/>
                </a:moveTo>
                <a:lnTo>
                  <a:pt x="75819" y="733806"/>
                </a:lnTo>
                <a:lnTo>
                  <a:pt x="75819" y="0"/>
                </a:lnTo>
                <a:lnTo>
                  <a:pt x="227457" y="0"/>
                </a:lnTo>
                <a:lnTo>
                  <a:pt x="227457" y="733806"/>
                </a:lnTo>
                <a:lnTo>
                  <a:pt x="303275" y="733806"/>
                </a:lnTo>
                <a:lnTo>
                  <a:pt x="151638" y="885444"/>
                </a:lnTo>
                <a:lnTo>
                  <a:pt x="0" y="733806"/>
                </a:lnTo>
                <a:close/>
              </a:path>
            </a:pathLst>
          </a:custGeom>
          <a:ln w="12192">
            <a:solidFill>
              <a:srgbClr val="2E528F"/>
            </a:solidFill>
          </a:ln>
        </p:spPr>
        <p:txBody>
          <a:bodyPr wrap="square" lIns="0" tIns="0" rIns="0" bIns="0" rtlCol="0"/>
          <a:lstStyle/>
          <a:p>
            <a:endParaRPr/>
          </a:p>
        </p:txBody>
      </p:sp>
      <p:sp>
        <p:nvSpPr>
          <p:cNvPr id="18" name="object 18"/>
          <p:cNvSpPr/>
          <p:nvPr/>
        </p:nvSpPr>
        <p:spPr>
          <a:xfrm>
            <a:off x="9904476" y="3140964"/>
            <a:ext cx="1894331" cy="252984"/>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10543043" y="399288"/>
            <a:ext cx="632449" cy="24383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8077883" y="3736847"/>
            <a:ext cx="2172540" cy="121920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10418064" y="4178808"/>
            <a:ext cx="614172" cy="301751"/>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7830384" y="4288535"/>
            <a:ext cx="92891" cy="115824"/>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10418064" y="4564379"/>
            <a:ext cx="1450848" cy="227075"/>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8453628" y="5231891"/>
            <a:ext cx="3273552" cy="294131"/>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592836" y="1443227"/>
            <a:ext cx="3104388" cy="227075"/>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1050036" y="1810511"/>
            <a:ext cx="5745479" cy="252984"/>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1050036" y="2124455"/>
            <a:ext cx="4034028" cy="347472"/>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1056132" y="3226307"/>
            <a:ext cx="2202180" cy="252984"/>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440436" y="1810511"/>
            <a:ext cx="449580" cy="1583436"/>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440436" y="1810511"/>
            <a:ext cx="449580" cy="1583690"/>
          </a:xfrm>
          <a:custGeom>
            <a:avLst/>
            <a:gdLst/>
            <a:ahLst/>
            <a:cxnLst/>
            <a:rect l="l" t="t" r="r" b="b"/>
            <a:pathLst>
              <a:path w="449580" h="1583689">
                <a:moveTo>
                  <a:pt x="449580" y="1583436"/>
                </a:moveTo>
                <a:lnTo>
                  <a:pt x="196697" y="1583436"/>
                </a:lnTo>
                <a:lnTo>
                  <a:pt x="151595" y="1578243"/>
                </a:lnTo>
                <a:lnTo>
                  <a:pt x="110193" y="1563452"/>
                </a:lnTo>
                <a:lnTo>
                  <a:pt x="73672" y="1540238"/>
                </a:lnTo>
                <a:lnTo>
                  <a:pt x="43211" y="1509780"/>
                </a:lnTo>
                <a:lnTo>
                  <a:pt x="19992" y="1473255"/>
                </a:lnTo>
                <a:lnTo>
                  <a:pt x="5194" y="1431840"/>
                </a:lnTo>
                <a:lnTo>
                  <a:pt x="0" y="1386713"/>
                </a:lnTo>
                <a:lnTo>
                  <a:pt x="0" y="252857"/>
                </a:lnTo>
                <a:lnTo>
                  <a:pt x="5194" y="207769"/>
                </a:lnTo>
                <a:lnTo>
                  <a:pt x="19992" y="166370"/>
                </a:lnTo>
                <a:lnTo>
                  <a:pt x="43211" y="129842"/>
                </a:lnTo>
                <a:lnTo>
                  <a:pt x="73672" y="99371"/>
                </a:lnTo>
                <a:lnTo>
                  <a:pt x="110193" y="76140"/>
                </a:lnTo>
                <a:lnTo>
                  <a:pt x="151595" y="61332"/>
                </a:lnTo>
                <a:lnTo>
                  <a:pt x="196697" y="56134"/>
                </a:lnTo>
                <a:lnTo>
                  <a:pt x="337184" y="56134"/>
                </a:lnTo>
                <a:lnTo>
                  <a:pt x="337184" y="0"/>
                </a:lnTo>
                <a:lnTo>
                  <a:pt x="449580" y="112395"/>
                </a:lnTo>
                <a:lnTo>
                  <a:pt x="337184" y="224789"/>
                </a:lnTo>
                <a:lnTo>
                  <a:pt x="337184" y="168528"/>
                </a:lnTo>
                <a:lnTo>
                  <a:pt x="196697" y="168528"/>
                </a:lnTo>
                <a:lnTo>
                  <a:pt x="163883" y="175168"/>
                </a:lnTo>
                <a:lnTo>
                  <a:pt x="137086" y="193262"/>
                </a:lnTo>
                <a:lnTo>
                  <a:pt x="119020" y="220071"/>
                </a:lnTo>
                <a:lnTo>
                  <a:pt x="112395" y="252857"/>
                </a:lnTo>
                <a:lnTo>
                  <a:pt x="112395" y="1386713"/>
                </a:lnTo>
                <a:lnTo>
                  <a:pt x="119020" y="1419552"/>
                </a:lnTo>
                <a:lnTo>
                  <a:pt x="137086" y="1446355"/>
                </a:lnTo>
                <a:lnTo>
                  <a:pt x="163883" y="1464419"/>
                </a:lnTo>
                <a:lnTo>
                  <a:pt x="196697" y="1471040"/>
                </a:lnTo>
                <a:lnTo>
                  <a:pt x="449580" y="1471040"/>
                </a:lnTo>
                <a:lnTo>
                  <a:pt x="449580" y="1583436"/>
                </a:lnTo>
                <a:close/>
              </a:path>
            </a:pathLst>
          </a:custGeom>
          <a:ln w="6096">
            <a:solidFill>
              <a:srgbClr val="6FAC46"/>
            </a:solidFill>
          </a:ln>
        </p:spPr>
        <p:txBody>
          <a:bodyPr wrap="square" lIns="0" tIns="0" rIns="0" bIns="0" rtlCol="0"/>
          <a:lstStyle/>
          <a:p>
            <a:endParaRPr/>
          </a:p>
        </p:txBody>
      </p:sp>
      <p:sp>
        <p:nvSpPr>
          <p:cNvPr id="31" name="object 31"/>
          <p:cNvSpPr/>
          <p:nvPr/>
        </p:nvSpPr>
        <p:spPr>
          <a:xfrm>
            <a:off x="1050036" y="2471927"/>
            <a:ext cx="5614416" cy="347472"/>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1042416" y="2830067"/>
            <a:ext cx="4573524" cy="316991"/>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1338833" y="2452877"/>
            <a:ext cx="3746500" cy="0"/>
          </a:xfrm>
          <a:custGeom>
            <a:avLst/>
            <a:gdLst/>
            <a:ahLst/>
            <a:cxnLst/>
            <a:rect l="l" t="t" r="r" b="b"/>
            <a:pathLst>
              <a:path w="3746500">
                <a:moveTo>
                  <a:pt x="0" y="0"/>
                </a:moveTo>
                <a:lnTo>
                  <a:pt x="3746118" y="0"/>
                </a:lnTo>
              </a:path>
            </a:pathLst>
          </a:custGeom>
          <a:ln w="38100">
            <a:solidFill>
              <a:srgbClr val="FF0000"/>
            </a:solidFill>
          </a:ln>
        </p:spPr>
        <p:txBody>
          <a:bodyPr wrap="square" lIns="0" tIns="0" rIns="0" bIns="0" rtlCol="0"/>
          <a:lstStyle/>
          <a:p>
            <a:endParaRPr/>
          </a:p>
        </p:txBody>
      </p:sp>
      <p:sp>
        <p:nvSpPr>
          <p:cNvPr id="36" name="object 36"/>
          <p:cNvSpPr/>
          <p:nvPr/>
        </p:nvSpPr>
        <p:spPr>
          <a:xfrm>
            <a:off x="1133855" y="3928357"/>
            <a:ext cx="2369820" cy="294131"/>
          </a:xfrm>
          <a:prstGeom prst="rect">
            <a:avLst/>
          </a:prstGeom>
          <a:blipFill>
            <a:blip r:embed="rId16" cstate="print"/>
            <a:stretch>
              <a:fillRect/>
            </a:stretch>
          </a:blipFill>
        </p:spPr>
        <p:txBody>
          <a:bodyPr wrap="square" lIns="0" tIns="0" rIns="0" bIns="0" rtlCol="0"/>
          <a:lstStyle/>
          <a:p>
            <a:endParaRPr/>
          </a:p>
        </p:txBody>
      </p:sp>
      <p:sp>
        <p:nvSpPr>
          <p:cNvPr id="37" name="object 37"/>
          <p:cNvSpPr/>
          <p:nvPr/>
        </p:nvSpPr>
        <p:spPr>
          <a:xfrm>
            <a:off x="890016" y="4929273"/>
            <a:ext cx="3115056" cy="646176"/>
          </a:xfrm>
          <a:prstGeom prst="rect">
            <a:avLst/>
          </a:prstGeom>
          <a:blipFill>
            <a:blip r:embed="rId17" cstate="print"/>
            <a:stretch>
              <a:fillRect/>
            </a:stretch>
          </a:blipFill>
        </p:spPr>
        <p:txBody>
          <a:bodyPr wrap="square" lIns="0" tIns="0" rIns="0" bIns="0" rtlCol="0"/>
          <a:lstStyle/>
          <a:p>
            <a:endParaRPr/>
          </a:p>
        </p:txBody>
      </p:sp>
      <p:sp>
        <p:nvSpPr>
          <p:cNvPr id="38" name="object 38"/>
          <p:cNvSpPr/>
          <p:nvPr/>
        </p:nvSpPr>
        <p:spPr>
          <a:xfrm>
            <a:off x="1133855" y="4281572"/>
            <a:ext cx="2915412" cy="315468"/>
          </a:xfrm>
          <a:prstGeom prst="rect">
            <a:avLst/>
          </a:prstGeom>
          <a:blipFill>
            <a:blip r:embed="rId18" cstate="print"/>
            <a:stretch>
              <a:fillRect/>
            </a:stretch>
          </a:blipFill>
        </p:spPr>
        <p:txBody>
          <a:bodyPr wrap="square" lIns="0" tIns="0" rIns="0" bIns="0" rtlCol="0"/>
          <a:lstStyle/>
          <a:p>
            <a:endParaRPr/>
          </a:p>
        </p:txBody>
      </p:sp>
      <p:sp>
        <p:nvSpPr>
          <p:cNvPr id="40" name="Left Brace 39">
            <a:extLst>
              <a:ext uri="{FF2B5EF4-FFF2-40B4-BE49-F238E27FC236}">
                <a16:creationId xmlns:a16="http://schemas.microsoft.com/office/drawing/2014/main" id="{9009FFBC-3C4C-4655-8E59-7915E68EB629}"/>
              </a:ext>
            </a:extLst>
          </p:cNvPr>
          <p:cNvSpPr/>
          <p:nvPr/>
        </p:nvSpPr>
        <p:spPr>
          <a:xfrm>
            <a:off x="846415" y="4033911"/>
            <a:ext cx="139064" cy="5092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6146165" cy="697230"/>
          </a:xfrm>
          <a:prstGeom prst="rect">
            <a:avLst/>
          </a:prstGeom>
        </p:spPr>
        <p:txBody>
          <a:bodyPr vert="horz" wrap="square" lIns="0" tIns="13335" rIns="0" bIns="0" rtlCol="0">
            <a:spAutoFit/>
          </a:bodyPr>
          <a:lstStyle/>
          <a:p>
            <a:pPr marL="12700">
              <a:lnSpc>
                <a:spcPct val="100000"/>
              </a:lnSpc>
              <a:spcBef>
                <a:spcPts val="105"/>
              </a:spcBef>
            </a:pPr>
            <a:r>
              <a:rPr spc="-10" dirty="0"/>
              <a:t>Direct </a:t>
            </a:r>
            <a:r>
              <a:rPr dirty="0"/>
              <a:t>policy</a:t>
            </a:r>
            <a:r>
              <a:rPr spc="-30" dirty="0"/>
              <a:t> </a:t>
            </a:r>
            <a:r>
              <a:rPr spc="-25" dirty="0"/>
              <a:t>differentiation</a:t>
            </a:r>
          </a:p>
        </p:txBody>
      </p:sp>
      <p:sp>
        <p:nvSpPr>
          <p:cNvPr id="3" name="object 3"/>
          <p:cNvSpPr/>
          <p:nvPr/>
        </p:nvSpPr>
        <p:spPr>
          <a:xfrm>
            <a:off x="522731" y="1478280"/>
            <a:ext cx="1943100" cy="3581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2731" y="2189988"/>
            <a:ext cx="2339340" cy="278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2731" y="2874264"/>
            <a:ext cx="777240" cy="25298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417319" y="2865120"/>
            <a:ext cx="3119628" cy="27889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106673" y="3234689"/>
            <a:ext cx="883285" cy="0"/>
          </a:xfrm>
          <a:custGeom>
            <a:avLst/>
            <a:gdLst/>
            <a:ahLst/>
            <a:cxnLst/>
            <a:rect l="l" t="t" r="r" b="b"/>
            <a:pathLst>
              <a:path w="883285">
                <a:moveTo>
                  <a:pt x="0" y="0"/>
                </a:moveTo>
                <a:lnTo>
                  <a:pt x="882903" y="0"/>
                </a:lnTo>
              </a:path>
            </a:pathLst>
          </a:custGeom>
          <a:ln w="38100">
            <a:solidFill>
              <a:srgbClr val="6FAC46"/>
            </a:solidFill>
          </a:ln>
        </p:spPr>
        <p:txBody>
          <a:bodyPr wrap="square" lIns="0" tIns="0" rIns="0" bIns="0" rtlCol="0"/>
          <a:lstStyle/>
          <a:p>
            <a:endParaRPr/>
          </a:p>
        </p:txBody>
      </p:sp>
    </p:spTree>
    <p:extLst>
      <p:ext uri="{BB962C8B-B14F-4D97-AF65-F5344CB8AC3E}">
        <p14:creationId xmlns:p14="http://schemas.microsoft.com/office/powerpoint/2010/main" val="396441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5082540" cy="697230"/>
          </a:xfrm>
          <a:prstGeom prst="rect">
            <a:avLst/>
          </a:prstGeom>
        </p:spPr>
        <p:txBody>
          <a:bodyPr vert="horz" wrap="square" lIns="0" tIns="13335" rIns="0" bIns="0" rtlCol="0">
            <a:spAutoFit/>
          </a:bodyPr>
          <a:lstStyle/>
          <a:p>
            <a:pPr marL="12700">
              <a:lnSpc>
                <a:spcPct val="100000"/>
              </a:lnSpc>
              <a:spcBef>
                <a:spcPts val="105"/>
              </a:spcBef>
            </a:pPr>
            <a:r>
              <a:rPr spc="-5" dirty="0"/>
              <a:t>Aside: </a:t>
            </a:r>
            <a:r>
              <a:rPr spc="-15" dirty="0"/>
              <a:t>discount</a:t>
            </a:r>
            <a:r>
              <a:rPr spc="-45" dirty="0"/>
              <a:t> </a:t>
            </a:r>
            <a:r>
              <a:rPr spc="-35" dirty="0"/>
              <a:t>factors</a:t>
            </a:r>
          </a:p>
        </p:txBody>
      </p:sp>
      <p:sp>
        <p:nvSpPr>
          <p:cNvPr id="3" name="object 3"/>
          <p:cNvSpPr/>
          <p:nvPr/>
        </p:nvSpPr>
        <p:spPr>
          <a:xfrm>
            <a:off x="714755" y="1434083"/>
            <a:ext cx="2916936" cy="3139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7323" y="1984248"/>
            <a:ext cx="3115055" cy="6461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14755" y="3037332"/>
            <a:ext cx="3265932" cy="2286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14755" y="3368040"/>
            <a:ext cx="4081272" cy="3139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9310116" y="1434083"/>
            <a:ext cx="2465831" cy="1848612"/>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6380226" y="3275457"/>
            <a:ext cx="173608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episodic</a:t>
            </a:r>
            <a:r>
              <a:rPr sz="2400" spc="-85" dirty="0">
                <a:latin typeface="Calibri"/>
                <a:cs typeface="Calibri"/>
              </a:rPr>
              <a:t> </a:t>
            </a:r>
            <a:r>
              <a:rPr sz="2400" spc="-10" dirty="0">
                <a:latin typeface="Calibri"/>
                <a:cs typeface="Calibri"/>
              </a:rPr>
              <a:t>tasks</a:t>
            </a:r>
            <a:endParaRPr sz="2400">
              <a:latin typeface="Calibri"/>
              <a:cs typeface="Calibri"/>
            </a:endParaRPr>
          </a:p>
        </p:txBody>
      </p:sp>
      <p:sp>
        <p:nvSpPr>
          <p:cNvPr id="9" name="object 9"/>
          <p:cNvSpPr txBox="1"/>
          <p:nvPr/>
        </p:nvSpPr>
        <p:spPr>
          <a:xfrm>
            <a:off x="8974963" y="3275457"/>
            <a:ext cx="307403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continuous/cyclical</a:t>
            </a:r>
            <a:r>
              <a:rPr sz="2400" spc="-80" dirty="0">
                <a:latin typeface="Calibri"/>
                <a:cs typeface="Calibri"/>
              </a:rPr>
              <a:t> </a:t>
            </a:r>
            <a:r>
              <a:rPr sz="2400" spc="-10" dirty="0">
                <a:latin typeface="Calibri"/>
                <a:cs typeface="Calibri"/>
              </a:rPr>
              <a:t>tasks</a:t>
            </a:r>
            <a:endParaRPr sz="2400">
              <a:latin typeface="Calibri"/>
              <a:cs typeface="Calibri"/>
            </a:endParaRPr>
          </a:p>
        </p:txBody>
      </p:sp>
      <p:sp>
        <p:nvSpPr>
          <p:cNvPr id="38" name="object 38"/>
          <p:cNvSpPr/>
          <p:nvPr/>
        </p:nvSpPr>
        <p:spPr>
          <a:xfrm>
            <a:off x="5583935" y="1427988"/>
            <a:ext cx="3339084" cy="1854707"/>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5082540" cy="697230"/>
          </a:xfrm>
          <a:prstGeom prst="rect">
            <a:avLst/>
          </a:prstGeom>
        </p:spPr>
        <p:txBody>
          <a:bodyPr vert="horz" wrap="square" lIns="0" tIns="13335" rIns="0" bIns="0" rtlCol="0">
            <a:spAutoFit/>
          </a:bodyPr>
          <a:lstStyle/>
          <a:p>
            <a:pPr marL="12700">
              <a:lnSpc>
                <a:spcPct val="100000"/>
              </a:lnSpc>
              <a:spcBef>
                <a:spcPts val="105"/>
              </a:spcBef>
            </a:pPr>
            <a:r>
              <a:rPr spc="-5" dirty="0"/>
              <a:t>Aside: </a:t>
            </a:r>
            <a:r>
              <a:rPr spc="-15" dirty="0"/>
              <a:t>discount</a:t>
            </a:r>
            <a:r>
              <a:rPr spc="-45" dirty="0"/>
              <a:t> </a:t>
            </a:r>
            <a:r>
              <a:rPr spc="-35" dirty="0"/>
              <a:t>factors</a:t>
            </a:r>
          </a:p>
        </p:txBody>
      </p:sp>
      <p:sp>
        <p:nvSpPr>
          <p:cNvPr id="3" name="object 3"/>
          <p:cNvSpPr/>
          <p:nvPr/>
        </p:nvSpPr>
        <p:spPr>
          <a:xfrm>
            <a:off x="714755" y="1434083"/>
            <a:ext cx="2916936" cy="3139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7323" y="1984248"/>
            <a:ext cx="3115055" cy="6461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14755" y="3037332"/>
            <a:ext cx="3265932" cy="2286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14755" y="3368040"/>
            <a:ext cx="4081272" cy="3139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9310116" y="1434083"/>
            <a:ext cx="2465831" cy="1848612"/>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6380226" y="3275457"/>
            <a:ext cx="173608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episodic</a:t>
            </a:r>
            <a:r>
              <a:rPr sz="2400" spc="-85" dirty="0">
                <a:latin typeface="Calibri"/>
                <a:cs typeface="Calibri"/>
              </a:rPr>
              <a:t> </a:t>
            </a:r>
            <a:r>
              <a:rPr sz="2400" spc="-10" dirty="0">
                <a:latin typeface="Calibri"/>
                <a:cs typeface="Calibri"/>
              </a:rPr>
              <a:t>tasks</a:t>
            </a:r>
            <a:endParaRPr sz="2400">
              <a:latin typeface="Calibri"/>
              <a:cs typeface="Calibri"/>
            </a:endParaRPr>
          </a:p>
        </p:txBody>
      </p:sp>
      <p:sp>
        <p:nvSpPr>
          <p:cNvPr id="9" name="object 9"/>
          <p:cNvSpPr txBox="1"/>
          <p:nvPr/>
        </p:nvSpPr>
        <p:spPr>
          <a:xfrm>
            <a:off x="8974963" y="3275457"/>
            <a:ext cx="307403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continuous/cyclical</a:t>
            </a:r>
            <a:r>
              <a:rPr sz="2400" spc="-80" dirty="0">
                <a:latin typeface="Calibri"/>
                <a:cs typeface="Calibri"/>
              </a:rPr>
              <a:t> </a:t>
            </a:r>
            <a:r>
              <a:rPr sz="2400" spc="-10" dirty="0">
                <a:latin typeface="Calibri"/>
                <a:cs typeface="Calibri"/>
              </a:rPr>
              <a:t>tasks</a:t>
            </a:r>
            <a:endParaRPr sz="2400">
              <a:latin typeface="Calibri"/>
              <a:cs typeface="Calibri"/>
            </a:endParaRPr>
          </a:p>
        </p:txBody>
      </p:sp>
      <p:sp>
        <p:nvSpPr>
          <p:cNvPr id="10" name="object 10"/>
          <p:cNvSpPr/>
          <p:nvPr/>
        </p:nvSpPr>
        <p:spPr>
          <a:xfrm>
            <a:off x="714755" y="4184903"/>
            <a:ext cx="5236464" cy="20573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714755" y="4683252"/>
            <a:ext cx="3047999" cy="313944"/>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2656332" y="5018532"/>
            <a:ext cx="76200" cy="360680"/>
          </a:xfrm>
          <a:custGeom>
            <a:avLst/>
            <a:gdLst/>
            <a:ahLst/>
            <a:cxnLst/>
            <a:rect l="l" t="t" r="r" b="b"/>
            <a:pathLst>
              <a:path w="76200" h="360679">
                <a:moveTo>
                  <a:pt x="44450" y="63500"/>
                </a:moveTo>
                <a:lnTo>
                  <a:pt x="31750" y="63500"/>
                </a:lnTo>
                <a:lnTo>
                  <a:pt x="31750" y="360172"/>
                </a:lnTo>
                <a:lnTo>
                  <a:pt x="44450" y="360172"/>
                </a:lnTo>
                <a:lnTo>
                  <a:pt x="44450" y="63500"/>
                </a:lnTo>
                <a:close/>
              </a:path>
              <a:path w="76200" h="360679">
                <a:moveTo>
                  <a:pt x="38100" y="0"/>
                </a:moveTo>
                <a:lnTo>
                  <a:pt x="0" y="76200"/>
                </a:lnTo>
                <a:lnTo>
                  <a:pt x="31750" y="76200"/>
                </a:lnTo>
                <a:lnTo>
                  <a:pt x="31750" y="63500"/>
                </a:lnTo>
                <a:lnTo>
                  <a:pt x="69850" y="63500"/>
                </a:lnTo>
                <a:lnTo>
                  <a:pt x="38100" y="0"/>
                </a:lnTo>
                <a:close/>
              </a:path>
              <a:path w="76200" h="360679">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13" name="object 13"/>
          <p:cNvSpPr/>
          <p:nvPr/>
        </p:nvSpPr>
        <p:spPr>
          <a:xfrm>
            <a:off x="850391" y="5439155"/>
            <a:ext cx="4187952" cy="228600"/>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6862571" y="4727447"/>
            <a:ext cx="402590" cy="407034"/>
          </a:xfrm>
          <a:custGeom>
            <a:avLst/>
            <a:gdLst/>
            <a:ahLst/>
            <a:cxnLst/>
            <a:rect l="l" t="t" r="r" b="b"/>
            <a:pathLst>
              <a:path w="402590" h="407035">
                <a:moveTo>
                  <a:pt x="0" y="203453"/>
                </a:moveTo>
                <a:lnTo>
                  <a:pt x="5311" y="156794"/>
                </a:lnTo>
                <a:lnTo>
                  <a:pt x="20442" y="113966"/>
                </a:lnTo>
                <a:lnTo>
                  <a:pt x="44187" y="76191"/>
                </a:lnTo>
                <a:lnTo>
                  <a:pt x="75338" y="44686"/>
                </a:lnTo>
                <a:lnTo>
                  <a:pt x="112689" y="20673"/>
                </a:lnTo>
                <a:lnTo>
                  <a:pt x="155034" y="5371"/>
                </a:lnTo>
                <a:lnTo>
                  <a:pt x="201168" y="0"/>
                </a:lnTo>
                <a:lnTo>
                  <a:pt x="247301" y="5371"/>
                </a:lnTo>
                <a:lnTo>
                  <a:pt x="289646" y="20673"/>
                </a:lnTo>
                <a:lnTo>
                  <a:pt x="326997" y="44686"/>
                </a:lnTo>
                <a:lnTo>
                  <a:pt x="358148" y="76191"/>
                </a:lnTo>
                <a:lnTo>
                  <a:pt x="381893" y="113966"/>
                </a:lnTo>
                <a:lnTo>
                  <a:pt x="397024" y="156794"/>
                </a:lnTo>
                <a:lnTo>
                  <a:pt x="402335" y="203453"/>
                </a:lnTo>
                <a:lnTo>
                  <a:pt x="397024" y="250113"/>
                </a:lnTo>
                <a:lnTo>
                  <a:pt x="381893" y="292941"/>
                </a:lnTo>
                <a:lnTo>
                  <a:pt x="358148" y="330716"/>
                </a:lnTo>
                <a:lnTo>
                  <a:pt x="326997" y="362221"/>
                </a:lnTo>
                <a:lnTo>
                  <a:pt x="289646" y="386234"/>
                </a:lnTo>
                <a:lnTo>
                  <a:pt x="247301" y="401536"/>
                </a:lnTo>
                <a:lnTo>
                  <a:pt x="201168" y="406907"/>
                </a:lnTo>
                <a:lnTo>
                  <a:pt x="155034" y="401536"/>
                </a:lnTo>
                <a:lnTo>
                  <a:pt x="112689" y="386234"/>
                </a:lnTo>
                <a:lnTo>
                  <a:pt x="75338" y="362221"/>
                </a:lnTo>
                <a:lnTo>
                  <a:pt x="44187" y="330716"/>
                </a:lnTo>
                <a:lnTo>
                  <a:pt x="20442" y="292941"/>
                </a:lnTo>
                <a:lnTo>
                  <a:pt x="5311" y="250113"/>
                </a:lnTo>
                <a:lnTo>
                  <a:pt x="0" y="203453"/>
                </a:lnTo>
                <a:close/>
              </a:path>
            </a:pathLst>
          </a:custGeom>
          <a:ln w="12192">
            <a:solidFill>
              <a:srgbClr val="000000"/>
            </a:solidFill>
          </a:ln>
        </p:spPr>
        <p:txBody>
          <a:bodyPr wrap="square" lIns="0" tIns="0" rIns="0" bIns="0" rtlCol="0"/>
          <a:lstStyle/>
          <a:p>
            <a:endParaRPr/>
          </a:p>
        </p:txBody>
      </p:sp>
      <p:sp>
        <p:nvSpPr>
          <p:cNvPr id="15" name="object 15"/>
          <p:cNvSpPr/>
          <p:nvPr/>
        </p:nvSpPr>
        <p:spPr>
          <a:xfrm>
            <a:off x="6862571" y="5798820"/>
            <a:ext cx="402590" cy="408940"/>
          </a:xfrm>
          <a:custGeom>
            <a:avLst/>
            <a:gdLst/>
            <a:ahLst/>
            <a:cxnLst/>
            <a:rect l="l" t="t" r="r" b="b"/>
            <a:pathLst>
              <a:path w="402590" h="408939">
                <a:moveTo>
                  <a:pt x="0" y="204215"/>
                </a:moveTo>
                <a:lnTo>
                  <a:pt x="5311" y="157390"/>
                </a:lnTo>
                <a:lnTo>
                  <a:pt x="20442" y="114405"/>
                </a:lnTo>
                <a:lnTo>
                  <a:pt x="44187" y="76487"/>
                </a:lnTo>
                <a:lnTo>
                  <a:pt x="75338" y="44862"/>
                </a:lnTo>
                <a:lnTo>
                  <a:pt x="112689" y="20756"/>
                </a:lnTo>
                <a:lnTo>
                  <a:pt x="155034" y="5393"/>
                </a:lnTo>
                <a:lnTo>
                  <a:pt x="201168" y="0"/>
                </a:lnTo>
                <a:lnTo>
                  <a:pt x="247301" y="5393"/>
                </a:lnTo>
                <a:lnTo>
                  <a:pt x="289646" y="20756"/>
                </a:lnTo>
                <a:lnTo>
                  <a:pt x="326997" y="44862"/>
                </a:lnTo>
                <a:lnTo>
                  <a:pt x="358148" y="76487"/>
                </a:lnTo>
                <a:lnTo>
                  <a:pt x="381893" y="114405"/>
                </a:lnTo>
                <a:lnTo>
                  <a:pt x="397024" y="157390"/>
                </a:lnTo>
                <a:lnTo>
                  <a:pt x="402335" y="204215"/>
                </a:lnTo>
                <a:lnTo>
                  <a:pt x="397024" y="251041"/>
                </a:lnTo>
                <a:lnTo>
                  <a:pt x="381893" y="294026"/>
                </a:lnTo>
                <a:lnTo>
                  <a:pt x="358148" y="331944"/>
                </a:lnTo>
                <a:lnTo>
                  <a:pt x="326997" y="363569"/>
                </a:lnTo>
                <a:lnTo>
                  <a:pt x="289646" y="387675"/>
                </a:lnTo>
                <a:lnTo>
                  <a:pt x="247301" y="403038"/>
                </a:lnTo>
                <a:lnTo>
                  <a:pt x="201168" y="408431"/>
                </a:lnTo>
                <a:lnTo>
                  <a:pt x="155034" y="403038"/>
                </a:lnTo>
                <a:lnTo>
                  <a:pt x="112689" y="387675"/>
                </a:lnTo>
                <a:lnTo>
                  <a:pt x="75338" y="363569"/>
                </a:lnTo>
                <a:lnTo>
                  <a:pt x="44187" y="331944"/>
                </a:lnTo>
                <a:lnTo>
                  <a:pt x="20442" y="294026"/>
                </a:lnTo>
                <a:lnTo>
                  <a:pt x="5311" y="251041"/>
                </a:lnTo>
                <a:lnTo>
                  <a:pt x="0" y="204215"/>
                </a:lnTo>
                <a:close/>
              </a:path>
            </a:pathLst>
          </a:custGeom>
          <a:ln w="12192">
            <a:solidFill>
              <a:srgbClr val="000000"/>
            </a:solidFill>
          </a:ln>
        </p:spPr>
        <p:txBody>
          <a:bodyPr wrap="square" lIns="0" tIns="0" rIns="0" bIns="0" rtlCol="0"/>
          <a:lstStyle/>
          <a:p>
            <a:endParaRPr/>
          </a:p>
        </p:txBody>
      </p:sp>
      <p:sp>
        <p:nvSpPr>
          <p:cNvPr id="16" name="object 16"/>
          <p:cNvSpPr/>
          <p:nvPr/>
        </p:nvSpPr>
        <p:spPr>
          <a:xfrm>
            <a:off x="8042147" y="4727447"/>
            <a:ext cx="402590" cy="407034"/>
          </a:xfrm>
          <a:custGeom>
            <a:avLst/>
            <a:gdLst/>
            <a:ahLst/>
            <a:cxnLst/>
            <a:rect l="l" t="t" r="r" b="b"/>
            <a:pathLst>
              <a:path w="402590" h="407035">
                <a:moveTo>
                  <a:pt x="0" y="203453"/>
                </a:moveTo>
                <a:lnTo>
                  <a:pt x="5311" y="156794"/>
                </a:lnTo>
                <a:lnTo>
                  <a:pt x="20442" y="113966"/>
                </a:lnTo>
                <a:lnTo>
                  <a:pt x="44187" y="76191"/>
                </a:lnTo>
                <a:lnTo>
                  <a:pt x="75338" y="44686"/>
                </a:lnTo>
                <a:lnTo>
                  <a:pt x="112689" y="20673"/>
                </a:lnTo>
                <a:lnTo>
                  <a:pt x="155034" y="5371"/>
                </a:lnTo>
                <a:lnTo>
                  <a:pt x="201168" y="0"/>
                </a:lnTo>
                <a:lnTo>
                  <a:pt x="247301" y="5371"/>
                </a:lnTo>
                <a:lnTo>
                  <a:pt x="289646" y="20673"/>
                </a:lnTo>
                <a:lnTo>
                  <a:pt x="326997" y="44686"/>
                </a:lnTo>
                <a:lnTo>
                  <a:pt x="358148" y="76191"/>
                </a:lnTo>
                <a:lnTo>
                  <a:pt x="381893" y="113966"/>
                </a:lnTo>
                <a:lnTo>
                  <a:pt x="397024" y="156794"/>
                </a:lnTo>
                <a:lnTo>
                  <a:pt x="402335" y="203453"/>
                </a:lnTo>
                <a:lnTo>
                  <a:pt x="397024" y="250113"/>
                </a:lnTo>
                <a:lnTo>
                  <a:pt x="381893" y="292941"/>
                </a:lnTo>
                <a:lnTo>
                  <a:pt x="358148" y="330716"/>
                </a:lnTo>
                <a:lnTo>
                  <a:pt x="326997" y="362221"/>
                </a:lnTo>
                <a:lnTo>
                  <a:pt x="289646" y="386234"/>
                </a:lnTo>
                <a:lnTo>
                  <a:pt x="247301" y="401536"/>
                </a:lnTo>
                <a:lnTo>
                  <a:pt x="201168" y="406907"/>
                </a:lnTo>
                <a:lnTo>
                  <a:pt x="155034" y="401536"/>
                </a:lnTo>
                <a:lnTo>
                  <a:pt x="112689" y="386234"/>
                </a:lnTo>
                <a:lnTo>
                  <a:pt x="75338" y="362221"/>
                </a:lnTo>
                <a:lnTo>
                  <a:pt x="44187" y="330716"/>
                </a:lnTo>
                <a:lnTo>
                  <a:pt x="20442" y="292941"/>
                </a:lnTo>
                <a:lnTo>
                  <a:pt x="5311" y="250113"/>
                </a:lnTo>
                <a:lnTo>
                  <a:pt x="0" y="203453"/>
                </a:lnTo>
                <a:close/>
              </a:path>
            </a:pathLst>
          </a:custGeom>
          <a:ln w="12192">
            <a:solidFill>
              <a:srgbClr val="000000"/>
            </a:solidFill>
          </a:ln>
        </p:spPr>
        <p:txBody>
          <a:bodyPr wrap="square" lIns="0" tIns="0" rIns="0" bIns="0" rtlCol="0"/>
          <a:lstStyle/>
          <a:p>
            <a:endParaRPr/>
          </a:p>
        </p:txBody>
      </p:sp>
      <p:sp>
        <p:nvSpPr>
          <p:cNvPr id="17" name="object 17"/>
          <p:cNvSpPr/>
          <p:nvPr/>
        </p:nvSpPr>
        <p:spPr>
          <a:xfrm>
            <a:off x="8042147" y="5798820"/>
            <a:ext cx="402590" cy="408940"/>
          </a:xfrm>
          <a:custGeom>
            <a:avLst/>
            <a:gdLst/>
            <a:ahLst/>
            <a:cxnLst/>
            <a:rect l="l" t="t" r="r" b="b"/>
            <a:pathLst>
              <a:path w="402590" h="408939">
                <a:moveTo>
                  <a:pt x="0" y="204215"/>
                </a:moveTo>
                <a:lnTo>
                  <a:pt x="5311" y="157390"/>
                </a:lnTo>
                <a:lnTo>
                  <a:pt x="20442" y="114405"/>
                </a:lnTo>
                <a:lnTo>
                  <a:pt x="44187" y="76487"/>
                </a:lnTo>
                <a:lnTo>
                  <a:pt x="75338" y="44862"/>
                </a:lnTo>
                <a:lnTo>
                  <a:pt x="112689" y="20756"/>
                </a:lnTo>
                <a:lnTo>
                  <a:pt x="155034" y="5393"/>
                </a:lnTo>
                <a:lnTo>
                  <a:pt x="201168" y="0"/>
                </a:lnTo>
                <a:lnTo>
                  <a:pt x="247301" y="5393"/>
                </a:lnTo>
                <a:lnTo>
                  <a:pt x="289646" y="20756"/>
                </a:lnTo>
                <a:lnTo>
                  <a:pt x="326997" y="44862"/>
                </a:lnTo>
                <a:lnTo>
                  <a:pt x="358148" y="76487"/>
                </a:lnTo>
                <a:lnTo>
                  <a:pt x="381893" y="114405"/>
                </a:lnTo>
                <a:lnTo>
                  <a:pt x="397024" y="157390"/>
                </a:lnTo>
                <a:lnTo>
                  <a:pt x="402335" y="204215"/>
                </a:lnTo>
                <a:lnTo>
                  <a:pt x="397024" y="251041"/>
                </a:lnTo>
                <a:lnTo>
                  <a:pt x="381893" y="294026"/>
                </a:lnTo>
                <a:lnTo>
                  <a:pt x="358148" y="331944"/>
                </a:lnTo>
                <a:lnTo>
                  <a:pt x="326997" y="363569"/>
                </a:lnTo>
                <a:lnTo>
                  <a:pt x="289646" y="387675"/>
                </a:lnTo>
                <a:lnTo>
                  <a:pt x="247301" y="403038"/>
                </a:lnTo>
                <a:lnTo>
                  <a:pt x="201168" y="408431"/>
                </a:lnTo>
                <a:lnTo>
                  <a:pt x="155034" y="403038"/>
                </a:lnTo>
                <a:lnTo>
                  <a:pt x="112689" y="387675"/>
                </a:lnTo>
                <a:lnTo>
                  <a:pt x="75338" y="363569"/>
                </a:lnTo>
                <a:lnTo>
                  <a:pt x="44187" y="331944"/>
                </a:lnTo>
                <a:lnTo>
                  <a:pt x="20442" y="294026"/>
                </a:lnTo>
                <a:lnTo>
                  <a:pt x="5311" y="251041"/>
                </a:lnTo>
                <a:lnTo>
                  <a:pt x="0" y="204215"/>
                </a:lnTo>
                <a:close/>
              </a:path>
            </a:pathLst>
          </a:custGeom>
          <a:ln w="12192">
            <a:solidFill>
              <a:srgbClr val="000000"/>
            </a:solidFill>
          </a:ln>
        </p:spPr>
        <p:txBody>
          <a:bodyPr wrap="square" lIns="0" tIns="0" rIns="0" bIns="0" rtlCol="0"/>
          <a:lstStyle/>
          <a:p>
            <a:endParaRPr/>
          </a:p>
        </p:txBody>
      </p:sp>
      <p:sp>
        <p:nvSpPr>
          <p:cNvPr id="18" name="object 18"/>
          <p:cNvSpPr/>
          <p:nvPr/>
        </p:nvSpPr>
        <p:spPr>
          <a:xfrm>
            <a:off x="7205471" y="5074920"/>
            <a:ext cx="895985" cy="784225"/>
          </a:xfrm>
          <a:custGeom>
            <a:avLst/>
            <a:gdLst/>
            <a:ahLst/>
            <a:cxnLst/>
            <a:rect l="l" t="t" r="r" b="b"/>
            <a:pathLst>
              <a:path w="895984" h="784225">
                <a:moveTo>
                  <a:pt x="32257" y="704748"/>
                </a:moveTo>
                <a:lnTo>
                  <a:pt x="0" y="783602"/>
                </a:lnTo>
                <a:lnTo>
                  <a:pt x="82423" y="762101"/>
                </a:lnTo>
                <a:lnTo>
                  <a:pt x="68837" y="746569"/>
                </a:lnTo>
                <a:lnTo>
                  <a:pt x="51943" y="746569"/>
                </a:lnTo>
                <a:lnTo>
                  <a:pt x="43560" y="737006"/>
                </a:lnTo>
                <a:lnTo>
                  <a:pt x="53142" y="728624"/>
                </a:lnTo>
                <a:lnTo>
                  <a:pt x="32257" y="704748"/>
                </a:lnTo>
                <a:close/>
              </a:path>
              <a:path w="895984" h="784225">
                <a:moveTo>
                  <a:pt x="53142" y="728624"/>
                </a:moveTo>
                <a:lnTo>
                  <a:pt x="43560" y="737006"/>
                </a:lnTo>
                <a:lnTo>
                  <a:pt x="51943" y="746569"/>
                </a:lnTo>
                <a:lnTo>
                  <a:pt x="61513" y="738196"/>
                </a:lnTo>
                <a:lnTo>
                  <a:pt x="53142" y="728624"/>
                </a:lnTo>
                <a:close/>
              </a:path>
              <a:path w="895984" h="784225">
                <a:moveTo>
                  <a:pt x="61513" y="738196"/>
                </a:moveTo>
                <a:lnTo>
                  <a:pt x="51943" y="746569"/>
                </a:lnTo>
                <a:lnTo>
                  <a:pt x="68837" y="746569"/>
                </a:lnTo>
                <a:lnTo>
                  <a:pt x="61513" y="738196"/>
                </a:lnTo>
                <a:close/>
              </a:path>
              <a:path w="895984" h="784225">
                <a:moveTo>
                  <a:pt x="834123" y="45427"/>
                </a:moveTo>
                <a:lnTo>
                  <a:pt x="53142" y="728624"/>
                </a:lnTo>
                <a:lnTo>
                  <a:pt x="61513" y="738196"/>
                </a:lnTo>
                <a:lnTo>
                  <a:pt x="842472" y="54981"/>
                </a:lnTo>
                <a:lnTo>
                  <a:pt x="834123" y="45427"/>
                </a:lnTo>
                <a:close/>
              </a:path>
              <a:path w="895984" h="784225">
                <a:moveTo>
                  <a:pt x="880435" y="37083"/>
                </a:moveTo>
                <a:lnTo>
                  <a:pt x="843660" y="37083"/>
                </a:lnTo>
                <a:lnTo>
                  <a:pt x="852043" y="46608"/>
                </a:lnTo>
                <a:lnTo>
                  <a:pt x="842472" y="54981"/>
                </a:lnTo>
                <a:lnTo>
                  <a:pt x="863346" y="78866"/>
                </a:lnTo>
                <a:lnTo>
                  <a:pt x="880435" y="37083"/>
                </a:lnTo>
                <a:close/>
              </a:path>
              <a:path w="895984" h="784225">
                <a:moveTo>
                  <a:pt x="843660" y="37083"/>
                </a:moveTo>
                <a:lnTo>
                  <a:pt x="834123" y="45427"/>
                </a:lnTo>
                <a:lnTo>
                  <a:pt x="842472" y="54981"/>
                </a:lnTo>
                <a:lnTo>
                  <a:pt x="852043" y="46608"/>
                </a:lnTo>
                <a:lnTo>
                  <a:pt x="843660" y="37083"/>
                </a:lnTo>
                <a:close/>
              </a:path>
              <a:path w="895984" h="784225">
                <a:moveTo>
                  <a:pt x="895603" y="0"/>
                </a:moveTo>
                <a:lnTo>
                  <a:pt x="813180" y="21462"/>
                </a:lnTo>
                <a:lnTo>
                  <a:pt x="834123" y="45427"/>
                </a:lnTo>
                <a:lnTo>
                  <a:pt x="843660" y="37083"/>
                </a:lnTo>
                <a:lnTo>
                  <a:pt x="880435" y="37083"/>
                </a:lnTo>
                <a:lnTo>
                  <a:pt x="895603" y="0"/>
                </a:lnTo>
                <a:close/>
              </a:path>
            </a:pathLst>
          </a:custGeom>
          <a:solidFill>
            <a:srgbClr val="000000"/>
          </a:solidFill>
        </p:spPr>
        <p:txBody>
          <a:bodyPr wrap="square" lIns="0" tIns="0" rIns="0" bIns="0" rtlCol="0"/>
          <a:lstStyle/>
          <a:p>
            <a:endParaRPr/>
          </a:p>
        </p:txBody>
      </p:sp>
      <p:sp>
        <p:nvSpPr>
          <p:cNvPr id="19" name="object 19"/>
          <p:cNvSpPr/>
          <p:nvPr/>
        </p:nvSpPr>
        <p:spPr>
          <a:xfrm>
            <a:off x="7205471" y="5074920"/>
            <a:ext cx="895985" cy="784225"/>
          </a:xfrm>
          <a:custGeom>
            <a:avLst/>
            <a:gdLst/>
            <a:ahLst/>
            <a:cxnLst/>
            <a:rect l="l" t="t" r="r" b="b"/>
            <a:pathLst>
              <a:path w="895984" h="784225">
                <a:moveTo>
                  <a:pt x="834090" y="738196"/>
                </a:moveTo>
                <a:lnTo>
                  <a:pt x="813180" y="762101"/>
                </a:lnTo>
                <a:lnTo>
                  <a:pt x="895603" y="783602"/>
                </a:lnTo>
                <a:lnTo>
                  <a:pt x="880454" y="746569"/>
                </a:lnTo>
                <a:lnTo>
                  <a:pt x="843660" y="746569"/>
                </a:lnTo>
                <a:lnTo>
                  <a:pt x="834090" y="738196"/>
                </a:lnTo>
                <a:close/>
              </a:path>
              <a:path w="895984" h="784225">
                <a:moveTo>
                  <a:pt x="842461" y="728624"/>
                </a:moveTo>
                <a:lnTo>
                  <a:pt x="834090" y="738196"/>
                </a:lnTo>
                <a:lnTo>
                  <a:pt x="843660" y="746569"/>
                </a:lnTo>
                <a:lnTo>
                  <a:pt x="852043" y="737006"/>
                </a:lnTo>
                <a:lnTo>
                  <a:pt x="842461" y="728624"/>
                </a:lnTo>
                <a:close/>
              </a:path>
              <a:path w="895984" h="784225">
                <a:moveTo>
                  <a:pt x="863346" y="704748"/>
                </a:moveTo>
                <a:lnTo>
                  <a:pt x="842461" y="728624"/>
                </a:lnTo>
                <a:lnTo>
                  <a:pt x="852043" y="737006"/>
                </a:lnTo>
                <a:lnTo>
                  <a:pt x="843660" y="746569"/>
                </a:lnTo>
                <a:lnTo>
                  <a:pt x="880454" y="746569"/>
                </a:lnTo>
                <a:lnTo>
                  <a:pt x="863346" y="704748"/>
                </a:lnTo>
                <a:close/>
              </a:path>
              <a:path w="895984" h="784225">
                <a:moveTo>
                  <a:pt x="61480" y="45427"/>
                </a:moveTo>
                <a:lnTo>
                  <a:pt x="53131" y="54981"/>
                </a:lnTo>
                <a:lnTo>
                  <a:pt x="834090" y="738196"/>
                </a:lnTo>
                <a:lnTo>
                  <a:pt x="842461" y="728624"/>
                </a:lnTo>
                <a:lnTo>
                  <a:pt x="61480" y="45427"/>
                </a:lnTo>
                <a:close/>
              </a:path>
              <a:path w="895984" h="784225">
                <a:moveTo>
                  <a:pt x="0" y="0"/>
                </a:moveTo>
                <a:lnTo>
                  <a:pt x="32257" y="78866"/>
                </a:lnTo>
                <a:lnTo>
                  <a:pt x="53131" y="54981"/>
                </a:lnTo>
                <a:lnTo>
                  <a:pt x="43560" y="46608"/>
                </a:lnTo>
                <a:lnTo>
                  <a:pt x="51943" y="37083"/>
                </a:lnTo>
                <a:lnTo>
                  <a:pt x="68771" y="37083"/>
                </a:lnTo>
                <a:lnTo>
                  <a:pt x="82423" y="21462"/>
                </a:lnTo>
                <a:lnTo>
                  <a:pt x="0" y="0"/>
                </a:lnTo>
                <a:close/>
              </a:path>
              <a:path w="895984" h="784225">
                <a:moveTo>
                  <a:pt x="51943" y="37083"/>
                </a:moveTo>
                <a:lnTo>
                  <a:pt x="43560" y="46608"/>
                </a:lnTo>
                <a:lnTo>
                  <a:pt x="53131" y="54981"/>
                </a:lnTo>
                <a:lnTo>
                  <a:pt x="61480" y="45427"/>
                </a:lnTo>
                <a:lnTo>
                  <a:pt x="51943" y="37083"/>
                </a:lnTo>
                <a:close/>
              </a:path>
              <a:path w="895984" h="784225">
                <a:moveTo>
                  <a:pt x="68771" y="37083"/>
                </a:moveTo>
                <a:lnTo>
                  <a:pt x="51943" y="37083"/>
                </a:lnTo>
                <a:lnTo>
                  <a:pt x="61480" y="45427"/>
                </a:lnTo>
                <a:lnTo>
                  <a:pt x="68771" y="37083"/>
                </a:lnTo>
                <a:close/>
              </a:path>
            </a:pathLst>
          </a:custGeom>
          <a:solidFill>
            <a:srgbClr val="000000"/>
          </a:solidFill>
        </p:spPr>
        <p:txBody>
          <a:bodyPr wrap="square" lIns="0" tIns="0" rIns="0" bIns="0" rtlCol="0"/>
          <a:lstStyle/>
          <a:p>
            <a:endParaRPr/>
          </a:p>
        </p:txBody>
      </p:sp>
      <p:sp>
        <p:nvSpPr>
          <p:cNvPr id="20" name="object 20"/>
          <p:cNvSpPr/>
          <p:nvPr/>
        </p:nvSpPr>
        <p:spPr>
          <a:xfrm>
            <a:off x="7025640" y="5134355"/>
            <a:ext cx="76200" cy="664210"/>
          </a:xfrm>
          <a:custGeom>
            <a:avLst/>
            <a:gdLst/>
            <a:ahLst/>
            <a:cxnLst/>
            <a:rect l="l" t="t" r="r" b="b"/>
            <a:pathLst>
              <a:path w="76200" h="664210">
                <a:moveTo>
                  <a:pt x="31750" y="587933"/>
                </a:moveTo>
                <a:lnTo>
                  <a:pt x="0" y="587933"/>
                </a:lnTo>
                <a:lnTo>
                  <a:pt x="38100" y="664133"/>
                </a:lnTo>
                <a:lnTo>
                  <a:pt x="69850" y="600633"/>
                </a:lnTo>
                <a:lnTo>
                  <a:pt x="31750" y="600633"/>
                </a:lnTo>
                <a:lnTo>
                  <a:pt x="31750" y="587933"/>
                </a:lnTo>
                <a:close/>
              </a:path>
              <a:path w="76200" h="664210">
                <a:moveTo>
                  <a:pt x="44450" y="63500"/>
                </a:moveTo>
                <a:lnTo>
                  <a:pt x="31750" y="63500"/>
                </a:lnTo>
                <a:lnTo>
                  <a:pt x="31750" y="600633"/>
                </a:lnTo>
                <a:lnTo>
                  <a:pt x="44450" y="600633"/>
                </a:lnTo>
                <a:lnTo>
                  <a:pt x="44450" y="63500"/>
                </a:lnTo>
                <a:close/>
              </a:path>
              <a:path w="76200" h="664210">
                <a:moveTo>
                  <a:pt x="76200" y="587933"/>
                </a:moveTo>
                <a:lnTo>
                  <a:pt x="44450" y="587933"/>
                </a:lnTo>
                <a:lnTo>
                  <a:pt x="44450" y="600633"/>
                </a:lnTo>
                <a:lnTo>
                  <a:pt x="69850" y="600633"/>
                </a:lnTo>
                <a:lnTo>
                  <a:pt x="76200" y="587933"/>
                </a:lnTo>
                <a:close/>
              </a:path>
              <a:path w="76200" h="664210">
                <a:moveTo>
                  <a:pt x="38100" y="0"/>
                </a:moveTo>
                <a:lnTo>
                  <a:pt x="0" y="76200"/>
                </a:lnTo>
                <a:lnTo>
                  <a:pt x="31750" y="76200"/>
                </a:lnTo>
                <a:lnTo>
                  <a:pt x="31750" y="63500"/>
                </a:lnTo>
                <a:lnTo>
                  <a:pt x="69850" y="63500"/>
                </a:lnTo>
                <a:lnTo>
                  <a:pt x="38100" y="0"/>
                </a:lnTo>
                <a:close/>
              </a:path>
              <a:path w="76200" h="66421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21" name="object 21"/>
          <p:cNvSpPr/>
          <p:nvPr/>
        </p:nvSpPr>
        <p:spPr>
          <a:xfrm>
            <a:off x="7264907" y="5964935"/>
            <a:ext cx="777875" cy="76200"/>
          </a:xfrm>
          <a:custGeom>
            <a:avLst/>
            <a:gdLst/>
            <a:ahLst/>
            <a:cxnLst/>
            <a:rect l="l" t="t" r="r" b="b"/>
            <a:pathLst>
              <a:path w="777875" h="76200">
                <a:moveTo>
                  <a:pt x="76200" y="0"/>
                </a:moveTo>
                <a:lnTo>
                  <a:pt x="0" y="38100"/>
                </a:lnTo>
                <a:lnTo>
                  <a:pt x="76200" y="76200"/>
                </a:lnTo>
                <a:lnTo>
                  <a:pt x="76200" y="44450"/>
                </a:lnTo>
                <a:lnTo>
                  <a:pt x="63500" y="44450"/>
                </a:lnTo>
                <a:lnTo>
                  <a:pt x="63500" y="31750"/>
                </a:lnTo>
                <a:lnTo>
                  <a:pt x="76200" y="31750"/>
                </a:lnTo>
                <a:lnTo>
                  <a:pt x="76200" y="0"/>
                </a:lnTo>
                <a:close/>
              </a:path>
              <a:path w="777875" h="76200">
                <a:moveTo>
                  <a:pt x="701675" y="0"/>
                </a:moveTo>
                <a:lnTo>
                  <a:pt x="701675" y="76200"/>
                </a:lnTo>
                <a:lnTo>
                  <a:pt x="765175" y="44450"/>
                </a:lnTo>
                <a:lnTo>
                  <a:pt x="714375" y="44450"/>
                </a:lnTo>
                <a:lnTo>
                  <a:pt x="714375" y="31750"/>
                </a:lnTo>
                <a:lnTo>
                  <a:pt x="765175" y="31750"/>
                </a:lnTo>
                <a:lnTo>
                  <a:pt x="701675" y="0"/>
                </a:lnTo>
                <a:close/>
              </a:path>
              <a:path w="777875" h="76200">
                <a:moveTo>
                  <a:pt x="76200" y="31750"/>
                </a:moveTo>
                <a:lnTo>
                  <a:pt x="63500" y="31750"/>
                </a:lnTo>
                <a:lnTo>
                  <a:pt x="63500" y="44450"/>
                </a:lnTo>
                <a:lnTo>
                  <a:pt x="76200" y="44450"/>
                </a:lnTo>
                <a:lnTo>
                  <a:pt x="76200" y="31750"/>
                </a:lnTo>
                <a:close/>
              </a:path>
              <a:path w="777875" h="76200">
                <a:moveTo>
                  <a:pt x="701675" y="31750"/>
                </a:moveTo>
                <a:lnTo>
                  <a:pt x="76200" y="31750"/>
                </a:lnTo>
                <a:lnTo>
                  <a:pt x="76200" y="44450"/>
                </a:lnTo>
                <a:lnTo>
                  <a:pt x="701675" y="44450"/>
                </a:lnTo>
                <a:lnTo>
                  <a:pt x="701675" y="31750"/>
                </a:lnTo>
                <a:close/>
              </a:path>
              <a:path w="777875" h="76200">
                <a:moveTo>
                  <a:pt x="765175" y="31750"/>
                </a:moveTo>
                <a:lnTo>
                  <a:pt x="714375" y="31750"/>
                </a:lnTo>
                <a:lnTo>
                  <a:pt x="714375" y="44450"/>
                </a:lnTo>
                <a:lnTo>
                  <a:pt x="765175" y="44450"/>
                </a:lnTo>
                <a:lnTo>
                  <a:pt x="777875" y="38100"/>
                </a:lnTo>
                <a:lnTo>
                  <a:pt x="765175" y="31750"/>
                </a:lnTo>
                <a:close/>
              </a:path>
            </a:pathLst>
          </a:custGeom>
          <a:solidFill>
            <a:srgbClr val="000000"/>
          </a:solidFill>
        </p:spPr>
        <p:txBody>
          <a:bodyPr wrap="square" lIns="0" tIns="0" rIns="0" bIns="0" rtlCol="0"/>
          <a:lstStyle/>
          <a:p>
            <a:endParaRPr/>
          </a:p>
        </p:txBody>
      </p:sp>
      <p:sp>
        <p:nvSpPr>
          <p:cNvPr id="22" name="object 22"/>
          <p:cNvSpPr/>
          <p:nvPr/>
        </p:nvSpPr>
        <p:spPr>
          <a:xfrm>
            <a:off x="8205216" y="5134355"/>
            <a:ext cx="76200" cy="664210"/>
          </a:xfrm>
          <a:custGeom>
            <a:avLst/>
            <a:gdLst/>
            <a:ahLst/>
            <a:cxnLst/>
            <a:rect l="l" t="t" r="r" b="b"/>
            <a:pathLst>
              <a:path w="76200" h="664210">
                <a:moveTo>
                  <a:pt x="31750" y="587933"/>
                </a:moveTo>
                <a:lnTo>
                  <a:pt x="0" y="587933"/>
                </a:lnTo>
                <a:lnTo>
                  <a:pt x="38100" y="664133"/>
                </a:lnTo>
                <a:lnTo>
                  <a:pt x="69850" y="600633"/>
                </a:lnTo>
                <a:lnTo>
                  <a:pt x="31750" y="600633"/>
                </a:lnTo>
                <a:lnTo>
                  <a:pt x="31750" y="587933"/>
                </a:lnTo>
                <a:close/>
              </a:path>
              <a:path w="76200" h="664210">
                <a:moveTo>
                  <a:pt x="44450" y="63500"/>
                </a:moveTo>
                <a:lnTo>
                  <a:pt x="31750" y="63500"/>
                </a:lnTo>
                <a:lnTo>
                  <a:pt x="31750" y="600633"/>
                </a:lnTo>
                <a:lnTo>
                  <a:pt x="44450" y="600633"/>
                </a:lnTo>
                <a:lnTo>
                  <a:pt x="44450" y="63500"/>
                </a:lnTo>
                <a:close/>
              </a:path>
              <a:path w="76200" h="664210">
                <a:moveTo>
                  <a:pt x="76200" y="587933"/>
                </a:moveTo>
                <a:lnTo>
                  <a:pt x="44450" y="587933"/>
                </a:lnTo>
                <a:lnTo>
                  <a:pt x="44450" y="600633"/>
                </a:lnTo>
                <a:lnTo>
                  <a:pt x="69850" y="600633"/>
                </a:lnTo>
                <a:lnTo>
                  <a:pt x="76200" y="587933"/>
                </a:lnTo>
                <a:close/>
              </a:path>
              <a:path w="76200" h="664210">
                <a:moveTo>
                  <a:pt x="38100" y="0"/>
                </a:moveTo>
                <a:lnTo>
                  <a:pt x="0" y="76200"/>
                </a:lnTo>
                <a:lnTo>
                  <a:pt x="31750" y="76200"/>
                </a:lnTo>
                <a:lnTo>
                  <a:pt x="31750" y="63500"/>
                </a:lnTo>
                <a:lnTo>
                  <a:pt x="69850" y="63500"/>
                </a:lnTo>
                <a:lnTo>
                  <a:pt x="38100" y="0"/>
                </a:lnTo>
                <a:close/>
              </a:path>
              <a:path w="76200" h="66421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23" name="object 23"/>
          <p:cNvSpPr/>
          <p:nvPr/>
        </p:nvSpPr>
        <p:spPr>
          <a:xfrm>
            <a:off x="7264907" y="4893564"/>
            <a:ext cx="777875" cy="76200"/>
          </a:xfrm>
          <a:custGeom>
            <a:avLst/>
            <a:gdLst/>
            <a:ahLst/>
            <a:cxnLst/>
            <a:rect l="l" t="t" r="r" b="b"/>
            <a:pathLst>
              <a:path w="777875" h="76200">
                <a:moveTo>
                  <a:pt x="76200" y="0"/>
                </a:moveTo>
                <a:lnTo>
                  <a:pt x="0" y="38100"/>
                </a:lnTo>
                <a:lnTo>
                  <a:pt x="76200" y="76200"/>
                </a:lnTo>
                <a:lnTo>
                  <a:pt x="76200" y="44450"/>
                </a:lnTo>
                <a:lnTo>
                  <a:pt x="63500" y="44450"/>
                </a:lnTo>
                <a:lnTo>
                  <a:pt x="63500" y="31750"/>
                </a:lnTo>
                <a:lnTo>
                  <a:pt x="76200" y="31750"/>
                </a:lnTo>
                <a:lnTo>
                  <a:pt x="76200" y="0"/>
                </a:lnTo>
                <a:close/>
              </a:path>
              <a:path w="777875" h="76200">
                <a:moveTo>
                  <a:pt x="701675" y="0"/>
                </a:moveTo>
                <a:lnTo>
                  <a:pt x="701675" y="76200"/>
                </a:lnTo>
                <a:lnTo>
                  <a:pt x="765175" y="44450"/>
                </a:lnTo>
                <a:lnTo>
                  <a:pt x="714375" y="44450"/>
                </a:lnTo>
                <a:lnTo>
                  <a:pt x="714375" y="31750"/>
                </a:lnTo>
                <a:lnTo>
                  <a:pt x="765175" y="31750"/>
                </a:lnTo>
                <a:lnTo>
                  <a:pt x="701675" y="0"/>
                </a:lnTo>
                <a:close/>
              </a:path>
              <a:path w="777875" h="76200">
                <a:moveTo>
                  <a:pt x="76200" y="31750"/>
                </a:moveTo>
                <a:lnTo>
                  <a:pt x="63500" y="31750"/>
                </a:lnTo>
                <a:lnTo>
                  <a:pt x="63500" y="44450"/>
                </a:lnTo>
                <a:lnTo>
                  <a:pt x="76200" y="44450"/>
                </a:lnTo>
                <a:lnTo>
                  <a:pt x="76200" y="31750"/>
                </a:lnTo>
                <a:close/>
              </a:path>
              <a:path w="777875" h="76200">
                <a:moveTo>
                  <a:pt x="701675" y="31750"/>
                </a:moveTo>
                <a:lnTo>
                  <a:pt x="76200" y="31750"/>
                </a:lnTo>
                <a:lnTo>
                  <a:pt x="76200" y="44450"/>
                </a:lnTo>
                <a:lnTo>
                  <a:pt x="701675" y="44450"/>
                </a:lnTo>
                <a:lnTo>
                  <a:pt x="701675" y="31750"/>
                </a:lnTo>
                <a:close/>
              </a:path>
              <a:path w="777875" h="76200">
                <a:moveTo>
                  <a:pt x="765175" y="31750"/>
                </a:moveTo>
                <a:lnTo>
                  <a:pt x="714375" y="31750"/>
                </a:lnTo>
                <a:lnTo>
                  <a:pt x="714375" y="44450"/>
                </a:lnTo>
                <a:lnTo>
                  <a:pt x="765175" y="44450"/>
                </a:lnTo>
                <a:lnTo>
                  <a:pt x="777875" y="38100"/>
                </a:lnTo>
                <a:lnTo>
                  <a:pt x="765175" y="31750"/>
                </a:lnTo>
                <a:close/>
              </a:path>
            </a:pathLst>
          </a:custGeom>
          <a:solidFill>
            <a:srgbClr val="000000"/>
          </a:solidFill>
        </p:spPr>
        <p:txBody>
          <a:bodyPr wrap="square" lIns="0" tIns="0" rIns="0" bIns="0" rtlCol="0"/>
          <a:lstStyle/>
          <a:p>
            <a:endParaRPr/>
          </a:p>
        </p:txBody>
      </p:sp>
      <p:sp>
        <p:nvSpPr>
          <p:cNvPr id="24" name="object 24"/>
          <p:cNvSpPr/>
          <p:nvPr/>
        </p:nvSpPr>
        <p:spPr>
          <a:xfrm>
            <a:off x="6981526" y="4869179"/>
            <a:ext cx="167557" cy="138683"/>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8161140" y="4869179"/>
            <a:ext cx="173615" cy="138683"/>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6981483" y="5934455"/>
            <a:ext cx="175220" cy="140208"/>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8161137" y="5934455"/>
            <a:ext cx="178190" cy="137159"/>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7232904" y="6274308"/>
            <a:ext cx="841248" cy="230124"/>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9067800" y="5298947"/>
            <a:ext cx="401320" cy="408940"/>
          </a:xfrm>
          <a:custGeom>
            <a:avLst/>
            <a:gdLst/>
            <a:ahLst/>
            <a:cxnLst/>
            <a:rect l="l" t="t" r="r" b="b"/>
            <a:pathLst>
              <a:path w="401320" h="408939">
                <a:moveTo>
                  <a:pt x="0" y="204215"/>
                </a:moveTo>
                <a:lnTo>
                  <a:pt x="5289" y="157394"/>
                </a:lnTo>
                <a:lnTo>
                  <a:pt x="20358" y="114411"/>
                </a:lnTo>
                <a:lnTo>
                  <a:pt x="44007" y="76493"/>
                </a:lnTo>
                <a:lnTo>
                  <a:pt x="75035" y="44866"/>
                </a:lnTo>
                <a:lnTo>
                  <a:pt x="112245" y="20758"/>
                </a:lnTo>
                <a:lnTo>
                  <a:pt x="154434" y="5393"/>
                </a:lnTo>
                <a:lnTo>
                  <a:pt x="200405" y="0"/>
                </a:lnTo>
                <a:lnTo>
                  <a:pt x="246377" y="5393"/>
                </a:lnTo>
                <a:lnTo>
                  <a:pt x="288566" y="20758"/>
                </a:lnTo>
                <a:lnTo>
                  <a:pt x="325776" y="44866"/>
                </a:lnTo>
                <a:lnTo>
                  <a:pt x="356804" y="76493"/>
                </a:lnTo>
                <a:lnTo>
                  <a:pt x="380453" y="114411"/>
                </a:lnTo>
                <a:lnTo>
                  <a:pt x="395522" y="157394"/>
                </a:lnTo>
                <a:lnTo>
                  <a:pt x="400811" y="204215"/>
                </a:lnTo>
                <a:lnTo>
                  <a:pt x="395522" y="251041"/>
                </a:lnTo>
                <a:lnTo>
                  <a:pt x="380453" y="294026"/>
                </a:lnTo>
                <a:lnTo>
                  <a:pt x="356804" y="331944"/>
                </a:lnTo>
                <a:lnTo>
                  <a:pt x="325776" y="363569"/>
                </a:lnTo>
                <a:lnTo>
                  <a:pt x="288566" y="387675"/>
                </a:lnTo>
                <a:lnTo>
                  <a:pt x="246377" y="403038"/>
                </a:lnTo>
                <a:lnTo>
                  <a:pt x="200405" y="408431"/>
                </a:lnTo>
                <a:lnTo>
                  <a:pt x="154434" y="403038"/>
                </a:lnTo>
                <a:lnTo>
                  <a:pt x="112245" y="387675"/>
                </a:lnTo>
                <a:lnTo>
                  <a:pt x="75035" y="363569"/>
                </a:lnTo>
                <a:lnTo>
                  <a:pt x="44007" y="331944"/>
                </a:lnTo>
                <a:lnTo>
                  <a:pt x="20358" y="294026"/>
                </a:lnTo>
                <a:lnTo>
                  <a:pt x="5289" y="251041"/>
                </a:lnTo>
                <a:lnTo>
                  <a:pt x="0" y="204215"/>
                </a:lnTo>
                <a:close/>
              </a:path>
            </a:pathLst>
          </a:custGeom>
          <a:ln w="12192">
            <a:solidFill>
              <a:srgbClr val="000000"/>
            </a:solidFill>
          </a:ln>
        </p:spPr>
        <p:txBody>
          <a:bodyPr wrap="square" lIns="0" tIns="0" rIns="0" bIns="0" rtlCol="0"/>
          <a:lstStyle/>
          <a:p>
            <a:endParaRPr/>
          </a:p>
        </p:txBody>
      </p:sp>
      <p:sp>
        <p:nvSpPr>
          <p:cNvPr id="30" name="object 30"/>
          <p:cNvSpPr/>
          <p:nvPr/>
        </p:nvSpPr>
        <p:spPr>
          <a:xfrm>
            <a:off x="9156995" y="5355644"/>
            <a:ext cx="227055" cy="301195"/>
          </a:xfrm>
          <a:prstGeom prst="rect">
            <a:avLst/>
          </a:prstGeom>
          <a:blipFill>
            <a:blip r:embed="rId15" cstate="print"/>
            <a:stretch>
              <a:fillRect/>
            </a:stretch>
          </a:blipFill>
        </p:spPr>
        <p:txBody>
          <a:bodyPr wrap="square" lIns="0" tIns="0" rIns="0" bIns="0" rtlCol="0"/>
          <a:lstStyle/>
          <a:p>
            <a:endParaRPr/>
          </a:p>
        </p:txBody>
      </p:sp>
      <p:sp>
        <p:nvSpPr>
          <p:cNvPr id="31" name="object 31"/>
          <p:cNvSpPr/>
          <p:nvPr/>
        </p:nvSpPr>
        <p:spPr>
          <a:xfrm>
            <a:off x="8440166" y="4926965"/>
            <a:ext cx="628015" cy="577215"/>
          </a:xfrm>
          <a:custGeom>
            <a:avLst/>
            <a:gdLst/>
            <a:ahLst/>
            <a:cxnLst/>
            <a:rect l="l" t="t" r="r" b="b"/>
            <a:pathLst>
              <a:path w="628015" h="577214">
                <a:moveTo>
                  <a:pt x="567370" y="530414"/>
                </a:moveTo>
                <a:lnTo>
                  <a:pt x="545845" y="553847"/>
                </a:lnTo>
                <a:lnTo>
                  <a:pt x="627760" y="577215"/>
                </a:lnTo>
                <a:lnTo>
                  <a:pt x="613166" y="538988"/>
                </a:lnTo>
                <a:lnTo>
                  <a:pt x="576706" y="538988"/>
                </a:lnTo>
                <a:lnTo>
                  <a:pt x="567370" y="530414"/>
                </a:lnTo>
                <a:close/>
              </a:path>
              <a:path w="628015" h="577214">
                <a:moveTo>
                  <a:pt x="576004" y="521014"/>
                </a:moveTo>
                <a:lnTo>
                  <a:pt x="567370" y="530414"/>
                </a:lnTo>
                <a:lnTo>
                  <a:pt x="576706" y="538988"/>
                </a:lnTo>
                <a:lnTo>
                  <a:pt x="585342" y="529590"/>
                </a:lnTo>
                <a:lnTo>
                  <a:pt x="576004" y="521014"/>
                </a:lnTo>
                <a:close/>
              </a:path>
              <a:path w="628015" h="577214">
                <a:moveTo>
                  <a:pt x="597407" y="497713"/>
                </a:moveTo>
                <a:lnTo>
                  <a:pt x="576004" y="521014"/>
                </a:lnTo>
                <a:lnTo>
                  <a:pt x="585342" y="529590"/>
                </a:lnTo>
                <a:lnTo>
                  <a:pt x="576706" y="538988"/>
                </a:lnTo>
                <a:lnTo>
                  <a:pt x="613166" y="538988"/>
                </a:lnTo>
                <a:lnTo>
                  <a:pt x="597407" y="497713"/>
                </a:lnTo>
                <a:close/>
              </a:path>
              <a:path w="628015" h="577214">
                <a:moveTo>
                  <a:pt x="8635" y="0"/>
                </a:moveTo>
                <a:lnTo>
                  <a:pt x="0" y="9398"/>
                </a:lnTo>
                <a:lnTo>
                  <a:pt x="567370" y="530414"/>
                </a:lnTo>
                <a:lnTo>
                  <a:pt x="576004" y="521014"/>
                </a:lnTo>
                <a:lnTo>
                  <a:pt x="8635" y="0"/>
                </a:lnTo>
                <a:close/>
              </a:path>
            </a:pathLst>
          </a:custGeom>
          <a:solidFill>
            <a:srgbClr val="000000"/>
          </a:solidFill>
        </p:spPr>
        <p:txBody>
          <a:bodyPr wrap="square" lIns="0" tIns="0" rIns="0" bIns="0" rtlCol="0"/>
          <a:lstStyle/>
          <a:p>
            <a:endParaRPr/>
          </a:p>
        </p:txBody>
      </p:sp>
      <p:sp>
        <p:nvSpPr>
          <p:cNvPr id="32" name="object 32"/>
          <p:cNvSpPr/>
          <p:nvPr/>
        </p:nvSpPr>
        <p:spPr>
          <a:xfrm>
            <a:off x="7204075" y="5068696"/>
            <a:ext cx="1892935" cy="455295"/>
          </a:xfrm>
          <a:custGeom>
            <a:avLst/>
            <a:gdLst/>
            <a:ahLst/>
            <a:cxnLst/>
            <a:rect l="l" t="t" r="r" b="b"/>
            <a:pathLst>
              <a:path w="1892934" h="455295">
                <a:moveTo>
                  <a:pt x="1817128" y="423904"/>
                </a:moveTo>
                <a:lnTo>
                  <a:pt x="1810130" y="454913"/>
                </a:lnTo>
                <a:lnTo>
                  <a:pt x="1892807" y="434593"/>
                </a:lnTo>
                <a:lnTo>
                  <a:pt x="1883192" y="426719"/>
                </a:lnTo>
                <a:lnTo>
                  <a:pt x="1829561" y="426719"/>
                </a:lnTo>
                <a:lnTo>
                  <a:pt x="1817128" y="423904"/>
                </a:lnTo>
                <a:close/>
              </a:path>
              <a:path w="1892934" h="455295">
                <a:moveTo>
                  <a:pt x="1819908" y="411581"/>
                </a:moveTo>
                <a:lnTo>
                  <a:pt x="1817128" y="423904"/>
                </a:lnTo>
                <a:lnTo>
                  <a:pt x="1829561" y="426719"/>
                </a:lnTo>
                <a:lnTo>
                  <a:pt x="1832355" y="414400"/>
                </a:lnTo>
                <a:lnTo>
                  <a:pt x="1819908" y="411581"/>
                </a:lnTo>
                <a:close/>
              </a:path>
              <a:path w="1892934" h="455295">
                <a:moveTo>
                  <a:pt x="1826895" y="380618"/>
                </a:moveTo>
                <a:lnTo>
                  <a:pt x="1819908" y="411581"/>
                </a:lnTo>
                <a:lnTo>
                  <a:pt x="1832355" y="414400"/>
                </a:lnTo>
                <a:lnTo>
                  <a:pt x="1829561" y="426719"/>
                </a:lnTo>
                <a:lnTo>
                  <a:pt x="1883192" y="426719"/>
                </a:lnTo>
                <a:lnTo>
                  <a:pt x="1826895" y="380618"/>
                </a:lnTo>
                <a:close/>
              </a:path>
              <a:path w="1892934" h="455295">
                <a:moveTo>
                  <a:pt x="2794" y="0"/>
                </a:moveTo>
                <a:lnTo>
                  <a:pt x="0" y="12445"/>
                </a:lnTo>
                <a:lnTo>
                  <a:pt x="1817128" y="423904"/>
                </a:lnTo>
                <a:lnTo>
                  <a:pt x="1819908" y="411581"/>
                </a:lnTo>
                <a:lnTo>
                  <a:pt x="2794" y="0"/>
                </a:lnTo>
                <a:close/>
              </a:path>
            </a:pathLst>
          </a:custGeom>
          <a:solidFill>
            <a:srgbClr val="000000"/>
          </a:solidFill>
        </p:spPr>
        <p:txBody>
          <a:bodyPr wrap="square" lIns="0" tIns="0" rIns="0" bIns="0" rtlCol="0"/>
          <a:lstStyle/>
          <a:p>
            <a:endParaRPr/>
          </a:p>
        </p:txBody>
      </p:sp>
      <p:sp>
        <p:nvSpPr>
          <p:cNvPr id="33" name="object 33"/>
          <p:cNvSpPr/>
          <p:nvPr/>
        </p:nvSpPr>
        <p:spPr>
          <a:xfrm>
            <a:off x="7204329" y="5479796"/>
            <a:ext cx="1892935" cy="385445"/>
          </a:xfrm>
          <a:custGeom>
            <a:avLst/>
            <a:gdLst/>
            <a:ahLst/>
            <a:cxnLst/>
            <a:rect l="l" t="t" r="r" b="b"/>
            <a:pathLst>
              <a:path w="1892934" h="385445">
                <a:moveTo>
                  <a:pt x="1816506" y="31185"/>
                </a:moveTo>
                <a:lnTo>
                  <a:pt x="0" y="372363"/>
                </a:lnTo>
                <a:lnTo>
                  <a:pt x="2286" y="384848"/>
                </a:lnTo>
                <a:lnTo>
                  <a:pt x="1818845" y="43621"/>
                </a:lnTo>
                <a:lnTo>
                  <a:pt x="1816506" y="31185"/>
                </a:lnTo>
                <a:close/>
              </a:path>
              <a:path w="1892934" h="385445">
                <a:moveTo>
                  <a:pt x="1885371" y="28828"/>
                </a:moveTo>
                <a:lnTo>
                  <a:pt x="1829053" y="28828"/>
                </a:lnTo>
                <a:lnTo>
                  <a:pt x="1831340" y="41274"/>
                </a:lnTo>
                <a:lnTo>
                  <a:pt x="1818845" y="43621"/>
                </a:lnTo>
                <a:lnTo>
                  <a:pt x="1824736" y="74929"/>
                </a:lnTo>
                <a:lnTo>
                  <a:pt x="1885371" y="28828"/>
                </a:lnTo>
                <a:close/>
              </a:path>
              <a:path w="1892934" h="385445">
                <a:moveTo>
                  <a:pt x="1829053" y="28828"/>
                </a:moveTo>
                <a:lnTo>
                  <a:pt x="1816506" y="31185"/>
                </a:lnTo>
                <a:lnTo>
                  <a:pt x="1818845" y="43621"/>
                </a:lnTo>
                <a:lnTo>
                  <a:pt x="1831340" y="41274"/>
                </a:lnTo>
                <a:lnTo>
                  <a:pt x="1829053" y="28828"/>
                </a:lnTo>
                <a:close/>
              </a:path>
              <a:path w="1892934" h="385445">
                <a:moveTo>
                  <a:pt x="1810639" y="0"/>
                </a:moveTo>
                <a:lnTo>
                  <a:pt x="1816506" y="31185"/>
                </a:lnTo>
                <a:lnTo>
                  <a:pt x="1829053" y="28828"/>
                </a:lnTo>
                <a:lnTo>
                  <a:pt x="1885371" y="28828"/>
                </a:lnTo>
                <a:lnTo>
                  <a:pt x="1892553" y="23367"/>
                </a:lnTo>
                <a:lnTo>
                  <a:pt x="1810639" y="0"/>
                </a:lnTo>
                <a:close/>
              </a:path>
            </a:pathLst>
          </a:custGeom>
          <a:solidFill>
            <a:srgbClr val="000000"/>
          </a:solidFill>
        </p:spPr>
        <p:txBody>
          <a:bodyPr wrap="square" lIns="0" tIns="0" rIns="0" bIns="0" rtlCol="0"/>
          <a:lstStyle/>
          <a:p>
            <a:endParaRPr/>
          </a:p>
        </p:txBody>
      </p:sp>
      <p:sp>
        <p:nvSpPr>
          <p:cNvPr id="34" name="object 34"/>
          <p:cNvSpPr/>
          <p:nvPr/>
        </p:nvSpPr>
        <p:spPr>
          <a:xfrm>
            <a:off x="8440546" y="5503164"/>
            <a:ext cx="627380" cy="504825"/>
          </a:xfrm>
          <a:custGeom>
            <a:avLst/>
            <a:gdLst/>
            <a:ahLst/>
            <a:cxnLst/>
            <a:rect l="l" t="t" r="r" b="b"/>
            <a:pathLst>
              <a:path w="627379" h="504825">
                <a:moveTo>
                  <a:pt x="563978" y="42755"/>
                </a:moveTo>
                <a:lnTo>
                  <a:pt x="0" y="494499"/>
                </a:lnTo>
                <a:lnTo>
                  <a:pt x="7874" y="504405"/>
                </a:lnTo>
                <a:lnTo>
                  <a:pt x="571891" y="52630"/>
                </a:lnTo>
                <a:lnTo>
                  <a:pt x="563978" y="42755"/>
                </a:lnTo>
                <a:close/>
              </a:path>
              <a:path w="627379" h="504825">
                <a:moveTo>
                  <a:pt x="611323" y="34798"/>
                </a:moveTo>
                <a:lnTo>
                  <a:pt x="573912" y="34798"/>
                </a:lnTo>
                <a:lnTo>
                  <a:pt x="581786" y="44704"/>
                </a:lnTo>
                <a:lnTo>
                  <a:pt x="571891" y="52630"/>
                </a:lnTo>
                <a:lnTo>
                  <a:pt x="591693" y="77343"/>
                </a:lnTo>
                <a:lnTo>
                  <a:pt x="611323" y="34798"/>
                </a:lnTo>
                <a:close/>
              </a:path>
              <a:path w="627379" h="504825">
                <a:moveTo>
                  <a:pt x="573912" y="34798"/>
                </a:moveTo>
                <a:lnTo>
                  <a:pt x="563978" y="42755"/>
                </a:lnTo>
                <a:lnTo>
                  <a:pt x="571891" y="52630"/>
                </a:lnTo>
                <a:lnTo>
                  <a:pt x="581786" y="44704"/>
                </a:lnTo>
                <a:lnTo>
                  <a:pt x="573912" y="34798"/>
                </a:lnTo>
                <a:close/>
              </a:path>
              <a:path w="627379" h="504825">
                <a:moveTo>
                  <a:pt x="627379" y="0"/>
                </a:moveTo>
                <a:lnTo>
                  <a:pt x="544068" y="17907"/>
                </a:lnTo>
                <a:lnTo>
                  <a:pt x="563978" y="42755"/>
                </a:lnTo>
                <a:lnTo>
                  <a:pt x="573912" y="34798"/>
                </a:lnTo>
                <a:lnTo>
                  <a:pt x="611323" y="34798"/>
                </a:lnTo>
                <a:lnTo>
                  <a:pt x="627379" y="0"/>
                </a:lnTo>
                <a:close/>
              </a:path>
            </a:pathLst>
          </a:custGeom>
          <a:solidFill>
            <a:srgbClr val="000000"/>
          </a:solidFill>
        </p:spPr>
        <p:txBody>
          <a:bodyPr wrap="square" lIns="0" tIns="0" rIns="0" bIns="0" rtlCol="0"/>
          <a:lstStyle/>
          <a:p>
            <a:endParaRPr/>
          </a:p>
        </p:txBody>
      </p:sp>
      <p:sp>
        <p:nvSpPr>
          <p:cNvPr id="35" name="object 35"/>
          <p:cNvSpPr/>
          <p:nvPr/>
        </p:nvSpPr>
        <p:spPr>
          <a:xfrm>
            <a:off x="8755380" y="5739384"/>
            <a:ext cx="1845564" cy="228600"/>
          </a:xfrm>
          <a:prstGeom prst="rect">
            <a:avLst/>
          </a:prstGeom>
          <a:blipFill>
            <a:blip r:embed="rId16" cstate="print"/>
            <a:stretch>
              <a:fillRect/>
            </a:stretch>
          </a:blipFill>
        </p:spPr>
        <p:txBody>
          <a:bodyPr wrap="square" lIns="0" tIns="0" rIns="0" bIns="0" rtlCol="0"/>
          <a:lstStyle/>
          <a:p>
            <a:endParaRPr/>
          </a:p>
        </p:txBody>
      </p:sp>
      <p:sp>
        <p:nvSpPr>
          <p:cNvPr id="36" name="object 36"/>
          <p:cNvSpPr/>
          <p:nvPr/>
        </p:nvSpPr>
        <p:spPr>
          <a:xfrm>
            <a:off x="7232904" y="6271259"/>
            <a:ext cx="2130552" cy="230124"/>
          </a:xfrm>
          <a:prstGeom prst="rect">
            <a:avLst/>
          </a:prstGeom>
          <a:blipFill>
            <a:blip r:embed="rId17" cstate="print"/>
            <a:stretch>
              <a:fillRect/>
            </a:stretch>
          </a:blipFill>
        </p:spPr>
        <p:txBody>
          <a:bodyPr wrap="square" lIns="0" tIns="0" rIns="0" bIns="0" rtlCol="0"/>
          <a:lstStyle/>
          <a:p>
            <a:endParaRPr/>
          </a:p>
        </p:txBody>
      </p:sp>
      <p:sp>
        <p:nvSpPr>
          <p:cNvPr id="37" name="object 37"/>
          <p:cNvSpPr/>
          <p:nvPr/>
        </p:nvSpPr>
        <p:spPr>
          <a:xfrm>
            <a:off x="6861047" y="4191000"/>
            <a:ext cx="2034540" cy="208787"/>
          </a:xfrm>
          <a:prstGeom prst="rect">
            <a:avLst/>
          </a:prstGeom>
          <a:blipFill>
            <a:blip r:embed="rId18" cstate="print"/>
            <a:stretch>
              <a:fillRect/>
            </a:stretch>
          </a:blipFill>
        </p:spPr>
        <p:txBody>
          <a:bodyPr wrap="square" lIns="0" tIns="0" rIns="0" bIns="0" rtlCol="0"/>
          <a:lstStyle/>
          <a:p>
            <a:endParaRPr/>
          </a:p>
        </p:txBody>
      </p:sp>
      <p:sp>
        <p:nvSpPr>
          <p:cNvPr id="38" name="object 38"/>
          <p:cNvSpPr/>
          <p:nvPr/>
        </p:nvSpPr>
        <p:spPr>
          <a:xfrm>
            <a:off x="5583935" y="1427988"/>
            <a:ext cx="3339084" cy="1854707"/>
          </a:xfrm>
          <a:prstGeom prst="rect">
            <a:avLst/>
          </a:prstGeom>
          <a:blipFill>
            <a:blip r:embed="rId1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068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9501505" cy="697230"/>
          </a:xfrm>
          <a:prstGeom prst="rect">
            <a:avLst/>
          </a:prstGeom>
        </p:spPr>
        <p:txBody>
          <a:bodyPr vert="horz" wrap="square" lIns="0" tIns="13335" rIns="0" bIns="0" rtlCol="0">
            <a:spAutoFit/>
          </a:bodyPr>
          <a:lstStyle/>
          <a:p>
            <a:pPr marL="12700">
              <a:lnSpc>
                <a:spcPct val="100000"/>
              </a:lnSpc>
              <a:spcBef>
                <a:spcPts val="105"/>
              </a:spcBef>
            </a:pPr>
            <a:r>
              <a:rPr spc="-5" dirty="0"/>
              <a:t>Aside: </a:t>
            </a:r>
            <a:r>
              <a:rPr spc="-15" dirty="0"/>
              <a:t>discount </a:t>
            </a:r>
            <a:r>
              <a:rPr spc="-35" dirty="0"/>
              <a:t>factors </a:t>
            </a:r>
            <a:r>
              <a:rPr spc="-40" dirty="0"/>
              <a:t>for </a:t>
            </a:r>
            <a:r>
              <a:rPr dirty="0"/>
              <a:t>policy</a:t>
            </a:r>
            <a:r>
              <a:rPr spc="90" dirty="0"/>
              <a:t> </a:t>
            </a:r>
            <a:r>
              <a:rPr spc="-15" dirty="0"/>
              <a:t>gradients</a:t>
            </a:r>
          </a:p>
        </p:txBody>
      </p:sp>
      <p:sp>
        <p:nvSpPr>
          <p:cNvPr id="3" name="object 3"/>
          <p:cNvSpPr/>
          <p:nvPr/>
        </p:nvSpPr>
        <p:spPr>
          <a:xfrm>
            <a:off x="687323" y="1984248"/>
            <a:ext cx="3115055" cy="6461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7323" y="3217164"/>
            <a:ext cx="4424172" cy="228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14755" y="1427988"/>
            <a:ext cx="3047999" cy="31546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87323" y="3931920"/>
            <a:ext cx="868680" cy="19811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87323" y="4855464"/>
            <a:ext cx="868680" cy="19659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04060" y="3678935"/>
            <a:ext cx="6208776" cy="68427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004060" y="4611623"/>
            <a:ext cx="6521196" cy="684276"/>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8526018" y="4060571"/>
            <a:ext cx="934719" cy="313055"/>
          </a:xfrm>
          <a:custGeom>
            <a:avLst/>
            <a:gdLst/>
            <a:ahLst/>
            <a:cxnLst/>
            <a:rect l="l" t="t" r="r" b="b"/>
            <a:pathLst>
              <a:path w="934720" h="313054">
                <a:moveTo>
                  <a:pt x="75690" y="26986"/>
                </a:moveTo>
                <a:lnTo>
                  <a:pt x="69804" y="45935"/>
                </a:lnTo>
                <a:lnTo>
                  <a:pt x="928497" y="312546"/>
                </a:lnTo>
                <a:lnTo>
                  <a:pt x="934465" y="293623"/>
                </a:lnTo>
                <a:lnTo>
                  <a:pt x="75690" y="26986"/>
                </a:lnTo>
                <a:close/>
              </a:path>
              <a:path w="934720" h="313054">
                <a:moveTo>
                  <a:pt x="84074" y="0"/>
                </a:moveTo>
                <a:lnTo>
                  <a:pt x="0" y="13842"/>
                </a:lnTo>
                <a:lnTo>
                  <a:pt x="61467" y="72770"/>
                </a:lnTo>
                <a:lnTo>
                  <a:pt x="69804" y="45935"/>
                </a:lnTo>
                <a:lnTo>
                  <a:pt x="57657" y="42163"/>
                </a:lnTo>
                <a:lnTo>
                  <a:pt x="63626" y="23240"/>
                </a:lnTo>
                <a:lnTo>
                  <a:pt x="76854" y="23240"/>
                </a:lnTo>
                <a:lnTo>
                  <a:pt x="84074" y="0"/>
                </a:lnTo>
                <a:close/>
              </a:path>
              <a:path w="934720" h="313054">
                <a:moveTo>
                  <a:pt x="63626" y="23240"/>
                </a:moveTo>
                <a:lnTo>
                  <a:pt x="57657" y="42163"/>
                </a:lnTo>
                <a:lnTo>
                  <a:pt x="69804" y="45935"/>
                </a:lnTo>
                <a:lnTo>
                  <a:pt x="75690" y="26986"/>
                </a:lnTo>
                <a:lnTo>
                  <a:pt x="63626" y="23240"/>
                </a:lnTo>
                <a:close/>
              </a:path>
              <a:path w="934720" h="313054">
                <a:moveTo>
                  <a:pt x="76854" y="23240"/>
                </a:moveTo>
                <a:lnTo>
                  <a:pt x="63626" y="23240"/>
                </a:lnTo>
                <a:lnTo>
                  <a:pt x="75690" y="26986"/>
                </a:lnTo>
                <a:lnTo>
                  <a:pt x="76854" y="23240"/>
                </a:lnTo>
                <a:close/>
              </a:path>
            </a:pathLst>
          </a:custGeom>
          <a:solidFill>
            <a:srgbClr val="000000"/>
          </a:solidFill>
        </p:spPr>
        <p:txBody>
          <a:bodyPr wrap="square" lIns="0" tIns="0" rIns="0" bIns="0" rtlCol="0"/>
          <a:lstStyle/>
          <a:p>
            <a:endParaRPr/>
          </a:p>
        </p:txBody>
      </p:sp>
      <p:sp>
        <p:nvSpPr>
          <p:cNvPr id="15" name="object 15"/>
          <p:cNvSpPr/>
          <p:nvPr/>
        </p:nvSpPr>
        <p:spPr>
          <a:xfrm>
            <a:off x="8795766" y="4548504"/>
            <a:ext cx="680720" cy="311150"/>
          </a:xfrm>
          <a:custGeom>
            <a:avLst/>
            <a:gdLst/>
            <a:ahLst/>
            <a:cxnLst/>
            <a:rect l="l" t="t" r="r" b="b"/>
            <a:pathLst>
              <a:path w="680720" h="311150">
                <a:moveTo>
                  <a:pt x="54355" y="241300"/>
                </a:moveTo>
                <a:lnTo>
                  <a:pt x="0" y="306959"/>
                </a:lnTo>
                <a:lnTo>
                  <a:pt x="85089" y="311150"/>
                </a:lnTo>
                <a:lnTo>
                  <a:pt x="75981" y="290449"/>
                </a:lnTo>
                <a:lnTo>
                  <a:pt x="62102" y="290449"/>
                </a:lnTo>
                <a:lnTo>
                  <a:pt x="54101" y="272288"/>
                </a:lnTo>
                <a:lnTo>
                  <a:pt x="65736" y="267164"/>
                </a:lnTo>
                <a:lnTo>
                  <a:pt x="54355" y="241300"/>
                </a:lnTo>
                <a:close/>
              </a:path>
              <a:path w="680720" h="311150">
                <a:moveTo>
                  <a:pt x="65736" y="267164"/>
                </a:moveTo>
                <a:lnTo>
                  <a:pt x="54101" y="272288"/>
                </a:lnTo>
                <a:lnTo>
                  <a:pt x="62102" y="290449"/>
                </a:lnTo>
                <a:lnTo>
                  <a:pt x="73728" y="285327"/>
                </a:lnTo>
                <a:lnTo>
                  <a:pt x="65736" y="267164"/>
                </a:lnTo>
                <a:close/>
              </a:path>
              <a:path w="680720" h="311150">
                <a:moveTo>
                  <a:pt x="73728" y="285327"/>
                </a:moveTo>
                <a:lnTo>
                  <a:pt x="62102" y="290449"/>
                </a:lnTo>
                <a:lnTo>
                  <a:pt x="75981" y="290449"/>
                </a:lnTo>
                <a:lnTo>
                  <a:pt x="73728" y="285327"/>
                </a:lnTo>
                <a:close/>
              </a:path>
              <a:path w="680720" h="311150">
                <a:moveTo>
                  <a:pt x="672464" y="0"/>
                </a:moveTo>
                <a:lnTo>
                  <a:pt x="65736" y="267164"/>
                </a:lnTo>
                <a:lnTo>
                  <a:pt x="73728" y="285327"/>
                </a:lnTo>
                <a:lnTo>
                  <a:pt x="680465" y="18034"/>
                </a:lnTo>
                <a:lnTo>
                  <a:pt x="672464" y="0"/>
                </a:lnTo>
                <a:close/>
              </a:path>
            </a:pathLst>
          </a:custGeom>
          <a:solidFill>
            <a:srgbClr val="000000"/>
          </a:solidFill>
        </p:spPr>
        <p:txBody>
          <a:bodyPr wrap="square" lIns="0" tIns="0" rIns="0" bIns="0" rtlCol="0"/>
          <a:lstStyle/>
          <a:p>
            <a:endParaRPr/>
          </a:p>
        </p:txBody>
      </p:sp>
      <p:sp>
        <p:nvSpPr>
          <p:cNvPr id="16" name="object 16"/>
          <p:cNvSpPr/>
          <p:nvPr/>
        </p:nvSpPr>
        <p:spPr>
          <a:xfrm>
            <a:off x="9579864" y="4363211"/>
            <a:ext cx="1338072" cy="166116"/>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9501505" cy="697230"/>
          </a:xfrm>
          <a:prstGeom prst="rect">
            <a:avLst/>
          </a:prstGeom>
        </p:spPr>
        <p:txBody>
          <a:bodyPr vert="horz" wrap="square" lIns="0" tIns="13335" rIns="0" bIns="0" rtlCol="0">
            <a:spAutoFit/>
          </a:bodyPr>
          <a:lstStyle/>
          <a:p>
            <a:pPr marL="12700">
              <a:lnSpc>
                <a:spcPct val="100000"/>
              </a:lnSpc>
              <a:spcBef>
                <a:spcPts val="105"/>
              </a:spcBef>
            </a:pPr>
            <a:r>
              <a:rPr spc="-5" dirty="0"/>
              <a:t>Aside: </a:t>
            </a:r>
            <a:r>
              <a:rPr spc="-15" dirty="0"/>
              <a:t>discount </a:t>
            </a:r>
            <a:r>
              <a:rPr spc="-35" dirty="0"/>
              <a:t>factors </a:t>
            </a:r>
            <a:r>
              <a:rPr spc="-40" dirty="0"/>
              <a:t>for </a:t>
            </a:r>
            <a:r>
              <a:rPr dirty="0"/>
              <a:t>policy</a:t>
            </a:r>
            <a:r>
              <a:rPr spc="90" dirty="0"/>
              <a:t> </a:t>
            </a:r>
            <a:r>
              <a:rPr spc="-15" dirty="0"/>
              <a:t>gradients</a:t>
            </a:r>
          </a:p>
        </p:txBody>
      </p:sp>
      <p:sp>
        <p:nvSpPr>
          <p:cNvPr id="3" name="object 3"/>
          <p:cNvSpPr/>
          <p:nvPr/>
        </p:nvSpPr>
        <p:spPr>
          <a:xfrm>
            <a:off x="687323" y="1984248"/>
            <a:ext cx="3115055" cy="6461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7323" y="3217164"/>
            <a:ext cx="4424172" cy="228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14755" y="1427988"/>
            <a:ext cx="3047999" cy="31546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87323" y="3931920"/>
            <a:ext cx="868680" cy="19811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87323" y="4855464"/>
            <a:ext cx="868680" cy="19659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04060" y="3678935"/>
            <a:ext cx="6208776" cy="68427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004060" y="4611623"/>
            <a:ext cx="6521196" cy="684276"/>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8526018" y="4060571"/>
            <a:ext cx="934719" cy="313055"/>
          </a:xfrm>
          <a:custGeom>
            <a:avLst/>
            <a:gdLst/>
            <a:ahLst/>
            <a:cxnLst/>
            <a:rect l="l" t="t" r="r" b="b"/>
            <a:pathLst>
              <a:path w="934720" h="313054">
                <a:moveTo>
                  <a:pt x="75690" y="26986"/>
                </a:moveTo>
                <a:lnTo>
                  <a:pt x="69804" y="45935"/>
                </a:lnTo>
                <a:lnTo>
                  <a:pt x="928497" y="312546"/>
                </a:lnTo>
                <a:lnTo>
                  <a:pt x="934465" y="293623"/>
                </a:lnTo>
                <a:lnTo>
                  <a:pt x="75690" y="26986"/>
                </a:lnTo>
                <a:close/>
              </a:path>
              <a:path w="934720" h="313054">
                <a:moveTo>
                  <a:pt x="84074" y="0"/>
                </a:moveTo>
                <a:lnTo>
                  <a:pt x="0" y="13842"/>
                </a:lnTo>
                <a:lnTo>
                  <a:pt x="61467" y="72770"/>
                </a:lnTo>
                <a:lnTo>
                  <a:pt x="69804" y="45935"/>
                </a:lnTo>
                <a:lnTo>
                  <a:pt x="57657" y="42163"/>
                </a:lnTo>
                <a:lnTo>
                  <a:pt x="63626" y="23240"/>
                </a:lnTo>
                <a:lnTo>
                  <a:pt x="76854" y="23240"/>
                </a:lnTo>
                <a:lnTo>
                  <a:pt x="84074" y="0"/>
                </a:lnTo>
                <a:close/>
              </a:path>
              <a:path w="934720" h="313054">
                <a:moveTo>
                  <a:pt x="63626" y="23240"/>
                </a:moveTo>
                <a:lnTo>
                  <a:pt x="57657" y="42163"/>
                </a:lnTo>
                <a:lnTo>
                  <a:pt x="69804" y="45935"/>
                </a:lnTo>
                <a:lnTo>
                  <a:pt x="75690" y="26986"/>
                </a:lnTo>
                <a:lnTo>
                  <a:pt x="63626" y="23240"/>
                </a:lnTo>
                <a:close/>
              </a:path>
              <a:path w="934720" h="313054">
                <a:moveTo>
                  <a:pt x="76854" y="23240"/>
                </a:moveTo>
                <a:lnTo>
                  <a:pt x="63626" y="23240"/>
                </a:lnTo>
                <a:lnTo>
                  <a:pt x="75690" y="26986"/>
                </a:lnTo>
                <a:lnTo>
                  <a:pt x="76854" y="23240"/>
                </a:lnTo>
                <a:close/>
              </a:path>
            </a:pathLst>
          </a:custGeom>
          <a:solidFill>
            <a:srgbClr val="000000"/>
          </a:solidFill>
        </p:spPr>
        <p:txBody>
          <a:bodyPr wrap="square" lIns="0" tIns="0" rIns="0" bIns="0" rtlCol="0"/>
          <a:lstStyle/>
          <a:p>
            <a:endParaRPr/>
          </a:p>
        </p:txBody>
      </p:sp>
      <p:sp>
        <p:nvSpPr>
          <p:cNvPr id="15" name="object 15"/>
          <p:cNvSpPr/>
          <p:nvPr/>
        </p:nvSpPr>
        <p:spPr>
          <a:xfrm>
            <a:off x="8795766" y="4548504"/>
            <a:ext cx="680720" cy="311150"/>
          </a:xfrm>
          <a:custGeom>
            <a:avLst/>
            <a:gdLst/>
            <a:ahLst/>
            <a:cxnLst/>
            <a:rect l="l" t="t" r="r" b="b"/>
            <a:pathLst>
              <a:path w="680720" h="311150">
                <a:moveTo>
                  <a:pt x="54355" y="241300"/>
                </a:moveTo>
                <a:lnTo>
                  <a:pt x="0" y="306959"/>
                </a:lnTo>
                <a:lnTo>
                  <a:pt x="85089" y="311150"/>
                </a:lnTo>
                <a:lnTo>
                  <a:pt x="75981" y="290449"/>
                </a:lnTo>
                <a:lnTo>
                  <a:pt x="62102" y="290449"/>
                </a:lnTo>
                <a:lnTo>
                  <a:pt x="54101" y="272288"/>
                </a:lnTo>
                <a:lnTo>
                  <a:pt x="65736" y="267164"/>
                </a:lnTo>
                <a:lnTo>
                  <a:pt x="54355" y="241300"/>
                </a:lnTo>
                <a:close/>
              </a:path>
              <a:path w="680720" h="311150">
                <a:moveTo>
                  <a:pt x="65736" y="267164"/>
                </a:moveTo>
                <a:lnTo>
                  <a:pt x="54101" y="272288"/>
                </a:lnTo>
                <a:lnTo>
                  <a:pt x="62102" y="290449"/>
                </a:lnTo>
                <a:lnTo>
                  <a:pt x="73728" y="285327"/>
                </a:lnTo>
                <a:lnTo>
                  <a:pt x="65736" y="267164"/>
                </a:lnTo>
                <a:close/>
              </a:path>
              <a:path w="680720" h="311150">
                <a:moveTo>
                  <a:pt x="73728" y="285327"/>
                </a:moveTo>
                <a:lnTo>
                  <a:pt x="62102" y="290449"/>
                </a:lnTo>
                <a:lnTo>
                  <a:pt x="75981" y="290449"/>
                </a:lnTo>
                <a:lnTo>
                  <a:pt x="73728" y="285327"/>
                </a:lnTo>
                <a:close/>
              </a:path>
              <a:path w="680720" h="311150">
                <a:moveTo>
                  <a:pt x="672464" y="0"/>
                </a:moveTo>
                <a:lnTo>
                  <a:pt x="65736" y="267164"/>
                </a:lnTo>
                <a:lnTo>
                  <a:pt x="73728" y="285327"/>
                </a:lnTo>
                <a:lnTo>
                  <a:pt x="680465" y="18034"/>
                </a:lnTo>
                <a:lnTo>
                  <a:pt x="672464" y="0"/>
                </a:lnTo>
                <a:close/>
              </a:path>
            </a:pathLst>
          </a:custGeom>
          <a:solidFill>
            <a:srgbClr val="000000"/>
          </a:solidFill>
        </p:spPr>
        <p:txBody>
          <a:bodyPr wrap="square" lIns="0" tIns="0" rIns="0" bIns="0" rtlCol="0"/>
          <a:lstStyle/>
          <a:p>
            <a:endParaRPr/>
          </a:p>
        </p:txBody>
      </p:sp>
      <p:sp>
        <p:nvSpPr>
          <p:cNvPr id="16" name="object 16"/>
          <p:cNvSpPr/>
          <p:nvPr/>
        </p:nvSpPr>
        <p:spPr>
          <a:xfrm>
            <a:off x="9579864" y="4363211"/>
            <a:ext cx="1338072" cy="166116"/>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2004060" y="5378196"/>
            <a:ext cx="6230112" cy="685800"/>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6784085" y="5467350"/>
            <a:ext cx="268605" cy="317500"/>
          </a:xfrm>
          <a:custGeom>
            <a:avLst/>
            <a:gdLst/>
            <a:ahLst/>
            <a:cxnLst/>
            <a:rect l="l" t="t" r="r" b="b"/>
            <a:pathLst>
              <a:path w="268604" h="317500">
                <a:moveTo>
                  <a:pt x="0" y="158496"/>
                </a:moveTo>
                <a:lnTo>
                  <a:pt x="6839" y="108411"/>
                </a:lnTo>
                <a:lnTo>
                  <a:pt x="25883" y="64904"/>
                </a:lnTo>
                <a:lnTo>
                  <a:pt x="54918" y="30589"/>
                </a:lnTo>
                <a:lnTo>
                  <a:pt x="91732" y="8083"/>
                </a:lnTo>
                <a:lnTo>
                  <a:pt x="134112" y="0"/>
                </a:lnTo>
                <a:lnTo>
                  <a:pt x="176491" y="8083"/>
                </a:lnTo>
                <a:lnTo>
                  <a:pt x="213305" y="30589"/>
                </a:lnTo>
                <a:lnTo>
                  <a:pt x="242340" y="64904"/>
                </a:lnTo>
                <a:lnTo>
                  <a:pt x="261384" y="108411"/>
                </a:lnTo>
                <a:lnTo>
                  <a:pt x="268224" y="158496"/>
                </a:lnTo>
                <a:lnTo>
                  <a:pt x="261384" y="208590"/>
                </a:lnTo>
                <a:lnTo>
                  <a:pt x="242340" y="252098"/>
                </a:lnTo>
                <a:lnTo>
                  <a:pt x="213305" y="286409"/>
                </a:lnTo>
                <a:lnTo>
                  <a:pt x="176491" y="308911"/>
                </a:lnTo>
                <a:lnTo>
                  <a:pt x="134112" y="316991"/>
                </a:lnTo>
                <a:lnTo>
                  <a:pt x="91732" y="308911"/>
                </a:lnTo>
                <a:lnTo>
                  <a:pt x="54918" y="286409"/>
                </a:lnTo>
                <a:lnTo>
                  <a:pt x="25883" y="252098"/>
                </a:lnTo>
                <a:lnTo>
                  <a:pt x="6839" y="208590"/>
                </a:lnTo>
                <a:lnTo>
                  <a:pt x="0" y="158496"/>
                </a:lnTo>
                <a:close/>
              </a:path>
            </a:pathLst>
          </a:custGeom>
          <a:ln w="38099">
            <a:solidFill>
              <a:srgbClr val="FF0000"/>
            </a:solidFill>
          </a:ln>
        </p:spPr>
        <p:txBody>
          <a:bodyPr wrap="square" lIns="0" tIns="0" rIns="0" bIns="0" rtlCol="0"/>
          <a:lstStyle/>
          <a:p>
            <a:endParaRPr/>
          </a:p>
        </p:txBody>
      </p:sp>
      <p:sp>
        <p:nvSpPr>
          <p:cNvPr id="19" name="object 19"/>
          <p:cNvSpPr/>
          <p:nvPr/>
        </p:nvSpPr>
        <p:spPr>
          <a:xfrm>
            <a:off x="2004060" y="6146290"/>
            <a:ext cx="6655308" cy="684276"/>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9063228" y="6359652"/>
            <a:ext cx="2345435" cy="230124"/>
          </a:xfrm>
          <a:prstGeom prst="rect">
            <a:avLst/>
          </a:prstGeom>
          <a:blipFill>
            <a:blip r:embed="rId1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06251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6974205" cy="697230"/>
          </a:xfrm>
          <a:prstGeom prst="rect">
            <a:avLst/>
          </a:prstGeom>
        </p:spPr>
        <p:txBody>
          <a:bodyPr vert="horz" wrap="square" lIns="0" tIns="13335" rIns="0" bIns="0" rtlCol="0">
            <a:spAutoFit/>
          </a:bodyPr>
          <a:lstStyle/>
          <a:p>
            <a:pPr marL="12700">
              <a:lnSpc>
                <a:spcPct val="100000"/>
              </a:lnSpc>
              <a:spcBef>
                <a:spcPts val="105"/>
              </a:spcBef>
            </a:pPr>
            <a:r>
              <a:rPr dirty="0"/>
              <a:t>Which </a:t>
            </a:r>
            <a:r>
              <a:rPr spc="-20" dirty="0"/>
              <a:t>version </a:t>
            </a:r>
            <a:r>
              <a:rPr dirty="0"/>
              <a:t>is the </a:t>
            </a:r>
            <a:r>
              <a:rPr spc="-10" dirty="0"/>
              <a:t>right</a:t>
            </a:r>
            <a:r>
              <a:rPr spc="-25" dirty="0"/>
              <a:t> </a:t>
            </a:r>
            <a:r>
              <a:rPr spc="-5" dirty="0"/>
              <a:t>one?</a:t>
            </a:r>
          </a:p>
        </p:txBody>
      </p:sp>
      <p:sp>
        <p:nvSpPr>
          <p:cNvPr id="3" name="object 3"/>
          <p:cNvSpPr/>
          <p:nvPr/>
        </p:nvSpPr>
        <p:spPr>
          <a:xfrm>
            <a:off x="509016" y="1635251"/>
            <a:ext cx="868680" cy="1981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9016" y="2558795"/>
            <a:ext cx="868680" cy="1965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824227" y="1382267"/>
            <a:ext cx="6210300" cy="68427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24227" y="2314955"/>
            <a:ext cx="6655308" cy="68427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60476" y="4664964"/>
            <a:ext cx="402590" cy="407034"/>
          </a:xfrm>
          <a:custGeom>
            <a:avLst/>
            <a:gdLst/>
            <a:ahLst/>
            <a:cxnLst/>
            <a:rect l="l" t="t" r="r" b="b"/>
            <a:pathLst>
              <a:path w="402590" h="407035">
                <a:moveTo>
                  <a:pt x="0" y="203454"/>
                </a:moveTo>
                <a:lnTo>
                  <a:pt x="5313" y="156794"/>
                </a:lnTo>
                <a:lnTo>
                  <a:pt x="20447" y="113966"/>
                </a:lnTo>
                <a:lnTo>
                  <a:pt x="44195" y="76191"/>
                </a:lnTo>
                <a:lnTo>
                  <a:pt x="75348" y="44686"/>
                </a:lnTo>
                <a:lnTo>
                  <a:pt x="112700" y="20673"/>
                </a:lnTo>
                <a:lnTo>
                  <a:pt x="155042" y="5371"/>
                </a:lnTo>
                <a:lnTo>
                  <a:pt x="201167" y="0"/>
                </a:lnTo>
                <a:lnTo>
                  <a:pt x="247293" y="5371"/>
                </a:lnTo>
                <a:lnTo>
                  <a:pt x="289635" y="20673"/>
                </a:lnTo>
                <a:lnTo>
                  <a:pt x="326987" y="44686"/>
                </a:lnTo>
                <a:lnTo>
                  <a:pt x="358140" y="76191"/>
                </a:lnTo>
                <a:lnTo>
                  <a:pt x="381888" y="113966"/>
                </a:lnTo>
                <a:lnTo>
                  <a:pt x="397022" y="156794"/>
                </a:lnTo>
                <a:lnTo>
                  <a:pt x="402336" y="203454"/>
                </a:lnTo>
                <a:lnTo>
                  <a:pt x="397022" y="250113"/>
                </a:lnTo>
                <a:lnTo>
                  <a:pt x="381888" y="292941"/>
                </a:lnTo>
                <a:lnTo>
                  <a:pt x="358140" y="330716"/>
                </a:lnTo>
                <a:lnTo>
                  <a:pt x="326987" y="362221"/>
                </a:lnTo>
                <a:lnTo>
                  <a:pt x="289635" y="386234"/>
                </a:lnTo>
                <a:lnTo>
                  <a:pt x="247293" y="401536"/>
                </a:lnTo>
                <a:lnTo>
                  <a:pt x="201167" y="406908"/>
                </a:lnTo>
                <a:lnTo>
                  <a:pt x="155042" y="401536"/>
                </a:lnTo>
                <a:lnTo>
                  <a:pt x="112700" y="386234"/>
                </a:lnTo>
                <a:lnTo>
                  <a:pt x="75348" y="362221"/>
                </a:lnTo>
                <a:lnTo>
                  <a:pt x="44195" y="330716"/>
                </a:lnTo>
                <a:lnTo>
                  <a:pt x="20447" y="292941"/>
                </a:lnTo>
                <a:lnTo>
                  <a:pt x="5313" y="250113"/>
                </a:lnTo>
                <a:lnTo>
                  <a:pt x="0" y="203454"/>
                </a:lnTo>
                <a:close/>
              </a:path>
            </a:pathLst>
          </a:custGeom>
          <a:ln w="12192">
            <a:solidFill>
              <a:srgbClr val="000000"/>
            </a:solidFill>
          </a:ln>
        </p:spPr>
        <p:txBody>
          <a:bodyPr wrap="square" lIns="0" tIns="0" rIns="0" bIns="0" rtlCol="0"/>
          <a:lstStyle/>
          <a:p>
            <a:endParaRPr/>
          </a:p>
        </p:txBody>
      </p:sp>
      <p:sp>
        <p:nvSpPr>
          <p:cNvPr id="8" name="object 8"/>
          <p:cNvSpPr/>
          <p:nvPr/>
        </p:nvSpPr>
        <p:spPr>
          <a:xfrm>
            <a:off x="760476" y="5736335"/>
            <a:ext cx="402590" cy="408940"/>
          </a:xfrm>
          <a:custGeom>
            <a:avLst/>
            <a:gdLst/>
            <a:ahLst/>
            <a:cxnLst/>
            <a:rect l="l" t="t" r="r" b="b"/>
            <a:pathLst>
              <a:path w="402590" h="408939">
                <a:moveTo>
                  <a:pt x="0" y="204215"/>
                </a:moveTo>
                <a:lnTo>
                  <a:pt x="5313" y="157390"/>
                </a:lnTo>
                <a:lnTo>
                  <a:pt x="20447" y="114405"/>
                </a:lnTo>
                <a:lnTo>
                  <a:pt x="44195" y="76487"/>
                </a:lnTo>
                <a:lnTo>
                  <a:pt x="75348" y="44862"/>
                </a:lnTo>
                <a:lnTo>
                  <a:pt x="112700" y="20756"/>
                </a:lnTo>
                <a:lnTo>
                  <a:pt x="155042" y="5393"/>
                </a:lnTo>
                <a:lnTo>
                  <a:pt x="201167" y="0"/>
                </a:lnTo>
                <a:lnTo>
                  <a:pt x="247293" y="5393"/>
                </a:lnTo>
                <a:lnTo>
                  <a:pt x="289635" y="20756"/>
                </a:lnTo>
                <a:lnTo>
                  <a:pt x="326987" y="44862"/>
                </a:lnTo>
                <a:lnTo>
                  <a:pt x="358140" y="76487"/>
                </a:lnTo>
                <a:lnTo>
                  <a:pt x="381888" y="114405"/>
                </a:lnTo>
                <a:lnTo>
                  <a:pt x="397022" y="157390"/>
                </a:lnTo>
                <a:lnTo>
                  <a:pt x="402336" y="204215"/>
                </a:lnTo>
                <a:lnTo>
                  <a:pt x="397022" y="251041"/>
                </a:lnTo>
                <a:lnTo>
                  <a:pt x="381888" y="294026"/>
                </a:lnTo>
                <a:lnTo>
                  <a:pt x="358140" y="331944"/>
                </a:lnTo>
                <a:lnTo>
                  <a:pt x="326987" y="363569"/>
                </a:lnTo>
                <a:lnTo>
                  <a:pt x="289635" y="387675"/>
                </a:lnTo>
                <a:lnTo>
                  <a:pt x="247293" y="403038"/>
                </a:lnTo>
                <a:lnTo>
                  <a:pt x="201167" y="408431"/>
                </a:lnTo>
                <a:lnTo>
                  <a:pt x="155042" y="403038"/>
                </a:lnTo>
                <a:lnTo>
                  <a:pt x="112700" y="387675"/>
                </a:lnTo>
                <a:lnTo>
                  <a:pt x="75348" y="363569"/>
                </a:lnTo>
                <a:lnTo>
                  <a:pt x="44195" y="331944"/>
                </a:lnTo>
                <a:lnTo>
                  <a:pt x="20447" y="294026"/>
                </a:lnTo>
                <a:lnTo>
                  <a:pt x="5313" y="251041"/>
                </a:lnTo>
                <a:lnTo>
                  <a:pt x="0" y="204215"/>
                </a:lnTo>
                <a:close/>
              </a:path>
            </a:pathLst>
          </a:custGeom>
          <a:ln w="12192">
            <a:solidFill>
              <a:srgbClr val="000000"/>
            </a:solidFill>
          </a:ln>
        </p:spPr>
        <p:txBody>
          <a:bodyPr wrap="square" lIns="0" tIns="0" rIns="0" bIns="0" rtlCol="0"/>
          <a:lstStyle/>
          <a:p>
            <a:endParaRPr/>
          </a:p>
        </p:txBody>
      </p:sp>
      <p:sp>
        <p:nvSpPr>
          <p:cNvPr id="9" name="object 9"/>
          <p:cNvSpPr/>
          <p:nvPr/>
        </p:nvSpPr>
        <p:spPr>
          <a:xfrm>
            <a:off x="1940051" y="4664964"/>
            <a:ext cx="402590" cy="407034"/>
          </a:xfrm>
          <a:custGeom>
            <a:avLst/>
            <a:gdLst/>
            <a:ahLst/>
            <a:cxnLst/>
            <a:rect l="l" t="t" r="r" b="b"/>
            <a:pathLst>
              <a:path w="402589" h="407035">
                <a:moveTo>
                  <a:pt x="0" y="203454"/>
                </a:moveTo>
                <a:lnTo>
                  <a:pt x="5311" y="156794"/>
                </a:lnTo>
                <a:lnTo>
                  <a:pt x="20442" y="113966"/>
                </a:lnTo>
                <a:lnTo>
                  <a:pt x="44187" y="76191"/>
                </a:lnTo>
                <a:lnTo>
                  <a:pt x="75338" y="44686"/>
                </a:lnTo>
                <a:lnTo>
                  <a:pt x="112689" y="20673"/>
                </a:lnTo>
                <a:lnTo>
                  <a:pt x="155034" y="5371"/>
                </a:lnTo>
                <a:lnTo>
                  <a:pt x="201168" y="0"/>
                </a:lnTo>
                <a:lnTo>
                  <a:pt x="247301" y="5371"/>
                </a:lnTo>
                <a:lnTo>
                  <a:pt x="289646" y="20673"/>
                </a:lnTo>
                <a:lnTo>
                  <a:pt x="326997" y="44686"/>
                </a:lnTo>
                <a:lnTo>
                  <a:pt x="358148" y="76191"/>
                </a:lnTo>
                <a:lnTo>
                  <a:pt x="381893" y="113966"/>
                </a:lnTo>
                <a:lnTo>
                  <a:pt x="397024" y="156794"/>
                </a:lnTo>
                <a:lnTo>
                  <a:pt x="402336" y="203454"/>
                </a:lnTo>
                <a:lnTo>
                  <a:pt x="397024" y="250113"/>
                </a:lnTo>
                <a:lnTo>
                  <a:pt x="381893" y="292941"/>
                </a:lnTo>
                <a:lnTo>
                  <a:pt x="358148" y="330716"/>
                </a:lnTo>
                <a:lnTo>
                  <a:pt x="326997" y="362221"/>
                </a:lnTo>
                <a:lnTo>
                  <a:pt x="289646" y="386234"/>
                </a:lnTo>
                <a:lnTo>
                  <a:pt x="247301" y="401536"/>
                </a:lnTo>
                <a:lnTo>
                  <a:pt x="201168" y="406908"/>
                </a:lnTo>
                <a:lnTo>
                  <a:pt x="155034" y="401536"/>
                </a:lnTo>
                <a:lnTo>
                  <a:pt x="112689" y="386234"/>
                </a:lnTo>
                <a:lnTo>
                  <a:pt x="75338" y="362221"/>
                </a:lnTo>
                <a:lnTo>
                  <a:pt x="44187" y="330716"/>
                </a:lnTo>
                <a:lnTo>
                  <a:pt x="20442" y="292941"/>
                </a:lnTo>
                <a:lnTo>
                  <a:pt x="5311" y="250113"/>
                </a:lnTo>
                <a:lnTo>
                  <a:pt x="0" y="203454"/>
                </a:lnTo>
                <a:close/>
              </a:path>
            </a:pathLst>
          </a:custGeom>
          <a:ln w="12192">
            <a:solidFill>
              <a:srgbClr val="000000"/>
            </a:solidFill>
          </a:ln>
        </p:spPr>
        <p:txBody>
          <a:bodyPr wrap="square" lIns="0" tIns="0" rIns="0" bIns="0" rtlCol="0"/>
          <a:lstStyle/>
          <a:p>
            <a:endParaRPr/>
          </a:p>
        </p:txBody>
      </p:sp>
      <p:sp>
        <p:nvSpPr>
          <p:cNvPr id="10" name="object 10"/>
          <p:cNvSpPr/>
          <p:nvPr/>
        </p:nvSpPr>
        <p:spPr>
          <a:xfrm>
            <a:off x="1940051" y="5736335"/>
            <a:ext cx="402590" cy="408940"/>
          </a:xfrm>
          <a:custGeom>
            <a:avLst/>
            <a:gdLst/>
            <a:ahLst/>
            <a:cxnLst/>
            <a:rect l="l" t="t" r="r" b="b"/>
            <a:pathLst>
              <a:path w="402589" h="408939">
                <a:moveTo>
                  <a:pt x="0" y="204215"/>
                </a:moveTo>
                <a:lnTo>
                  <a:pt x="5311" y="157390"/>
                </a:lnTo>
                <a:lnTo>
                  <a:pt x="20442" y="114405"/>
                </a:lnTo>
                <a:lnTo>
                  <a:pt x="44187" y="76487"/>
                </a:lnTo>
                <a:lnTo>
                  <a:pt x="75338" y="44862"/>
                </a:lnTo>
                <a:lnTo>
                  <a:pt x="112689" y="20756"/>
                </a:lnTo>
                <a:lnTo>
                  <a:pt x="155034" y="5393"/>
                </a:lnTo>
                <a:lnTo>
                  <a:pt x="201168" y="0"/>
                </a:lnTo>
                <a:lnTo>
                  <a:pt x="247301" y="5393"/>
                </a:lnTo>
                <a:lnTo>
                  <a:pt x="289646" y="20756"/>
                </a:lnTo>
                <a:lnTo>
                  <a:pt x="326997" y="44862"/>
                </a:lnTo>
                <a:lnTo>
                  <a:pt x="358148" y="76487"/>
                </a:lnTo>
                <a:lnTo>
                  <a:pt x="381893" y="114405"/>
                </a:lnTo>
                <a:lnTo>
                  <a:pt x="397024" y="157390"/>
                </a:lnTo>
                <a:lnTo>
                  <a:pt x="402336" y="204215"/>
                </a:lnTo>
                <a:lnTo>
                  <a:pt x="397024" y="251041"/>
                </a:lnTo>
                <a:lnTo>
                  <a:pt x="381893" y="294026"/>
                </a:lnTo>
                <a:lnTo>
                  <a:pt x="358148" y="331944"/>
                </a:lnTo>
                <a:lnTo>
                  <a:pt x="326997" y="363569"/>
                </a:lnTo>
                <a:lnTo>
                  <a:pt x="289646" y="387675"/>
                </a:lnTo>
                <a:lnTo>
                  <a:pt x="247301" y="403038"/>
                </a:lnTo>
                <a:lnTo>
                  <a:pt x="201168" y="408431"/>
                </a:lnTo>
                <a:lnTo>
                  <a:pt x="155034" y="403038"/>
                </a:lnTo>
                <a:lnTo>
                  <a:pt x="112689" y="387675"/>
                </a:lnTo>
                <a:lnTo>
                  <a:pt x="75338" y="363569"/>
                </a:lnTo>
                <a:lnTo>
                  <a:pt x="44187" y="331944"/>
                </a:lnTo>
                <a:lnTo>
                  <a:pt x="20442" y="294026"/>
                </a:lnTo>
                <a:lnTo>
                  <a:pt x="5311" y="251041"/>
                </a:lnTo>
                <a:lnTo>
                  <a:pt x="0" y="204215"/>
                </a:lnTo>
                <a:close/>
              </a:path>
            </a:pathLst>
          </a:custGeom>
          <a:ln w="12192">
            <a:solidFill>
              <a:srgbClr val="000000"/>
            </a:solidFill>
          </a:ln>
        </p:spPr>
        <p:txBody>
          <a:bodyPr wrap="square" lIns="0" tIns="0" rIns="0" bIns="0" rtlCol="0"/>
          <a:lstStyle/>
          <a:p>
            <a:endParaRPr/>
          </a:p>
        </p:txBody>
      </p:sp>
      <p:sp>
        <p:nvSpPr>
          <p:cNvPr id="11" name="object 11"/>
          <p:cNvSpPr/>
          <p:nvPr/>
        </p:nvSpPr>
        <p:spPr>
          <a:xfrm>
            <a:off x="1103375" y="5012435"/>
            <a:ext cx="895985" cy="784225"/>
          </a:xfrm>
          <a:custGeom>
            <a:avLst/>
            <a:gdLst/>
            <a:ahLst/>
            <a:cxnLst/>
            <a:rect l="l" t="t" r="r" b="b"/>
            <a:pathLst>
              <a:path w="895985" h="784225">
                <a:moveTo>
                  <a:pt x="32258" y="704748"/>
                </a:moveTo>
                <a:lnTo>
                  <a:pt x="0" y="783602"/>
                </a:lnTo>
                <a:lnTo>
                  <a:pt x="82435" y="762101"/>
                </a:lnTo>
                <a:lnTo>
                  <a:pt x="68846" y="746569"/>
                </a:lnTo>
                <a:lnTo>
                  <a:pt x="51968" y="746569"/>
                </a:lnTo>
                <a:lnTo>
                  <a:pt x="43611" y="737006"/>
                </a:lnTo>
                <a:lnTo>
                  <a:pt x="53166" y="728647"/>
                </a:lnTo>
                <a:lnTo>
                  <a:pt x="32258" y="704748"/>
                </a:lnTo>
                <a:close/>
              </a:path>
              <a:path w="895985" h="784225">
                <a:moveTo>
                  <a:pt x="53166" y="728647"/>
                </a:moveTo>
                <a:lnTo>
                  <a:pt x="43611" y="737006"/>
                </a:lnTo>
                <a:lnTo>
                  <a:pt x="51968" y="746569"/>
                </a:lnTo>
                <a:lnTo>
                  <a:pt x="61529" y="738205"/>
                </a:lnTo>
                <a:lnTo>
                  <a:pt x="53166" y="728647"/>
                </a:lnTo>
                <a:close/>
              </a:path>
              <a:path w="895985" h="784225">
                <a:moveTo>
                  <a:pt x="61529" y="738205"/>
                </a:moveTo>
                <a:lnTo>
                  <a:pt x="51968" y="746569"/>
                </a:lnTo>
                <a:lnTo>
                  <a:pt x="68846" y="746569"/>
                </a:lnTo>
                <a:lnTo>
                  <a:pt x="61529" y="738205"/>
                </a:lnTo>
                <a:close/>
              </a:path>
              <a:path w="895985" h="784225">
                <a:moveTo>
                  <a:pt x="834123" y="45427"/>
                </a:moveTo>
                <a:lnTo>
                  <a:pt x="53166" y="728647"/>
                </a:lnTo>
                <a:lnTo>
                  <a:pt x="61529" y="738205"/>
                </a:lnTo>
                <a:lnTo>
                  <a:pt x="842472" y="54981"/>
                </a:lnTo>
                <a:lnTo>
                  <a:pt x="834123" y="45427"/>
                </a:lnTo>
                <a:close/>
              </a:path>
              <a:path w="895985" h="784225">
                <a:moveTo>
                  <a:pt x="880435" y="37083"/>
                </a:moveTo>
                <a:lnTo>
                  <a:pt x="843661" y="37083"/>
                </a:lnTo>
                <a:lnTo>
                  <a:pt x="852043" y="46608"/>
                </a:lnTo>
                <a:lnTo>
                  <a:pt x="842472" y="54981"/>
                </a:lnTo>
                <a:lnTo>
                  <a:pt x="863346" y="78866"/>
                </a:lnTo>
                <a:lnTo>
                  <a:pt x="880435" y="37083"/>
                </a:lnTo>
                <a:close/>
              </a:path>
              <a:path w="895985" h="784225">
                <a:moveTo>
                  <a:pt x="843661" y="37083"/>
                </a:moveTo>
                <a:lnTo>
                  <a:pt x="834123" y="45427"/>
                </a:lnTo>
                <a:lnTo>
                  <a:pt x="842472" y="54981"/>
                </a:lnTo>
                <a:lnTo>
                  <a:pt x="852043" y="46608"/>
                </a:lnTo>
                <a:lnTo>
                  <a:pt x="843661" y="37083"/>
                </a:lnTo>
                <a:close/>
              </a:path>
              <a:path w="895985" h="784225">
                <a:moveTo>
                  <a:pt x="895604" y="0"/>
                </a:moveTo>
                <a:lnTo>
                  <a:pt x="813181" y="21462"/>
                </a:lnTo>
                <a:lnTo>
                  <a:pt x="834123" y="45427"/>
                </a:lnTo>
                <a:lnTo>
                  <a:pt x="843661" y="37083"/>
                </a:lnTo>
                <a:lnTo>
                  <a:pt x="880435" y="37083"/>
                </a:lnTo>
                <a:lnTo>
                  <a:pt x="895604" y="0"/>
                </a:lnTo>
                <a:close/>
              </a:path>
            </a:pathLst>
          </a:custGeom>
          <a:solidFill>
            <a:srgbClr val="000000"/>
          </a:solidFill>
        </p:spPr>
        <p:txBody>
          <a:bodyPr wrap="square" lIns="0" tIns="0" rIns="0" bIns="0" rtlCol="0"/>
          <a:lstStyle/>
          <a:p>
            <a:endParaRPr/>
          </a:p>
        </p:txBody>
      </p:sp>
      <p:sp>
        <p:nvSpPr>
          <p:cNvPr id="12" name="object 12"/>
          <p:cNvSpPr/>
          <p:nvPr/>
        </p:nvSpPr>
        <p:spPr>
          <a:xfrm>
            <a:off x="1103375" y="5012435"/>
            <a:ext cx="895985" cy="784225"/>
          </a:xfrm>
          <a:custGeom>
            <a:avLst/>
            <a:gdLst/>
            <a:ahLst/>
            <a:cxnLst/>
            <a:rect l="l" t="t" r="r" b="b"/>
            <a:pathLst>
              <a:path w="895985" h="784225">
                <a:moveTo>
                  <a:pt x="834090" y="738196"/>
                </a:moveTo>
                <a:lnTo>
                  <a:pt x="813181" y="762101"/>
                </a:lnTo>
                <a:lnTo>
                  <a:pt x="895604" y="783602"/>
                </a:lnTo>
                <a:lnTo>
                  <a:pt x="880454" y="746569"/>
                </a:lnTo>
                <a:lnTo>
                  <a:pt x="843661" y="746569"/>
                </a:lnTo>
                <a:lnTo>
                  <a:pt x="834090" y="738196"/>
                </a:lnTo>
                <a:close/>
              </a:path>
              <a:path w="895985" h="784225">
                <a:moveTo>
                  <a:pt x="842462" y="728624"/>
                </a:moveTo>
                <a:lnTo>
                  <a:pt x="834090" y="738196"/>
                </a:lnTo>
                <a:lnTo>
                  <a:pt x="843661" y="746569"/>
                </a:lnTo>
                <a:lnTo>
                  <a:pt x="852043" y="737006"/>
                </a:lnTo>
                <a:lnTo>
                  <a:pt x="842462" y="728624"/>
                </a:lnTo>
                <a:close/>
              </a:path>
              <a:path w="895985" h="784225">
                <a:moveTo>
                  <a:pt x="863346" y="704748"/>
                </a:moveTo>
                <a:lnTo>
                  <a:pt x="842462" y="728624"/>
                </a:lnTo>
                <a:lnTo>
                  <a:pt x="852043" y="737006"/>
                </a:lnTo>
                <a:lnTo>
                  <a:pt x="843661" y="746569"/>
                </a:lnTo>
                <a:lnTo>
                  <a:pt x="880454" y="746569"/>
                </a:lnTo>
                <a:lnTo>
                  <a:pt x="863346" y="704748"/>
                </a:lnTo>
                <a:close/>
              </a:path>
              <a:path w="895985" h="784225">
                <a:moveTo>
                  <a:pt x="61495" y="45418"/>
                </a:moveTo>
                <a:lnTo>
                  <a:pt x="53156" y="54959"/>
                </a:lnTo>
                <a:lnTo>
                  <a:pt x="834090" y="738196"/>
                </a:lnTo>
                <a:lnTo>
                  <a:pt x="842462" y="728624"/>
                </a:lnTo>
                <a:lnTo>
                  <a:pt x="61495" y="45418"/>
                </a:lnTo>
                <a:close/>
              </a:path>
              <a:path w="895985" h="784225">
                <a:moveTo>
                  <a:pt x="0" y="0"/>
                </a:moveTo>
                <a:lnTo>
                  <a:pt x="32258" y="78866"/>
                </a:lnTo>
                <a:lnTo>
                  <a:pt x="53156" y="54959"/>
                </a:lnTo>
                <a:lnTo>
                  <a:pt x="43611" y="46608"/>
                </a:lnTo>
                <a:lnTo>
                  <a:pt x="51968" y="37083"/>
                </a:lnTo>
                <a:lnTo>
                  <a:pt x="68781" y="37083"/>
                </a:lnTo>
                <a:lnTo>
                  <a:pt x="82435" y="21462"/>
                </a:lnTo>
                <a:lnTo>
                  <a:pt x="0" y="0"/>
                </a:lnTo>
                <a:close/>
              </a:path>
              <a:path w="895985" h="784225">
                <a:moveTo>
                  <a:pt x="51968" y="37083"/>
                </a:moveTo>
                <a:lnTo>
                  <a:pt x="43611" y="46608"/>
                </a:lnTo>
                <a:lnTo>
                  <a:pt x="53156" y="54959"/>
                </a:lnTo>
                <a:lnTo>
                  <a:pt x="61495" y="45418"/>
                </a:lnTo>
                <a:lnTo>
                  <a:pt x="51968" y="37083"/>
                </a:lnTo>
                <a:close/>
              </a:path>
              <a:path w="895985" h="784225">
                <a:moveTo>
                  <a:pt x="68781" y="37083"/>
                </a:moveTo>
                <a:lnTo>
                  <a:pt x="51968" y="37083"/>
                </a:lnTo>
                <a:lnTo>
                  <a:pt x="61495" y="45418"/>
                </a:lnTo>
                <a:lnTo>
                  <a:pt x="68781" y="37083"/>
                </a:lnTo>
                <a:close/>
              </a:path>
            </a:pathLst>
          </a:custGeom>
          <a:solidFill>
            <a:srgbClr val="000000"/>
          </a:solidFill>
        </p:spPr>
        <p:txBody>
          <a:bodyPr wrap="square" lIns="0" tIns="0" rIns="0" bIns="0" rtlCol="0"/>
          <a:lstStyle/>
          <a:p>
            <a:endParaRPr/>
          </a:p>
        </p:txBody>
      </p:sp>
      <p:sp>
        <p:nvSpPr>
          <p:cNvPr id="13" name="object 13"/>
          <p:cNvSpPr/>
          <p:nvPr/>
        </p:nvSpPr>
        <p:spPr>
          <a:xfrm>
            <a:off x="923544" y="5071871"/>
            <a:ext cx="76200" cy="664210"/>
          </a:xfrm>
          <a:custGeom>
            <a:avLst/>
            <a:gdLst/>
            <a:ahLst/>
            <a:cxnLst/>
            <a:rect l="l" t="t" r="r" b="b"/>
            <a:pathLst>
              <a:path w="76200" h="664210">
                <a:moveTo>
                  <a:pt x="31750" y="587933"/>
                </a:moveTo>
                <a:lnTo>
                  <a:pt x="0" y="587933"/>
                </a:lnTo>
                <a:lnTo>
                  <a:pt x="38100" y="664133"/>
                </a:lnTo>
                <a:lnTo>
                  <a:pt x="69850" y="600633"/>
                </a:lnTo>
                <a:lnTo>
                  <a:pt x="31750" y="600633"/>
                </a:lnTo>
                <a:lnTo>
                  <a:pt x="31750" y="587933"/>
                </a:lnTo>
                <a:close/>
              </a:path>
              <a:path w="76200" h="664210">
                <a:moveTo>
                  <a:pt x="44450" y="63500"/>
                </a:moveTo>
                <a:lnTo>
                  <a:pt x="31750" y="63500"/>
                </a:lnTo>
                <a:lnTo>
                  <a:pt x="31750" y="600633"/>
                </a:lnTo>
                <a:lnTo>
                  <a:pt x="44450" y="600633"/>
                </a:lnTo>
                <a:lnTo>
                  <a:pt x="44450" y="63500"/>
                </a:lnTo>
                <a:close/>
              </a:path>
              <a:path w="76200" h="664210">
                <a:moveTo>
                  <a:pt x="76200" y="587933"/>
                </a:moveTo>
                <a:lnTo>
                  <a:pt x="44450" y="587933"/>
                </a:lnTo>
                <a:lnTo>
                  <a:pt x="44450" y="600633"/>
                </a:lnTo>
                <a:lnTo>
                  <a:pt x="69850" y="600633"/>
                </a:lnTo>
                <a:lnTo>
                  <a:pt x="76200" y="587933"/>
                </a:lnTo>
                <a:close/>
              </a:path>
              <a:path w="76200" h="664210">
                <a:moveTo>
                  <a:pt x="38100" y="0"/>
                </a:moveTo>
                <a:lnTo>
                  <a:pt x="0" y="76200"/>
                </a:lnTo>
                <a:lnTo>
                  <a:pt x="31750" y="76200"/>
                </a:lnTo>
                <a:lnTo>
                  <a:pt x="31750" y="63500"/>
                </a:lnTo>
                <a:lnTo>
                  <a:pt x="69850" y="63500"/>
                </a:lnTo>
                <a:lnTo>
                  <a:pt x="38100" y="0"/>
                </a:lnTo>
                <a:close/>
              </a:path>
              <a:path w="76200" h="66421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14" name="object 14"/>
          <p:cNvSpPr/>
          <p:nvPr/>
        </p:nvSpPr>
        <p:spPr>
          <a:xfrm>
            <a:off x="1162811" y="5902452"/>
            <a:ext cx="777875" cy="76200"/>
          </a:xfrm>
          <a:custGeom>
            <a:avLst/>
            <a:gdLst/>
            <a:ahLst/>
            <a:cxnLst/>
            <a:rect l="l" t="t" r="r" b="b"/>
            <a:pathLst>
              <a:path w="777875" h="76200">
                <a:moveTo>
                  <a:pt x="76200" y="0"/>
                </a:moveTo>
                <a:lnTo>
                  <a:pt x="0" y="38100"/>
                </a:lnTo>
                <a:lnTo>
                  <a:pt x="76200" y="76200"/>
                </a:lnTo>
                <a:lnTo>
                  <a:pt x="76200" y="44450"/>
                </a:lnTo>
                <a:lnTo>
                  <a:pt x="63500" y="44450"/>
                </a:lnTo>
                <a:lnTo>
                  <a:pt x="63500" y="31750"/>
                </a:lnTo>
                <a:lnTo>
                  <a:pt x="76200" y="31750"/>
                </a:lnTo>
                <a:lnTo>
                  <a:pt x="76200" y="0"/>
                </a:lnTo>
                <a:close/>
              </a:path>
              <a:path w="777875" h="76200">
                <a:moveTo>
                  <a:pt x="701675" y="0"/>
                </a:moveTo>
                <a:lnTo>
                  <a:pt x="701675" y="76200"/>
                </a:lnTo>
                <a:lnTo>
                  <a:pt x="765175" y="44450"/>
                </a:lnTo>
                <a:lnTo>
                  <a:pt x="714375" y="44450"/>
                </a:lnTo>
                <a:lnTo>
                  <a:pt x="714375" y="31750"/>
                </a:lnTo>
                <a:lnTo>
                  <a:pt x="765175" y="31750"/>
                </a:lnTo>
                <a:lnTo>
                  <a:pt x="701675" y="0"/>
                </a:lnTo>
                <a:close/>
              </a:path>
              <a:path w="777875" h="76200">
                <a:moveTo>
                  <a:pt x="76200" y="31750"/>
                </a:moveTo>
                <a:lnTo>
                  <a:pt x="63500" y="31750"/>
                </a:lnTo>
                <a:lnTo>
                  <a:pt x="63500" y="44450"/>
                </a:lnTo>
                <a:lnTo>
                  <a:pt x="76200" y="44450"/>
                </a:lnTo>
                <a:lnTo>
                  <a:pt x="76200" y="31750"/>
                </a:lnTo>
                <a:close/>
              </a:path>
              <a:path w="777875" h="76200">
                <a:moveTo>
                  <a:pt x="701675" y="31750"/>
                </a:moveTo>
                <a:lnTo>
                  <a:pt x="76200" y="31750"/>
                </a:lnTo>
                <a:lnTo>
                  <a:pt x="76200" y="44450"/>
                </a:lnTo>
                <a:lnTo>
                  <a:pt x="701675" y="44450"/>
                </a:lnTo>
                <a:lnTo>
                  <a:pt x="701675" y="31750"/>
                </a:lnTo>
                <a:close/>
              </a:path>
              <a:path w="777875" h="76200">
                <a:moveTo>
                  <a:pt x="765175" y="31750"/>
                </a:moveTo>
                <a:lnTo>
                  <a:pt x="714375" y="31750"/>
                </a:lnTo>
                <a:lnTo>
                  <a:pt x="714375" y="44450"/>
                </a:lnTo>
                <a:lnTo>
                  <a:pt x="765175" y="44450"/>
                </a:lnTo>
                <a:lnTo>
                  <a:pt x="777875" y="38100"/>
                </a:lnTo>
                <a:lnTo>
                  <a:pt x="765175" y="31750"/>
                </a:lnTo>
                <a:close/>
              </a:path>
            </a:pathLst>
          </a:custGeom>
          <a:solidFill>
            <a:srgbClr val="000000"/>
          </a:solidFill>
        </p:spPr>
        <p:txBody>
          <a:bodyPr wrap="square" lIns="0" tIns="0" rIns="0" bIns="0" rtlCol="0"/>
          <a:lstStyle/>
          <a:p>
            <a:endParaRPr/>
          </a:p>
        </p:txBody>
      </p:sp>
      <p:sp>
        <p:nvSpPr>
          <p:cNvPr id="15" name="object 15"/>
          <p:cNvSpPr/>
          <p:nvPr/>
        </p:nvSpPr>
        <p:spPr>
          <a:xfrm>
            <a:off x="2103120" y="5071871"/>
            <a:ext cx="76200" cy="664210"/>
          </a:xfrm>
          <a:custGeom>
            <a:avLst/>
            <a:gdLst/>
            <a:ahLst/>
            <a:cxnLst/>
            <a:rect l="l" t="t" r="r" b="b"/>
            <a:pathLst>
              <a:path w="76200" h="664210">
                <a:moveTo>
                  <a:pt x="31750" y="587933"/>
                </a:moveTo>
                <a:lnTo>
                  <a:pt x="0" y="587933"/>
                </a:lnTo>
                <a:lnTo>
                  <a:pt x="38100" y="664133"/>
                </a:lnTo>
                <a:lnTo>
                  <a:pt x="69850" y="600633"/>
                </a:lnTo>
                <a:lnTo>
                  <a:pt x="31750" y="600633"/>
                </a:lnTo>
                <a:lnTo>
                  <a:pt x="31750" y="587933"/>
                </a:lnTo>
                <a:close/>
              </a:path>
              <a:path w="76200" h="664210">
                <a:moveTo>
                  <a:pt x="44450" y="63500"/>
                </a:moveTo>
                <a:lnTo>
                  <a:pt x="31750" y="63500"/>
                </a:lnTo>
                <a:lnTo>
                  <a:pt x="31750" y="600633"/>
                </a:lnTo>
                <a:lnTo>
                  <a:pt x="44450" y="600633"/>
                </a:lnTo>
                <a:lnTo>
                  <a:pt x="44450" y="63500"/>
                </a:lnTo>
                <a:close/>
              </a:path>
              <a:path w="76200" h="664210">
                <a:moveTo>
                  <a:pt x="76200" y="587933"/>
                </a:moveTo>
                <a:lnTo>
                  <a:pt x="44450" y="587933"/>
                </a:lnTo>
                <a:lnTo>
                  <a:pt x="44450" y="600633"/>
                </a:lnTo>
                <a:lnTo>
                  <a:pt x="69850" y="600633"/>
                </a:lnTo>
                <a:lnTo>
                  <a:pt x="76200" y="587933"/>
                </a:lnTo>
                <a:close/>
              </a:path>
              <a:path w="76200" h="664210">
                <a:moveTo>
                  <a:pt x="38100" y="0"/>
                </a:moveTo>
                <a:lnTo>
                  <a:pt x="0" y="76200"/>
                </a:lnTo>
                <a:lnTo>
                  <a:pt x="31750" y="76200"/>
                </a:lnTo>
                <a:lnTo>
                  <a:pt x="31750" y="63500"/>
                </a:lnTo>
                <a:lnTo>
                  <a:pt x="69850" y="63500"/>
                </a:lnTo>
                <a:lnTo>
                  <a:pt x="38100" y="0"/>
                </a:lnTo>
                <a:close/>
              </a:path>
              <a:path w="76200" h="66421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16" name="object 16"/>
          <p:cNvSpPr/>
          <p:nvPr/>
        </p:nvSpPr>
        <p:spPr>
          <a:xfrm>
            <a:off x="1162811" y="4829555"/>
            <a:ext cx="777875" cy="76200"/>
          </a:xfrm>
          <a:custGeom>
            <a:avLst/>
            <a:gdLst/>
            <a:ahLst/>
            <a:cxnLst/>
            <a:rect l="l" t="t" r="r" b="b"/>
            <a:pathLst>
              <a:path w="777875" h="76200">
                <a:moveTo>
                  <a:pt x="76200" y="0"/>
                </a:moveTo>
                <a:lnTo>
                  <a:pt x="0" y="38100"/>
                </a:lnTo>
                <a:lnTo>
                  <a:pt x="76200" y="76200"/>
                </a:lnTo>
                <a:lnTo>
                  <a:pt x="76200" y="44450"/>
                </a:lnTo>
                <a:lnTo>
                  <a:pt x="63500" y="44450"/>
                </a:lnTo>
                <a:lnTo>
                  <a:pt x="63500" y="31750"/>
                </a:lnTo>
                <a:lnTo>
                  <a:pt x="76200" y="31750"/>
                </a:lnTo>
                <a:lnTo>
                  <a:pt x="76200" y="0"/>
                </a:lnTo>
                <a:close/>
              </a:path>
              <a:path w="777875" h="76200">
                <a:moveTo>
                  <a:pt x="701675" y="0"/>
                </a:moveTo>
                <a:lnTo>
                  <a:pt x="701675" y="76200"/>
                </a:lnTo>
                <a:lnTo>
                  <a:pt x="765175" y="44450"/>
                </a:lnTo>
                <a:lnTo>
                  <a:pt x="714375" y="44450"/>
                </a:lnTo>
                <a:lnTo>
                  <a:pt x="714375" y="31750"/>
                </a:lnTo>
                <a:lnTo>
                  <a:pt x="765175" y="31750"/>
                </a:lnTo>
                <a:lnTo>
                  <a:pt x="701675" y="0"/>
                </a:lnTo>
                <a:close/>
              </a:path>
              <a:path w="777875" h="76200">
                <a:moveTo>
                  <a:pt x="76200" y="31750"/>
                </a:moveTo>
                <a:lnTo>
                  <a:pt x="63500" y="31750"/>
                </a:lnTo>
                <a:lnTo>
                  <a:pt x="63500" y="44450"/>
                </a:lnTo>
                <a:lnTo>
                  <a:pt x="76200" y="44450"/>
                </a:lnTo>
                <a:lnTo>
                  <a:pt x="76200" y="31750"/>
                </a:lnTo>
                <a:close/>
              </a:path>
              <a:path w="777875" h="76200">
                <a:moveTo>
                  <a:pt x="701675" y="31750"/>
                </a:moveTo>
                <a:lnTo>
                  <a:pt x="76200" y="31750"/>
                </a:lnTo>
                <a:lnTo>
                  <a:pt x="76200" y="44450"/>
                </a:lnTo>
                <a:lnTo>
                  <a:pt x="701675" y="44450"/>
                </a:lnTo>
                <a:lnTo>
                  <a:pt x="701675" y="31750"/>
                </a:lnTo>
                <a:close/>
              </a:path>
              <a:path w="777875" h="76200">
                <a:moveTo>
                  <a:pt x="765175" y="31750"/>
                </a:moveTo>
                <a:lnTo>
                  <a:pt x="714375" y="31750"/>
                </a:lnTo>
                <a:lnTo>
                  <a:pt x="714375" y="44450"/>
                </a:lnTo>
                <a:lnTo>
                  <a:pt x="765175" y="44450"/>
                </a:lnTo>
                <a:lnTo>
                  <a:pt x="777875" y="38100"/>
                </a:lnTo>
                <a:lnTo>
                  <a:pt x="765175" y="31750"/>
                </a:lnTo>
                <a:close/>
              </a:path>
            </a:pathLst>
          </a:custGeom>
          <a:solidFill>
            <a:srgbClr val="000000"/>
          </a:solidFill>
        </p:spPr>
        <p:txBody>
          <a:bodyPr wrap="square" lIns="0" tIns="0" rIns="0" bIns="0" rtlCol="0"/>
          <a:lstStyle/>
          <a:p>
            <a:endParaRPr/>
          </a:p>
        </p:txBody>
      </p:sp>
      <p:sp>
        <p:nvSpPr>
          <p:cNvPr id="17" name="object 17"/>
          <p:cNvSpPr/>
          <p:nvPr/>
        </p:nvSpPr>
        <p:spPr>
          <a:xfrm>
            <a:off x="879430" y="4806696"/>
            <a:ext cx="167557" cy="13716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2059044" y="4806696"/>
            <a:ext cx="173615" cy="137160"/>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879387" y="5871971"/>
            <a:ext cx="175220" cy="140207"/>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059041" y="5871971"/>
            <a:ext cx="178190" cy="137159"/>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1130808" y="6211823"/>
            <a:ext cx="841247" cy="228600"/>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2965704" y="5236464"/>
            <a:ext cx="401320" cy="408940"/>
          </a:xfrm>
          <a:custGeom>
            <a:avLst/>
            <a:gdLst/>
            <a:ahLst/>
            <a:cxnLst/>
            <a:rect l="l" t="t" r="r" b="b"/>
            <a:pathLst>
              <a:path w="401320" h="408939">
                <a:moveTo>
                  <a:pt x="0" y="204216"/>
                </a:moveTo>
                <a:lnTo>
                  <a:pt x="5289" y="157394"/>
                </a:lnTo>
                <a:lnTo>
                  <a:pt x="20358" y="114411"/>
                </a:lnTo>
                <a:lnTo>
                  <a:pt x="44007" y="76493"/>
                </a:lnTo>
                <a:lnTo>
                  <a:pt x="75035" y="44866"/>
                </a:lnTo>
                <a:lnTo>
                  <a:pt x="112245" y="20758"/>
                </a:lnTo>
                <a:lnTo>
                  <a:pt x="154434" y="5393"/>
                </a:lnTo>
                <a:lnTo>
                  <a:pt x="200406" y="0"/>
                </a:lnTo>
                <a:lnTo>
                  <a:pt x="246377" y="5393"/>
                </a:lnTo>
                <a:lnTo>
                  <a:pt x="288566" y="20758"/>
                </a:lnTo>
                <a:lnTo>
                  <a:pt x="325776" y="44866"/>
                </a:lnTo>
                <a:lnTo>
                  <a:pt x="356804" y="76493"/>
                </a:lnTo>
                <a:lnTo>
                  <a:pt x="380453" y="114411"/>
                </a:lnTo>
                <a:lnTo>
                  <a:pt x="395522" y="157394"/>
                </a:lnTo>
                <a:lnTo>
                  <a:pt x="400811" y="204216"/>
                </a:lnTo>
                <a:lnTo>
                  <a:pt x="395522" y="251037"/>
                </a:lnTo>
                <a:lnTo>
                  <a:pt x="380453" y="294020"/>
                </a:lnTo>
                <a:lnTo>
                  <a:pt x="356804" y="331938"/>
                </a:lnTo>
                <a:lnTo>
                  <a:pt x="325776" y="363565"/>
                </a:lnTo>
                <a:lnTo>
                  <a:pt x="288566" y="387673"/>
                </a:lnTo>
                <a:lnTo>
                  <a:pt x="246377" y="403038"/>
                </a:lnTo>
                <a:lnTo>
                  <a:pt x="200406" y="408432"/>
                </a:lnTo>
                <a:lnTo>
                  <a:pt x="154434" y="403038"/>
                </a:lnTo>
                <a:lnTo>
                  <a:pt x="112245" y="387673"/>
                </a:lnTo>
                <a:lnTo>
                  <a:pt x="75035" y="363565"/>
                </a:lnTo>
                <a:lnTo>
                  <a:pt x="44007" y="331938"/>
                </a:lnTo>
                <a:lnTo>
                  <a:pt x="20358" y="294020"/>
                </a:lnTo>
                <a:lnTo>
                  <a:pt x="5289" y="251037"/>
                </a:lnTo>
                <a:lnTo>
                  <a:pt x="0" y="204216"/>
                </a:lnTo>
                <a:close/>
              </a:path>
            </a:pathLst>
          </a:custGeom>
          <a:ln w="12192">
            <a:solidFill>
              <a:srgbClr val="000000"/>
            </a:solidFill>
          </a:ln>
        </p:spPr>
        <p:txBody>
          <a:bodyPr wrap="square" lIns="0" tIns="0" rIns="0" bIns="0" rtlCol="0"/>
          <a:lstStyle/>
          <a:p>
            <a:endParaRPr/>
          </a:p>
        </p:txBody>
      </p:sp>
      <p:sp>
        <p:nvSpPr>
          <p:cNvPr id="23" name="object 23"/>
          <p:cNvSpPr/>
          <p:nvPr/>
        </p:nvSpPr>
        <p:spPr>
          <a:xfrm>
            <a:off x="3054899" y="5293161"/>
            <a:ext cx="227055" cy="301195"/>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2338070" y="4862957"/>
            <a:ext cx="628015" cy="577215"/>
          </a:xfrm>
          <a:custGeom>
            <a:avLst/>
            <a:gdLst/>
            <a:ahLst/>
            <a:cxnLst/>
            <a:rect l="l" t="t" r="r" b="b"/>
            <a:pathLst>
              <a:path w="628014" h="577214">
                <a:moveTo>
                  <a:pt x="567370" y="530414"/>
                </a:moveTo>
                <a:lnTo>
                  <a:pt x="545846" y="553847"/>
                </a:lnTo>
                <a:lnTo>
                  <a:pt x="627761" y="577215"/>
                </a:lnTo>
                <a:lnTo>
                  <a:pt x="613166" y="538988"/>
                </a:lnTo>
                <a:lnTo>
                  <a:pt x="576707" y="538988"/>
                </a:lnTo>
                <a:lnTo>
                  <a:pt x="567370" y="530414"/>
                </a:lnTo>
                <a:close/>
              </a:path>
              <a:path w="628014" h="577214">
                <a:moveTo>
                  <a:pt x="576004" y="521014"/>
                </a:moveTo>
                <a:lnTo>
                  <a:pt x="567370" y="530414"/>
                </a:lnTo>
                <a:lnTo>
                  <a:pt x="576707" y="538988"/>
                </a:lnTo>
                <a:lnTo>
                  <a:pt x="585343" y="529590"/>
                </a:lnTo>
                <a:lnTo>
                  <a:pt x="576004" y="521014"/>
                </a:lnTo>
                <a:close/>
              </a:path>
              <a:path w="628014" h="577214">
                <a:moveTo>
                  <a:pt x="597407" y="497713"/>
                </a:moveTo>
                <a:lnTo>
                  <a:pt x="576004" y="521014"/>
                </a:lnTo>
                <a:lnTo>
                  <a:pt x="585343" y="529590"/>
                </a:lnTo>
                <a:lnTo>
                  <a:pt x="576707" y="538988"/>
                </a:lnTo>
                <a:lnTo>
                  <a:pt x="613166" y="538988"/>
                </a:lnTo>
                <a:lnTo>
                  <a:pt x="597407" y="497713"/>
                </a:lnTo>
                <a:close/>
              </a:path>
              <a:path w="628014" h="577214">
                <a:moveTo>
                  <a:pt x="8636" y="0"/>
                </a:moveTo>
                <a:lnTo>
                  <a:pt x="0" y="9398"/>
                </a:lnTo>
                <a:lnTo>
                  <a:pt x="567370" y="530414"/>
                </a:lnTo>
                <a:lnTo>
                  <a:pt x="576004" y="521014"/>
                </a:lnTo>
                <a:lnTo>
                  <a:pt x="8636" y="0"/>
                </a:lnTo>
                <a:close/>
              </a:path>
            </a:pathLst>
          </a:custGeom>
          <a:solidFill>
            <a:srgbClr val="000000"/>
          </a:solidFill>
        </p:spPr>
        <p:txBody>
          <a:bodyPr wrap="square" lIns="0" tIns="0" rIns="0" bIns="0" rtlCol="0"/>
          <a:lstStyle/>
          <a:p>
            <a:endParaRPr/>
          </a:p>
        </p:txBody>
      </p:sp>
      <p:sp>
        <p:nvSpPr>
          <p:cNvPr id="25" name="object 25"/>
          <p:cNvSpPr/>
          <p:nvPr/>
        </p:nvSpPr>
        <p:spPr>
          <a:xfrm>
            <a:off x="1101978" y="5006213"/>
            <a:ext cx="1892935" cy="455295"/>
          </a:xfrm>
          <a:custGeom>
            <a:avLst/>
            <a:gdLst/>
            <a:ahLst/>
            <a:cxnLst/>
            <a:rect l="l" t="t" r="r" b="b"/>
            <a:pathLst>
              <a:path w="1892935" h="455295">
                <a:moveTo>
                  <a:pt x="1817128" y="423904"/>
                </a:moveTo>
                <a:lnTo>
                  <a:pt x="1810131" y="454914"/>
                </a:lnTo>
                <a:lnTo>
                  <a:pt x="1892808" y="434594"/>
                </a:lnTo>
                <a:lnTo>
                  <a:pt x="1883192" y="426720"/>
                </a:lnTo>
                <a:lnTo>
                  <a:pt x="1829562" y="426720"/>
                </a:lnTo>
                <a:lnTo>
                  <a:pt x="1817128" y="423904"/>
                </a:lnTo>
                <a:close/>
              </a:path>
              <a:path w="1892935" h="455295">
                <a:moveTo>
                  <a:pt x="1819908" y="411581"/>
                </a:moveTo>
                <a:lnTo>
                  <a:pt x="1817128" y="423904"/>
                </a:lnTo>
                <a:lnTo>
                  <a:pt x="1829562" y="426720"/>
                </a:lnTo>
                <a:lnTo>
                  <a:pt x="1832356" y="414400"/>
                </a:lnTo>
                <a:lnTo>
                  <a:pt x="1819908" y="411581"/>
                </a:lnTo>
                <a:close/>
              </a:path>
              <a:path w="1892935" h="455295">
                <a:moveTo>
                  <a:pt x="1826895" y="380619"/>
                </a:moveTo>
                <a:lnTo>
                  <a:pt x="1819908" y="411581"/>
                </a:lnTo>
                <a:lnTo>
                  <a:pt x="1832356" y="414400"/>
                </a:lnTo>
                <a:lnTo>
                  <a:pt x="1829562" y="426720"/>
                </a:lnTo>
                <a:lnTo>
                  <a:pt x="1883192" y="426720"/>
                </a:lnTo>
                <a:lnTo>
                  <a:pt x="1826895" y="380619"/>
                </a:lnTo>
                <a:close/>
              </a:path>
              <a:path w="1892935" h="455295">
                <a:moveTo>
                  <a:pt x="2794" y="0"/>
                </a:moveTo>
                <a:lnTo>
                  <a:pt x="0" y="12445"/>
                </a:lnTo>
                <a:lnTo>
                  <a:pt x="1817128" y="423904"/>
                </a:lnTo>
                <a:lnTo>
                  <a:pt x="1819908" y="411581"/>
                </a:lnTo>
                <a:lnTo>
                  <a:pt x="2794" y="0"/>
                </a:lnTo>
                <a:close/>
              </a:path>
            </a:pathLst>
          </a:custGeom>
          <a:solidFill>
            <a:srgbClr val="000000"/>
          </a:solidFill>
        </p:spPr>
        <p:txBody>
          <a:bodyPr wrap="square" lIns="0" tIns="0" rIns="0" bIns="0" rtlCol="0"/>
          <a:lstStyle/>
          <a:p>
            <a:endParaRPr/>
          </a:p>
        </p:txBody>
      </p:sp>
      <p:sp>
        <p:nvSpPr>
          <p:cNvPr id="26" name="object 26"/>
          <p:cNvSpPr/>
          <p:nvPr/>
        </p:nvSpPr>
        <p:spPr>
          <a:xfrm>
            <a:off x="1102207" y="5417311"/>
            <a:ext cx="1892935" cy="385445"/>
          </a:xfrm>
          <a:custGeom>
            <a:avLst/>
            <a:gdLst/>
            <a:ahLst/>
            <a:cxnLst/>
            <a:rect l="l" t="t" r="r" b="b"/>
            <a:pathLst>
              <a:path w="1892935" h="385445">
                <a:moveTo>
                  <a:pt x="1816531" y="31185"/>
                </a:moveTo>
                <a:lnTo>
                  <a:pt x="0" y="372363"/>
                </a:lnTo>
                <a:lnTo>
                  <a:pt x="2336" y="384848"/>
                </a:lnTo>
                <a:lnTo>
                  <a:pt x="1818871" y="43621"/>
                </a:lnTo>
                <a:lnTo>
                  <a:pt x="1816531" y="31185"/>
                </a:lnTo>
                <a:close/>
              </a:path>
              <a:path w="1892935" h="385445">
                <a:moveTo>
                  <a:pt x="1885396" y="28828"/>
                </a:moveTo>
                <a:lnTo>
                  <a:pt x="1829079" y="28828"/>
                </a:lnTo>
                <a:lnTo>
                  <a:pt x="1831365" y="41275"/>
                </a:lnTo>
                <a:lnTo>
                  <a:pt x="1818871" y="43621"/>
                </a:lnTo>
                <a:lnTo>
                  <a:pt x="1824761" y="74929"/>
                </a:lnTo>
                <a:lnTo>
                  <a:pt x="1885396" y="28828"/>
                </a:lnTo>
                <a:close/>
              </a:path>
              <a:path w="1892935" h="385445">
                <a:moveTo>
                  <a:pt x="1829079" y="28828"/>
                </a:moveTo>
                <a:lnTo>
                  <a:pt x="1816531" y="31185"/>
                </a:lnTo>
                <a:lnTo>
                  <a:pt x="1818871" y="43621"/>
                </a:lnTo>
                <a:lnTo>
                  <a:pt x="1831365" y="41275"/>
                </a:lnTo>
                <a:lnTo>
                  <a:pt x="1829079" y="28828"/>
                </a:lnTo>
                <a:close/>
              </a:path>
              <a:path w="1892935" h="385445">
                <a:moveTo>
                  <a:pt x="1810664" y="0"/>
                </a:moveTo>
                <a:lnTo>
                  <a:pt x="1816531" y="31185"/>
                </a:lnTo>
                <a:lnTo>
                  <a:pt x="1829079" y="28828"/>
                </a:lnTo>
                <a:lnTo>
                  <a:pt x="1885396" y="28828"/>
                </a:lnTo>
                <a:lnTo>
                  <a:pt x="1892579" y="23368"/>
                </a:lnTo>
                <a:lnTo>
                  <a:pt x="1810664" y="0"/>
                </a:lnTo>
                <a:close/>
              </a:path>
            </a:pathLst>
          </a:custGeom>
          <a:solidFill>
            <a:srgbClr val="000000"/>
          </a:solidFill>
        </p:spPr>
        <p:txBody>
          <a:bodyPr wrap="square" lIns="0" tIns="0" rIns="0" bIns="0" rtlCol="0"/>
          <a:lstStyle/>
          <a:p>
            <a:endParaRPr/>
          </a:p>
        </p:txBody>
      </p:sp>
      <p:sp>
        <p:nvSpPr>
          <p:cNvPr id="27" name="object 27"/>
          <p:cNvSpPr/>
          <p:nvPr/>
        </p:nvSpPr>
        <p:spPr>
          <a:xfrm>
            <a:off x="2338451" y="5440679"/>
            <a:ext cx="627380" cy="504825"/>
          </a:xfrm>
          <a:custGeom>
            <a:avLst/>
            <a:gdLst/>
            <a:ahLst/>
            <a:cxnLst/>
            <a:rect l="l" t="t" r="r" b="b"/>
            <a:pathLst>
              <a:path w="627380" h="504825">
                <a:moveTo>
                  <a:pt x="563978" y="42755"/>
                </a:moveTo>
                <a:lnTo>
                  <a:pt x="0" y="494499"/>
                </a:lnTo>
                <a:lnTo>
                  <a:pt x="7874" y="504405"/>
                </a:lnTo>
                <a:lnTo>
                  <a:pt x="571891" y="52630"/>
                </a:lnTo>
                <a:lnTo>
                  <a:pt x="563978" y="42755"/>
                </a:lnTo>
                <a:close/>
              </a:path>
              <a:path w="627380" h="504825">
                <a:moveTo>
                  <a:pt x="611323" y="34798"/>
                </a:moveTo>
                <a:lnTo>
                  <a:pt x="573913" y="34798"/>
                </a:lnTo>
                <a:lnTo>
                  <a:pt x="581787" y="44704"/>
                </a:lnTo>
                <a:lnTo>
                  <a:pt x="571891" y="52630"/>
                </a:lnTo>
                <a:lnTo>
                  <a:pt x="591693" y="77343"/>
                </a:lnTo>
                <a:lnTo>
                  <a:pt x="611323" y="34798"/>
                </a:lnTo>
                <a:close/>
              </a:path>
              <a:path w="627380" h="504825">
                <a:moveTo>
                  <a:pt x="573913" y="34798"/>
                </a:moveTo>
                <a:lnTo>
                  <a:pt x="563978" y="42755"/>
                </a:lnTo>
                <a:lnTo>
                  <a:pt x="571891" y="52630"/>
                </a:lnTo>
                <a:lnTo>
                  <a:pt x="581787" y="44704"/>
                </a:lnTo>
                <a:lnTo>
                  <a:pt x="573913" y="34798"/>
                </a:lnTo>
                <a:close/>
              </a:path>
              <a:path w="627380" h="504825">
                <a:moveTo>
                  <a:pt x="627380" y="0"/>
                </a:moveTo>
                <a:lnTo>
                  <a:pt x="544068" y="17907"/>
                </a:lnTo>
                <a:lnTo>
                  <a:pt x="563978" y="42755"/>
                </a:lnTo>
                <a:lnTo>
                  <a:pt x="573913" y="34798"/>
                </a:lnTo>
                <a:lnTo>
                  <a:pt x="611323" y="34798"/>
                </a:lnTo>
                <a:lnTo>
                  <a:pt x="627380" y="0"/>
                </a:lnTo>
                <a:close/>
              </a:path>
            </a:pathLst>
          </a:custGeom>
          <a:solidFill>
            <a:srgbClr val="000000"/>
          </a:solidFill>
        </p:spPr>
        <p:txBody>
          <a:bodyPr wrap="square" lIns="0" tIns="0" rIns="0" bIns="0" rtlCol="0"/>
          <a:lstStyle/>
          <a:p>
            <a:endParaRPr/>
          </a:p>
        </p:txBody>
      </p:sp>
      <p:sp>
        <p:nvSpPr>
          <p:cNvPr id="28" name="object 28"/>
          <p:cNvSpPr/>
          <p:nvPr/>
        </p:nvSpPr>
        <p:spPr>
          <a:xfrm>
            <a:off x="2653283" y="5676900"/>
            <a:ext cx="1845564" cy="228600"/>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1130808" y="6208776"/>
            <a:ext cx="2130552" cy="230124"/>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3252978" y="2876550"/>
            <a:ext cx="889635" cy="2200275"/>
          </a:xfrm>
          <a:custGeom>
            <a:avLst/>
            <a:gdLst/>
            <a:ahLst/>
            <a:cxnLst/>
            <a:rect l="l" t="t" r="r" b="b"/>
            <a:pathLst>
              <a:path w="889635" h="2200275">
                <a:moveTo>
                  <a:pt x="844573" y="67139"/>
                </a:moveTo>
                <a:lnTo>
                  <a:pt x="0" y="2192655"/>
                </a:lnTo>
                <a:lnTo>
                  <a:pt x="18287" y="2200021"/>
                </a:lnTo>
                <a:lnTo>
                  <a:pt x="862969" y="74425"/>
                </a:lnTo>
                <a:lnTo>
                  <a:pt x="844573" y="67139"/>
                </a:lnTo>
                <a:close/>
              </a:path>
              <a:path w="889635" h="2200275">
                <a:moveTo>
                  <a:pt x="886695" y="55372"/>
                </a:moveTo>
                <a:lnTo>
                  <a:pt x="849249" y="55372"/>
                </a:lnTo>
                <a:lnTo>
                  <a:pt x="867663" y="62611"/>
                </a:lnTo>
                <a:lnTo>
                  <a:pt x="862969" y="74425"/>
                </a:lnTo>
                <a:lnTo>
                  <a:pt x="889254" y="84836"/>
                </a:lnTo>
                <a:lnTo>
                  <a:pt x="886695" y="55372"/>
                </a:lnTo>
                <a:close/>
              </a:path>
              <a:path w="889635" h="2200275">
                <a:moveTo>
                  <a:pt x="849249" y="55372"/>
                </a:moveTo>
                <a:lnTo>
                  <a:pt x="844573" y="67139"/>
                </a:lnTo>
                <a:lnTo>
                  <a:pt x="862969" y="74425"/>
                </a:lnTo>
                <a:lnTo>
                  <a:pt x="867663" y="62611"/>
                </a:lnTo>
                <a:lnTo>
                  <a:pt x="849249" y="55372"/>
                </a:lnTo>
                <a:close/>
              </a:path>
              <a:path w="889635" h="2200275">
                <a:moveTo>
                  <a:pt x="881888" y="0"/>
                </a:moveTo>
                <a:lnTo>
                  <a:pt x="818388" y="56769"/>
                </a:lnTo>
                <a:lnTo>
                  <a:pt x="844573" y="67139"/>
                </a:lnTo>
                <a:lnTo>
                  <a:pt x="849249" y="55372"/>
                </a:lnTo>
                <a:lnTo>
                  <a:pt x="886695" y="55372"/>
                </a:lnTo>
                <a:lnTo>
                  <a:pt x="881888" y="0"/>
                </a:lnTo>
                <a:close/>
              </a:path>
            </a:pathLst>
          </a:custGeom>
          <a:solidFill>
            <a:srgbClr val="000000"/>
          </a:solidFill>
        </p:spPr>
        <p:txBody>
          <a:bodyPr wrap="square" lIns="0" tIns="0" rIns="0" bIns="0" rtlCol="0"/>
          <a:lstStyle/>
          <a:p>
            <a:endParaRPr/>
          </a:p>
        </p:txBody>
      </p:sp>
      <p:sp>
        <p:nvSpPr>
          <p:cNvPr id="31" name="object 31"/>
          <p:cNvSpPr/>
          <p:nvPr/>
        </p:nvSpPr>
        <p:spPr>
          <a:xfrm>
            <a:off x="3816096" y="3944111"/>
            <a:ext cx="3869436" cy="210312"/>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8138921" y="1636014"/>
            <a:ext cx="1586865" cy="1474470"/>
          </a:xfrm>
          <a:custGeom>
            <a:avLst/>
            <a:gdLst/>
            <a:ahLst/>
            <a:cxnLst/>
            <a:rect l="l" t="t" r="r" b="b"/>
            <a:pathLst>
              <a:path w="1586865" h="1474470">
                <a:moveTo>
                  <a:pt x="62557" y="44614"/>
                </a:moveTo>
                <a:lnTo>
                  <a:pt x="49115" y="59111"/>
                </a:lnTo>
                <a:lnTo>
                  <a:pt x="1573402" y="1474089"/>
                </a:lnTo>
                <a:lnTo>
                  <a:pt x="1586864" y="1459484"/>
                </a:lnTo>
                <a:lnTo>
                  <a:pt x="62557" y="44614"/>
                </a:lnTo>
                <a:close/>
              </a:path>
              <a:path w="1586865" h="1474470">
                <a:moveTo>
                  <a:pt x="0" y="0"/>
                </a:moveTo>
                <a:lnTo>
                  <a:pt x="29972" y="79756"/>
                </a:lnTo>
                <a:lnTo>
                  <a:pt x="49115" y="59111"/>
                </a:lnTo>
                <a:lnTo>
                  <a:pt x="39750" y="50419"/>
                </a:lnTo>
                <a:lnTo>
                  <a:pt x="53212" y="35940"/>
                </a:lnTo>
                <a:lnTo>
                  <a:pt x="70600" y="35940"/>
                </a:lnTo>
                <a:lnTo>
                  <a:pt x="81787" y="23875"/>
                </a:lnTo>
                <a:lnTo>
                  <a:pt x="0" y="0"/>
                </a:lnTo>
                <a:close/>
              </a:path>
              <a:path w="1586865" h="1474470">
                <a:moveTo>
                  <a:pt x="53212" y="35940"/>
                </a:moveTo>
                <a:lnTo>
                  <a:pt x="39750" y="50419"/>
                </a:lnTo>
                <a:lnTo>
                  <a:pt x="49115" y="59111"/>
                </a:lnTo>
                <a:lnTo>
                  <a:pt x="62557" y="44614"/>
                </a:lnTo>
                <a:lnTo>
                  <a:pt x="53212" y="35940"/>
                </a:lnTo>
                <a:close/>
              </a:path>
              <a:path w="1586865" h="1474470">
                <a:moveTo>
                  <a:pt x="70600" y="35940"/>
                </a:moveTo>
                <a:lnTo>
                  <a:pt x="53212" y="35940"/>
                </a:lnTo>
                <a:lnTo>
                  <a:pt x="62557" y="44614"/>
                </a:lnTo>
                <a:lnTo>
                  <a:pt x="70600" y="35940"/>
                </a:lnTo>
                <a:close/>
              </a:path>
            </a:pathLst>
          </a:custGeom>
          <a:solidFill>
            <a:srgbClr val="000000"/>
          </a:solidFill>
        </p:spPr>
        <p:txBody>
          <a:bodyPr wrap="square" lIns="0" tIns="0" rIns="0" bIns="0" rtlCol="0"/>
          <a:lstStyle/>
          <a:p>
            <a:endParaRPr/>
          </a:p>
        </p:txBody>
      </p:sp>
      <p:sp>
        <p:nvSpPr>
          <p:cNvPr id="33" name="object 33"/>
          <p:cNvSpPr/>
          <p:nvPr/>
        </p:nvSpPr>
        <p:spPr>
          <a:xfrm>
            <a:off x="8700516" y="3253740"/>
            <a:ext cx="2947416" cy="205739"/>
          </a:xfrm>
          <a:prstGeom prst="rect">
            <a:avLst/>
          </a:prstGeom>
          <a:blipFill>
            <a:blip r:embed="rId15" cstate="print"/>
            <a:stretch>
              <a:fillRect/>
            </a:stretch>
          </a:blipFill>
        </p:spPr>
        <p:txBody>
          <a:bodyPr wrap="square" lIns="0" tIns="0" rIns="0" bIns="0" rtlCol="0"/>
          <a:lstStyle/>
          <a:p>
            <a:endParaRPr/>
          </a:p>
        </p:txBody>
      </p:sp>
      <p:sp>
        <p:nvSpPr>
          <p:cNvPr id="34" name="object 34"/>
          <p:cNvSpPr/>
          <p:nvPr/>
        </p:nvSpPr>
        <p:spPr>
          <a:xfrm>
            <a:off x="8705130" y="3681984"/>
            <a:ext cx="493733" cy="207263"/>
          </a:xfrm>
          <a:prstGeom prst="rect">
            <a:avLst/>
          </a:prstGeom>
          <a:blipFill>
            <a:blip r:embed="rId16" cstate="print"/>
            <a:stretch>
              <a:fillRect/>
            </a:stretch>
          </a:blipFill>
        </p:spPr>
        <p:txBody>
          <a:bodyPr wrap="square" lIns="0" tIns="0" rIns="0" bIns="0" rtlCol="0"/>
          <a:lstStyle/>
          <a:p>
            <a:endParaRPr/>
          </a:p>
        </p:txBody>
      </p:sp>
      <p:sp>
        <p:nvSpPr>
          <p:cNvPr id="35" name="object 35"/>
          <p:cNvSpPr/>
          <p:nvPr/>
        </p:nvSpPr>
        <p:spPr>
          <a:xfrm>
            <a:off x="8700516" y="4006596"/>
            <a:ext cx="3078479" cy="2308860"/>
          </a:xfrm>
          <a:prstGeom prst="rect">
            <a:avLst/>
          </a:prstGeom>
          <a:blipFill>
            <a:blip r:embed="rId17" cstate="print"/>
            <a:stretch>
              <a:fillRect/>
            </a:stretch>
          </a:blipFill>
        </p:spPr>
        <p:txBody>
          <a:bodyPr wrap="square" lIns="0" tIns="0" rIns="0" bIns="0" rtlCol="0"/>
          <a:lstStyle/>
          <a:p>
            <a:endParaRPr/>
          </a:p>
        </p:txBody>
      </p:sp>
      <p:sp>
        <p:nvSpPr>
          <p:cNvPr id="36" name="object 36"/>
          <p:cNvSpPr txBox="1"/>
          <p:nvPr/>
        </p:nvSpPr>
        <p:spPr>
          <a:xfrm>
            <a:off x="3555619" y="6460947"/>
            <a:ext cx="6807834"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Further reading: </a:t>
            </a:r>
            <a:r>
              <a:rPr sz="1600" b="1" spc="-5" dirty="0">
                <a:latin typeface="Calibri"/>
                <a:cs typeface="Calibri"/>
              </a:rPr>
              <a:t>Philip </a:t>
            </a:r>
            <a:r>
              <a:rPr sz="1600" b="1" spc="-10" dirty="0">
                <a:latin typeface="Calibri"/>
                <a:cs typeface="Calibri"/>
              </a:rPr>
              <a:t>Thomas, </a:t>
            </a:r>
            <a:r>
              <a:rPr sz="1600" b="1" spc="-5" dirty="0">
                <a:latin typeface="Calibri"/>
                <a:cs typeface="Calibri"/>
              </a:rPr>
              <a:t>Bias in </a:t>
            </a:r>
            <a:r>
              <a:rPr sz="1600" b="1" spc="-15" dirty="0">
                <a:latin typeface="Calibri"/>
                <a:cs typeface="Calibri"/>
              </a:rPr>
              <a:t>natural </a:t>
            </a:r>
            <a:r>
              <a:rPr sz="1600" b="1" spc="-5" dirty="0">
                <a:latin typeface="Calibri"/>
                <a:cs typeface="Calibri"/>
              </a:rPr>
              <a:t>actor-critic </a:t>
            </a:r>
            <a:r>
              <a:rPr sz="1600" b="1" spc="-10" dirty="0">
                <a:latin typeface="Calibri"/>
                <a:cs typeface="Calibri"/>
              </a:rPr>
              <a:t>algorithms. </a:t>
            </a:r>
            <a:r>
              <a:rPr sz="1600" b="1" spc="-5" dirty="0">
                <a:latin typeface="Calibri"/>
                <a:cs typeface="Calibri"/>
              </a:rPr>
              <a:t>ICML</a:t>
            </a:r>
            <a:r>
              <a:rPr sz="1600" b="1" spc="235" dirty="0">
                <a:latin typeface="Calibri"/>
                <a:cs typeface="Calibri"/>
              </a:rPr>
              <a:t> </a:t>
            </a:r>
            <a:r>
              <a:rPr sz="1600" b="1" spc="-10" dirty="0">
                <a:latin typeface="Calibri"/>
                <a:cs typeface="Calibri"/>
              </a:rPr>
              <a:t>2014</a:t>
            </a:r>
            <a:endParaRPr sz="16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8510270" cy="697230"/>
          </a:xfrm>
          <a:prstGeom prst="rect">
            <a:avLst/>
          </a:prstGeom>
        </p:spPr>
        <p:txBody>
          <a:bodyPr vert="horz" wrap="square" lIns="0" tIns="13335" rIns="0" bIns="0" rtlCol="0">
            <a:spAutoFit/>
          </a:bodyPr>
          <a:lstStyle/>
          <a:p>
            <a:pPr marL="12700">
              <a:lnSpc>
                <a:spcPct val="100000"/>
              </a:lnSpc>
              <a:spcBef>
                <a:spcPts val="105"/>
              </a:spcBef>
            </a:pPr>
            <a:r>
              <a:rPr spc="-10" dirty="0"/>
              <a:t>Actor-critic </a:t>
            </a:r>
            <a:r>
              <a:rPr spc="-5" dirty="0"/>
              <a:t>algorithms </a:t>
            </a:r>
            <a:r>
              <a:rPr dirty="0"/>
              <a:t>(with</a:t>
            </a:r>
            <a:r>
              <a:rPr spc="5" dirty="0"/>
              <a:t> </a:t>
            </a:r>
            <a:r>
              <a:rPr spc="-15" dirty="0"/>
              <a:t>discount)</a:t>
            </a:r>
          </a:p>
        </p:txBody>
      </p:sp>
      <p:sp>
        <p:nvSpPr>
          <p:cNvPr id="3" name="object 3"/>
          <p:cNvSpPr/>
          <p:nvPr/>
        </p:nvSpPr>
        <p:spPr>
          <a:xfrm>
            <a:off x="592836" y="1443227"/>
            <a:ext cx="3104388" cy="22707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50036" y="1810511"/>
            <a:ext cx="5745479" cy="25298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50036" y="2124455"/>
            <a:ext cx="4034028" cy="34747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56132" y="3226307"/>
            <a:ext cx="2202180" cy="25298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40436" y="1810511"/>
            <a:ext cx="449580" cy="158343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40436" y="1810511"/>
            <a:ext cx="449580" cy="1583690"/>
          </a:xfrm>
          <a:custGeom>
            <a:avLst/>
            <a:gdLst/>
            <a:ahLst/>
            <a:cxnLst/>
            <a:rect l="l" t="t" r="r" b="b"/>
            <a:pathLst>
              <a:path w="449580" h="1583689">
                <a:moveTo>
                  <a:pt x="449580" y="1583436"/>
                </a:moveTo>
                <a:lnTo>
                  <a:pt x="196697" y="1583436"/>
                </a:lnTo>
                <a:lnTo>
                  <a:pt x="151595" y="1578243"/>
                </a:lnTo>
                <a:lnTo>
                  <a:pt x="110193" y="1563452"/>
                </a:lnTo>
                <a:lnTo>
                  <a:pt x="73672" y="1540238"/>
                </a:lnTo>
                <a:lnTo>
                  <a:pt x="43211" y="1509780"/>
                </a:lnTo>
                <a:lnTo>
                  <a:pt x="19992" y="1473255"/>
                </a:lnTo>
                <a:lnTo>
                  <a:pt x="5194" y="1431840"/>
                </a:lnTo>
                <a:lnTo>
                  <a:pt x="0" y="1386713"/>
                </a:lnTo>
                <a:lnTo>
                  <a:pt x="0" y="252857"/>
                </a:lnTo>
                <a:lnTo>
                  <a:pt x="5194" y="207769"/>
                </a:lnTo>
                <a:lnTo>
                  <a:pt x="19992" y="166370"/>
                </a:lnTo>
                <a:lnTo>
                  <a:pt x="43211" y="129842"/>
                </a:lnTo>
                <a:lnTo>
                  <a:pt x="73672" y="99371"/>
                </a:lnTo>
                <a:lnTo>
                  <a:pt x="110193" y="76140"/>
                </a:lnTo>
                <a:lnTo>
                  <a:pt x="151595" y="61332"/>
                </a:lnTo>
                <a:lnTo>
                  <a:pt x="196697" y="56134"/>
                </a:lnTo>
                <a:lnTo>
                  <a:pt x="337184" y="56134"/>
                </a:lnTo>
                <a:lnTo>
                  <a:pt x="337184" y="0"/>
                </a:lnTo>
                <a:lnTo>
                  <a:pt x="449580" y="112395"/>
                </a:lnTo>
                <a:lnTo>
                  <a:pt x="337184" y="224789"/>
                </a:lnTo>
                <a:lnTo>
                  <a:pt x="337184" y="168528"/>
                </a:lnTo>
                <a:lnTo>
                  <a:pt x="196697" y="168528"/>
                </a:lnTo>
                <a:lnTo>
                  <a:pt x="163883" y="175168"/>
                </a:lnTo>
                <a:lnTo>
                  <a:pt x="137086" y="193262"/>
                </a:lnTo>
                <a:lnTo>
                  <a:pt x="119020" y="220071"/>
                </a:lnTo>
                <a:lnTo>
                  <a:pt x="112395" y="252857"/>
                </a:lnTo>
                <a:lnTo>
                  <a:pt x="112395" y="1386713"/>
                </a:lnTo>
                <a:lnTo>
                  <a:pt x="119020" y="1419552"/>
                </a:lnTo>
                <a:lnTo>
                  <a:pt x="137086" y="1446355"/>
                </a:lnTo>
                <a:lnTo>
                  <a:pt x="163883" y="1464419"/>
                </a:lnTo>
                <a:lnTo>
                  <a:pt x="196697" y="1471040"/>
                </a:lnTo>
                <a:lnTo>
                  <a:pt x="449580" y="1471040"/>
                </a:lnTo>
                <a:lnTo>
                  <a:pt x="449580" y="1583436"/>
                </a:lnTo>
                <a:close/>
              </a:path>
            </a:pathLst>
          </a:custGeom>
          <a:ln w="6096">
            <a:solidFill>
              <a:srgbClr val="6FAC46"/>
            </a:solidFill>
          </a:ln>
        </p:spPr>
        <p:txBody>
          <a:bodyPr wrap="square" lIns="0" tIns="0" rIns="0" bIns="0" rtlCol="0"/>
          <a:lstStyle/>
          <a:p>
            <a:endParaRPr/>
          </a:p>
        </p:txBody>
      </p:sp>
      <p:sp>
        <p:nvSpPr>
          <p:cNvPr id="9" name="object 9"/>
          <p:cNvSpPr/>
          <p:nvPr/>
        </p:nvSpPr>
        <p:spPr>
          <a:xfrm>
            <a:off x="1050036" y="2471927"/>
            <a:ext cx="5759196" cy="347472"/>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042416" y="2830067"/>
            <a:ext cx="4573524" cy="31699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598931" y="4027932"/>
            <a:ext cx="3153156" cy="227075"/>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1056132" y="4395215"/>
            <a:ext cx="4504944" cy="254507"/>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056132" y="4709159"/>
            <a:ext cx="4256532" cy="347471"/>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062227" y="5811011"/>
            <a:ext cx="2202180" cy="252983"/>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446531" y="4395215"/>
            <a:ext cx="449580" cy="1581911"/>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446531" y="4395215"/>
            <a:ext cx="449580" cy="1582420"/>
          </a:xfrm>
          <a:custGeom>
            <a:avLst/>
            <a:gdLst/>
            <a:ahLst/>
            <a:cxnLst/>
            <a:rect l="l" t="t" r="r" b="b"/>
            <a:pathLst>
              <a:path w="449580" h="1582420">
                <a:moveTo>
                  <a:pt x="449580" y="1581911"/>
                </a:moveTo>
                <a:lnTo>
                  <a:pt x="196684" y="1581911"/>
                </a:lnTo>
                <a:lnTo>
                  <a:pt x="151587" y="1576717"/>
                </a:lnTo>
                <a:lnTo>
                  <a:pt x="110189" y="1561920"/>
                </a:lnTo>
                <a:lnTo>
                  <a:pt x="73669" y="1538701"/>
                </a:lnTo>
                <a:lnTo>
                  <a:pt x="43210" y="1508242"/>
                </a:lnTo>
                <a:lnTo>
                  <a:pt x="19991" y="1471722"/>
                </a:lnTo>
                <a:lnTo>
                  <a:pt x="5194" y="1430324"/>
                </a:lnTo>
                <a:lnTo>
                  <a:pt x="0" y="1385227"/>
                </a:lnTo>
                <a:lnTo>
                  <a:pt x="0" y="252856"/>
                </a:lnTo>
                <a:lnTo>
                  <a:pt x="5194" y="207769"/>
                </a:lnTo>
                <a:lnTo>
                  <a:pt x="19991" y="166370"/>
                </a:lnTo>
                <a:lnTo>
                  <a:pt x="43210" y="129842"/>
                </a:lnTo>
                <a:lnTo>
                  <a:pt x="73669" y="99371"/>
                </a:lnTo>
                <a:lnTo>
                  <a:pt x="110189" y="76140"/>
                </a:lnTo>
                <a:lnTo>
                  <a:pt x="151587" y="61332"/>
                </a:lnTo>
                <a:lnTo>
                  <a:pt x="196684" y="56133"/>
                </a:lnTo>
                <a:lnTo>
                  <a:pt x="337185" y="56133"/>
                </a:lnTo>
                <a:lnTo>
                  <a:pt x="337185" y="0"/>
                </a:lnTo>
                <a:lnTo>
                  <a:pt x="449580" y="112394"/>
                </a:lnTo>
                <a:lnTo>
                  <a:pt x="337185" y="224789"/>
                </a:lnTo>
                <a:lnTo>
                  <a:pt x="337185" y="168528"/>
                </a:lnTo>
                <a:lnTo>
                  <a:pt x="196684" y="168528"/>
                </a:lnTo>
                <a:lnTo>
                  <a:pt x="163878" y="175168"/>
                </a:lnTo>
                <a:lnTo>
                  <a:pt x="137085" y="193262"/>
                </a:lnTo>
                <a:lnTo>
                  <a:pt x="119019" y="220071"/>
                </a:lnTo>
                <a:lnTo>
                  <a:pt x="112395" y="252856"/>
                </a:lnTo>
                <a:lnTo>
                  <a:pt x="112395" y="1385227"/>
                </a:lnTo>
                <a:lnTo>
                  <a:pt x="119019" y="1418033"/>
                </a:lnTo>
                <a:lnTo>
                  <a:pt x="137085" y="1444826"/>
                </a:lnTo>
                <a:lnTo>
                  <a:pt x="163878" y="1462892"/>
                </a:lnTo>
                <a:lnTo>
                  <a:pt x="196684" y="1469516"/>
                </a:lnTo>
                <a:lnTo>
                  <a:pt x="449580" y="1469516"/>
                </a:lnTo>
                <a:lnTo>
                  <a:pt x="449580" y="1581911"/>
                </a:lnTo>
                <a:close/>
              </a:path>
            </a:pathLst>
          </a:custGeom>
          <a:ln w="6096">
            <a:solidFill>
              <a:srgbClr val="6FAC46"/>
            </a:solidFill>
          </a:ln>
        </p:spPr>
        <p:txBody>
          <a:bodyPr wrap="square" lIns="0" tIns="0" rIns="0" bIns="0" rtlCol="0"/>
          <a:lstStyle/>
          <a:p>
            <a:endParaRPr/>
          </a:p>
        </p:txBody>
      </p:sp>
      <p:sp>
        <p:nvSpPr>
          <p:cNvPr id="17" name="object 17"/>
          <p:cNvSpPr/>
          <p:nvPr/>
        </p:nvSpPr>
        <p:spPr>
          <a:xfrm>
            <a:off x="1056132" y="5056632"/>
            <a:ext cx="5324856" cy="347472"/>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1050036" y="5413247"/>
            <a:ext cx="3842004" cy="301752"/>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7975"/>
            <a:ext cx="4390390" cy="696595"/>
          </a:xfrm>
          <a:prstGeom prst="rect">
            <a:avLst/>
          </a:prstGeom>
        </p:spPr>
        <p:txBody>
          <a:bodyPr vert="horz" wrap="square" lIns="0" tIns="12700" rIns="0" bIns="0" rtlCol="0">
            <a:spAutoFit/>
          </a:bodyPr>
          <a:lstStyle/>
          <a:p>
            <a:pPr marL="12700">
              <a:lnSpc>
                <a:spcPct val="100000"/>
              </a:lnSpc>
              <a:spcBef>
                <a:spcPts val="100"/>
              </a:spcBef>
            </a:pPr>
            <a:r>
              <a:rPr spc="-15" dirty="0"/>
              <a:t>Architecture</a:t>
            </a:r>
            <a:r>
              <a:rPr spc="-110" dirty="0"/>
              <a:t> </a:t>
            </a:r>
            <a:r>
              <a:rPr dirty="0"/>
              <a:t>design</a:t>
            </a:r>
          </a:p>
        </p:txBody>
      </p:sp>
      <p:sp>
        <p:nvSpPr>
          <p:cNvPr id="3" name="object 3"/>
          <p:cNvSpPr/>
          <p:nvPr/>
        </p:nvSpPr>
        <p:spPr>
          <a:xfrm>
            <a:off x="626363" y="1275588"/>
            <a:ext cx="3153156" cy="22707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3563" y="1642872"/>
            <a:ext cx="4504944" cy="25450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3563" y="1956816"/>
            <a:ext cx="4256532" cy="34747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89660" y="3058667"/>
            <a:ext cx="2203704" cy="25298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73963" y="1642872"/>
            <a:ext cx="449580" cy="1581912"/>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3963" y="1642872"/>
            <a:ext cx="449580" cy="1582420"/>
          </a:xfrm>
          <a:custGeom>
            <a:avLst/>
            <a:gdLst/>
            <a:ahLst/>
            <a:cxnLst/>
            <a:rect l="l" t="t" r="r" b="b"/>
            <a:pathLst>
              <a:path w="449580" h="1582420">
                <a:moveTo>
                  <a:pt x="449580" y="1581912"/>
                </a:moveTo>
                <a:lnTo>
                  <a:pt x="196684" y="1581912"/>
                </a:lnTo>
                <a:lnTo>
                  <a:pt x="151587" y="1576719"/>
                </a:lnTo>
                <a:lnTo>
                  <a:pt x="110189" y="1561928"/>
                </a:lnTo>
                <a:lnTo>
                  <a:pt x="73669" y="1538714"/>
                </a:lnTo>
                <a:lnTo>
                  <a:pt x="43210" y="1508256"/>
                </a:lnTo>
                <a:lnTo>
                  <a:pt x="19991" y="1471731"/>
                </a:lnTo>
                <a:lnTo>
                  <a:pt x="5194" y="1430316"/>
                </a:lnTo>
                <a:lnTo>
                  <a:pt x="0" y="1385189"/>
                </a:lnTo>
                <a:lnTo>
                  <a:pt x="0" y="252856"/>
                </a:lnTo>
                <a:lnTo>
                  <a:pt x="5194" y="207769"/>
                </a:lnTo>
                <a:lnTo>
                  <a:pt x="19991" y="166370"/>
                </a:lnTo>
                <a:lnTo>
                  <a:pt x="43210" y="129842"/>
                </a:lnTo>
                <a:lnTo>
                  <a:pt x="73669" y="99371"/>
                </a:lnTo>
                <a:lnTo>
                  <a:pt x="110189" y="76140"/>
                </a:lnTo>
                <a:lnTo>
                  <a:pt x="151587" y="61332"/>
                </a:lnTo>
                <a:lnTo>
                  <a:pt x="196684" y="56133"/>
                </a:lnTo>
                <a:lnTo>
                  <a:pt x="337184" y="56133"/>
                </a:lnTo>
                <a:lnTo>
                  <a:pt x="337184" y="0"/>
                </a:lnTo>
                <a:lnTo>
                  <a:pt x="449580" y="112394"/>
                </a:lnTo>
                <a:lnTo>
                  <a:pt x="337184" y="224789"/>
                </a:lnTo>
                <a:lnTo>
                  <a:pt x="337184" y="168528"/>
                </a:lnTo>
                <a:lnTo>
                  <a:pt x="196684" y="168528"/>
                </a:lnTo>
                <a:lnTo>
                  <a:pt x="163878" y="175168"/>
                </a:lnTo>
                <a:lnTo>
                  <a:pt x="137085" y="193262"/>
                </a:lnTo>
                <a:lnTo>
                  <a:pt x="119019" y="220071"/>
                </a:lnTo>
                <a:lnTo>
                  <a:pt x="112395" y="252856"/>
                </a:lnTo>
                <a:lnTo>
                  <a:pt x="112395" y="1385189"/>
                </a:lnTo>
                <a:lnTo>
                  <a:pt x="119019" y="1418028"/>
                </a:lnTo>
                <a:lnTo>
                  <a:pt x="137085" y="1444831"/>
                </a:lnTo>
                <a:lnTo>
                  <a:pt x="163878" y="1462895"/>
                </a:lnTo>
                <a:lnTo>
                  <a:pt x="196684" y="1469516"/>
                </a:lnTo>
                <a:lnTo>
                  <a:pt x="449580" y="1469516"/>
                </a:lnTo>
                <a:lnTo>
                  <a:pt x="449580" y="1581912"/>
                </a:lnTo>
                <a:close/>
              </a:path>
            </a:pathLst>
          </a:custGeom>
          <a:ln w="6095">
            <a:solidFill>
              <a:srgbClr val="6FAC46"/>
            </a:solidFill>
          </a:ln>
        </p:spPr>
        <p:txBody>
          <a:bodyPr wrap="square" lIns="0" tIns="0" rIns="0" bIns="0" rtlCol="0"/>
          <a:lstStyle/>
          <a:p>
            <a:endParaRPr/>
          </a:p>
        </p:txBody>
      </p:sp>
      <p:sp>
        <p:nvSpPr>
          <p:cNvPr id="9" name="object 9"/>
          <p:cNvSpPr/>
          <p:nvPr/>
        </p:nvSpPr>
        <p:spPr>
          <a:xfrm>
            <a:off x="1083563" y="2304288"/>
            <a:ext cx="5324856" cy="347472"/>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077467" y="2660904"/>
            <a:ext cx="3842004" cy="30175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99869" y="4026408"/>
            <a:ext cx="2172540" cy="1219199"/>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240023" y="4468367"/>
            <a:ext cx="614172" cy="347472"/>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652344" y="4578096"/>
            <a:ext cx="92891" cy="115824"/>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899869" y="5431535"/>
            <a:ext cx="2172540" cy="1219200"/>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3240023" y="5873496"/>
            <a:ext cx="751331" cy="252984"/>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52344" y="5983223"/>
            <a:ext cx="92891" cy="115823"/>
          </a:xfrm>
          <a:prstGeom prst="rect">
            <a:avLst/>
          </a:prstGeom>
          <a:blipFill>
            <a:blip r:embed="rId11" cstate="print"/>
            <a:stretch>
              <a:fillRect/>
            </a:stretch>
          </a:blipFill>
        </p:spPr>
        <p:txBody>
          <a:bodyPr wrap="square" lIns="0" tIns="0" rIns="0" bIns="0" rtlCol="0"/>
          <a:lstStyle/>
          <a:p>
            <a:endParaRPr/>
          </a:p>
        </p:txBody>
      </p:sp>
      <p:sp>
        <p:nvSpPr>
          <p:cNvPr id="17" name="object 17"/>
          <p:cNvSpPr txBox="1"/>
          <p:nvPr/>
        </p:nvSpPr>
        <p:spPr>
          <a:xfrm>
            <a:off x="391668" y="3605782"/>
            <a:ext cx="3878579" cy="3173095"/>
          </a:xfrm>
          <a:prstGeom prst="rect">
            <a:avLst/>
          </a:prstGeom>
          <a:ln w="12192">
            <a:solidFill>
              <a:srgbClr val="000000"/>
            </a:solidFill>
          </a:ln>
        </p:spPr>
        <p:txBody>
          <a:bodyPr vert="horz" wrap="square" lIns="0" tIns="7620" rIns="0" bIns="0" rtlCol="0">
            <a:spAutoFit/>
          </a:bodyPr>
          <a:lstStyle/>
          <a:p>
            <a:pPr marL="90805">
              <a:lnSpc>
                <a:spcPct val="100000"/>
              </a:lnSpc>
              <a:spcBef>
                <a:spcPts val="60"/>
              </a:spcBef>
            </a:pPr>
            <a:r>
              <a:rPr sz="1800" spc="-10" dirty="0">
                <a:latin typeface="Calibri"/>
                <a:cs typeface="Calibri"/>
              </a:rPr>
              <a:t>two network</a:t>
            </a:r>
            <a:r>
              <a:rPr sz="1800" spc="5" dirty="0">
                <a:latin typeface="Calibri"/>
                <a:cs typeface="Calibri"/>
              </a:rPr>
              <a:t> </a:t>
            </a:r>
            <a:r>
              <a:rPr sz="1800" spc="-5" dirty="0">
                <a:latin typeface="Calibri"/>
                <a:cs typeface="Calibri"/>
              </a:rPr>
              <a:t>design</a:t>
            </a:r>
            <a:endParaRPr sz="1800">
              <a:latin typeface="Calibri"/>
              <a:cs typeface="Calibri"/>
            </a:endParaRPr>
          </a:p>
        </p:txBody>
      </p:sp>
      <p:sp>
        <p:nvSpPr>
          <p:cNvPr id="18" name="object 18"/>
          <p:cNvSpPr txBox="1"/>
          <p:nvPr/>
        </p:nvSpPr>
        <p:spPr>
          <a:xfrm>
            <a:off x="4401058" y="3644900"/>
            <a:ext cx="4013835" cy="58039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6FAC46"/>
                </a:solidFill>
                <a:latin typeface="Calibri"/>
                <a:cs typeface="Calibri"/>
              </a:rPr>
              <a:t>+ simple &amp;</a:t>
            </a:r>
            <a:r>
              <a:rPr sz="1800" spc="-10" dirty="0">
                <a:solidFill>
                  <a:srgbClr val="6FAC46"/>
                </a:solidFill>
                <a:latin typeface="Calibri"/>
                <a:cs typeface="Calibri"/>
              </a:rPr>
              <a:t> stable</a:t>
            </a:r>
            <a:endParaRPr sz="1800">
              <a:latin typeface="Calibri"/>
              <a:cs typeface="Calibri"/>
            </a:endParaRPr>
          </a:p>
          <a:p>
            <a:pPr marL="24130">
              <a:lnSpc>
                <a:spcPct val="100000"/>
              </a:lnSpc>
              <a:spcBef>
                <a:spcPts val="50"/>
              </a:spcBef>
            </a:pPr>
            <a:r>
              <a:rPr sz="1800" dirty="0">
                <a:solidFill>
                  <a:srgbClr val="FF0000"/>
                </a:solidFill>
                <a:latin typeface="Calibri"/>
                <a:cs typeface="Calibri"/>
              </a:rPr>
              <a:t>- </a:t>
            </a:r>
            <a:r>
              <a:rPr sz="1800" spc="-5" dirty="0">
                <a:solidFill>
                  <a:srgbClr val="FF0000"/>
                </a:solidFill>
                <a:latin typeface="Calibri"/>
                <a:cs typeface="Calibri"/>
              </a:rPr>
              <a:t>no shared </a:t>
            </a:r>
            <a:r>
              <a:rPr sz="1800" spc="-15" dirty="0">
                <a:solidFill>
                  <a:srgbClr val="FF0000"/>
                </a:solidFill>
                <a:latin typeface="Calibri"/>
                <a:cs typeface="Calibri"/>
              </a:rPr>
              <a:t>features </a:t>
            </a:r>
            <a:r>
              <a:rPr sz="1800" spc="-5" dirty="0">
                <a:solidFill>
                  <a:srgbClr val="FF0000"/>
                </a:solidFill>
                <a:latin typeface="Calibri"/>
                <a:cs typeface="Calibri"/>
              </a:rPr>
              <a:t>between </a:t>
            </a:r>
            <a:r>
              <a:rPr sz="1800" spc="-10" dirty="0">
                <a:solidFill>
                  <a:srgbClr val="FF0000"/>
                </a:solidFill>
                <a:latin typeface="Calibri"/>
                <a:cs typeface="Calibri"/>
              </a:rPr>
              <a:t>actor </a:t>
            </a:r>
            <a:r>
              <a:rPr sz="1800" dirty="0">
                <a:solidFill>
                  <a:srgbClr val="FF0000"/>
                </a:solidFill>
                <a:latin typeface="Calibri"/>
                <a:cs typeface="Calibri"/>
              </a:rPr>
              <a:t>&amp;</a:t>
            </a:r>
            <a:r>
              <a:rPr sz="1800" spc="45" dirty="0">
                <a:solidFill>
                  <a:srgbClr val="FF0000"/>
                </a:solidFill>
                <a:latin typeface="Calibri"/>
                <a:cs typeface="Calibri"/>
              </a:rPr>
              <a:t> </a:t>
            </a:r>
            <a:r>
              <a:rPr sz="1800" spc="-10" dirty="0">
                <a:solidFill>
                  <a:srgbClr val="FF0000"/>
                </a:solidFill>
                <a:latin typeface="Calibri"/>
                <a:cs typeface="Calibri"/>
              </a:rPr>
              <a:t>critic</a:t>
            </a:r>
            <a:endParaRPr sz="1800">
              <a:latin typeface="Calibri"/>
              <a:cs typeface="Calibri"/>
            </a:endParaRPr>
          </a:p>
        </p:txBody>
      </p:sp>
      <p:sp>
        <p:nvSpPr>
          <p:cNvPr id="19" name="object 19"/>
          <p:cNvSpPr/>
          <p:nvPr/>
        </p:nvSpPr>
        <p:spPr>
          <a:xfrm>
            <a:off x="8187611" y="5390388"/>
            <a:ext cx="2172540" cy="121920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10678668" y="5437632"/>
            <a:ext cx="614172" cy="347472"/>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7940112" y="5942076"/>
            <a:ext cx="92891" cy="115824"/>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10695431" y="6231635"/>
            <a:ext cx="751331" cy="252984"/>
          </a:xfrm>
          <a:prstGeom prst="rect">
            <a:avLst/>
          </a:prstGeom>
          <a:blipFill>
            <a:blip r:embed="rId12" cstate="print"/>
            <a:stretch>
              <a:fillRect/>
            </a:stretch>
          </a:blipFill>
        </p:spPr>
        <p:txBody>
          <a:bodyPr wrap="square" lIns="0" tIns="0" rIns="0" bIns="0" rtlCol="0"/>
          <a:lstStyle/>
          <a:p>
            <a:endParaRPr/>
          </a:p>
        </p:txBody>
      </p:sp>
      <p:sp>
        <p:nvSpPr>
          <p:cNvPr id="23" name="object 23"/>
          <p:cNvSpPr txBox="1"/>
          <p:nvPr/>
        </p:nvSpPr>
        <p:spPr>
          <a:xfrm>
            <a:off x="7679435" y="4969764"/>
            <a:ext cx="3880485" cy="1740535"/>
          </a:xfrm>
          <a:prstGeom prst="rect">
            <a:avLst/>
          </a:prstGeom>
          <a:ln w="12192">
            <a:solidFill>
              <a:srgbClr val="000000"/>
            </a:solidFill>
          </a:ln>
        </p:spPr>
        <p:txBody>
          <a:bodyPr vert="horz" wrap="square" lIns="0" tIns="6985" rIns="0" bIns="0" rtlCol="0">
            <a:spAutoFit/>
          </a:bodyPr>
          <a:lstStyle/>
          <a:p>
            <a:pPr marL="92710">
              <a:lnSpc>
                <a:spcPct val="100000"/>
              </a:lnSpc>
              <a:spcBef>
                <a:spcPts val="55"/>
              </a:spcBef>
            </a:pPr>
            <a:r>
              <a:rPr sz="1800" spc="-5" dirty="0">
                <a:latin typeface="Calibri"/>
                <a:cs typeface="Calibri"/>
              </a:rPr>
              <a:t>shared </a:t>
            </a:r>
            <a:r>
              <a:rPr sz="1800" spc="-10" dirty="0">
                <a:latin typeface="Calibri"/>
                <a:cs typeface="Calibri"/>
              </a:rPr>
              <a:t>network</a:t>
            </a:r>
            <a:r>
              <a:rPr sz="1800" spc="5" dirty="0">
                <a:latin typeface="Calibri"/>
                <a:cs typeface="Calibri"/>
              </a:rPr>
              <a:t> </a:t>
            </a:r>
            <a:r>
              <a:rPr sz="1800" spc="-5" dirty="0">
                <a:latin typeface="Calibri"/>
                <a:cs typeface="Calibri"/>
              </a:rPr>
              <a:t>design</a:t>
            </a:r>
            <a:endParaRPr sz="1800">
              <a:latin typeface="Calibri"/>
              <a:cs typeface="Calibri"/>
            </a:endParaRPr>
          </a:p>
        </p:txBody>
      </p:sp>
      <p:sp>
        <p:nvSpPr>
          <p:cNvPr id="24" name="object 24"/>
          <p:cNvSpPr/>
          <p:nvPr/>
        </p:nvSpPr>
        <p:spPr>
          <a:xfrm>
            <a:off x="10356850" y="5590032"/>
            <a:ext cx="321945" cy="203835"/>
          </a:xfrm>
          <a:custGeom>
            <a:avLst/>
            <a:gdLst/>
            <a:ahLst/>
            <a:cxnLst/>
            <a:rect l="l" t="t" r="r" b="b"/>
            <a:pathLst>
              <a:path w="321945" h="203835">
                <a:moveTo>
                  <a:pt x="253807" y="34790"/>
                </a:moveTo>
                <a:lnTo>
                  <a:pt x="0" y="192570"/>
                </a:lnTo>
                <a:lnTo>
                  <a:pt x="6603" y="203365"/>
                </a:lnTo>
                <a:lnTo>
                  <a:pt x="260510" y="45599"/>
                </a:lnTo>
                <a:lnTo>
                  <a:pt x="253807" y="34790"/>
                </a:lnTo>
                <a:close/>
              </a:path>
              <a:path w="321945" h="203835">
                <a:moveTo>
                  <a:pt x="304626" y="28117"/>
                </a:moveTo>
                <a:lnTo>
                  <a:pt x="264541" y="28117"/>
                </a:lnTo>
                <a:lnTo>
                  <a:pt x="271272" y="38912"/>
                </a:lnTo>
                <a:lnTo>
                  <a:pt x="260510" y="45599"/>
                </a:lnTo>
                <a:lnTo>
                  <a:pt x="277241" y="72580"/>
                </a:lnTo>
                <a:lnTo>
                  <a:pt x="304626" y="28117"/>
                </a:lnTo>
                <a:close/>
              </a:path>
              <a:path w="321945" h="203835">
                <a:moveTo>
                  <a:pt x="264541" y="28117"/>
                </a:moveTo>
                <a:lnTo>
                  <a:pt x="253807" y="34790"/>
                </a:lnTo>
                <a:lnTo>
                  <a:pt x="260510" y="45599"/>
                </a:lnTo>
                <a:lnTo>
                  <a:pt x="271272" y="38912"/>
                </a:lnTo>
                <a:lnTo>
                  <a:pt x="264541" y="28117"/>
                </a:lnTo>
                <a:close/>
              </a:path>
              <a:path w="321945" h="203835">
                <a:moveTo>
                  <a:pt x="321945" y="0"/>
                </a:moveTo>
                <a:lnTo>
                  <a:pt x="237108" y="7861"/>
                </a:lnTo>
                <a:lnTo>
                  <a:pt x="253807" y="34790"/>
                </a:lnTo>
                <a:lnTo>
                  <a:pt x="264541" y="28117"/>
                </a:lnTo>
                <a:lnTo>
                  <a:pt x="304626" y="28117"/>
                </a:lnTo>
                <a:lnTo>
                  <a:pt x="321945" y="0"/>
                </a:lnTo>
                <a:close/>
              </a:path>
            </a:pathLst>
          </a:custGeom>
          <a:solidFill>
            <a:srgbClr val="000000"/>
          </a:solidFill>
        </p:spPr>
        <p:txBody>
          <a:bodyPr wrap="square" lIns="0" tIns="0" rIns="0" bIns="0" rtlCol="0"/>
          <a:lstStyle/>
          <a:p>
            <a:endParaRPr/>
          </a:p>
        </p:txBody>
      </p:sp>
      <p:sp>
        <p:nvSpPr>
          <p:cNvPr id="25" name="object 25"/>
          <p:cNvSpPr/>
          <p:nvPr/>
        </p:nvSpPr>
        <p:spPr>
          <a:xfrm>
            <a:off x="10357357" y="6204597"/>
            <a:ext cx="321945" cy="163830"/>
          </a:xfrm>
          <a:custGeom>
            <a:avLst/>
            <a:gdLst/>
            <a:ahLst/>
            <a:cxnLst/>
            <a:rect l="l" t="t" r="r" b="b"/>
            <a:pathLst>
              <a:path w="321945" h="163829">
                <a:moveTo>
                  <a:pt x="250241" y="134787"/>
                </a:moveTo>
                <a:lnTo>
                  <a:pt x="236220" y="163258"/>
                </a:lnTo>
                <a:lnTo>
                  <a:pt x="321437" y="162788"/>
                </a:lnTo>
                <a:lnTo>
                  <a:pt x="304426" y="140398"/>
                </a:lnTo>
                <a:lnTo>
                  <a:pt x="261620" y="140398"/>
                </a:lnTo>
                <a:lnTo>
                  <a:pt x="250241" y="134787"/>
                </a:lnTo>
                <a:close/>
              </a:path>
              <a:path w="321945" h="163829">
                <a:moveTo>
                  <a:pt x="255847" y="123404"/>
                </a:moveTo>
                <a:lnTo>
                  <a:pt x="250241" y="134787"/>
                </a:lnTo>
                <a:lnTo>
                  <a:pt x="261620" y="140398"/>
                </a:lnTo>
                <a:lnTo>
                  <a:pt x="267208" y="129006"/>
                </a:lnTo>
                <a:lnTo>
                  <a:pt x="255847" y="123404"/>
                </a:lnTo>
                <a:close/>
              </a:path>
              <a:path w="321945" h="163829">
                <a:moveTo>
                  <a:pt x="269875" y="94919"/>
                </a:moveTo>
                <a:lnTo>
                  <a:pt x="255847" y="123404"/>
                </a:lnTo>
                <a:lnTo>
                  <a:pt x="267208" y="129006"/>
                </a:lnTo>
                <a:lnTo>
                  <a:pt x="261620" y="140398"/>
                </a:lnTo>
                <a:lnTo>
                  <a:pt x="304426" y="140398"/>
                </a:lnTo>
                <a:lnTo>
                  <a:pt x="269875" y="94919"/>
                </a:lnTo>
                <a:close/>
              </a:path>
              <a:path w="321945" h="163829">
                <a:moveTo>
                  <a:pt x="5588" y="0"/>
                </a:moveTo>
                <a:lnTo>
                  <a:pt x="0" y="11391"/>
                </a:lnTo>
                <a:lnTo>
                  <a:pt x="250241" y="134787"/>
                </a:lnTo>
                <a:lnTo>
                  <a:pt x="255847" y="123404"/>
                </a:lnTo>
                <a:lnTo>
                  <a:pt x="5588" y="0"/>
                </a:lnTo>
                <a:close/>
              </a:path>
            </a:pathLst>
          </a:custGeom>
          <a:solidFill>
            <a:srgbClr val="000000"/>
          </a:solid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7975"/>
            <a:ext cx="6522720" cy="696595"/>
          </a:xfrm>
          <a:prstGeom prst="rect">
            <a:avLst/>
          </a:prstGeom>
        </p:spPr>
        <p:txBody>
          <a:bodyPr vert="horz" wrap="square" lIns="0" tIns="12700" rIns="0" bIns="0" rtlCol="0">
            <a:spAutoFit/>
          </a:bodyPr>
          <a:lstStyle/>
          <a:p>
            <a:pPr marL="12700">
              <a:lnSpc>
                <a:spcPct val="100000"/>
              </a:lnSpc>
              <a:spcBef>
                <a:spcPts val="100"/>
              </a:spcBef>
            </a:pPr>
            <a:r>
              <a:rPr spc="-5" dirty="0"/>
              <a:t>Online actor-critic </a:t>
            </a:r>
            <a:r>
              <a:rPr dirty="0"/>
              <a:t>in</a:t>
            </a:r>
            <a:r>
              <a:rPr spc="-30" dirty="0"/>
              <a:t> </a:t>
            </a:r>
            <a:r>
              <a:rPr spc="-10" dirty="0"/>
              <a:t>practice</a:t>
            </a:r>
          </a:p>
        </p:txBody>
      </p:sp>
      <p:sp>
        <p:nvSpPr>
          <p:cNvPr id="3" name="object 3"/>
          <p:cNvSpPr/>
          <p:nvPr/>
        </p:nvSpPr>
        <p:spPr>
          <a:xfrm>
            <a:off x="626363" y="1275588"/>
            <a:ext cx="3153156" cy="22707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3563" y="1642872"/>
            <a:ext cx="4504944" cy="25450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83563" y="1956816"/>
            <a:ext cx="4256532" cy="34747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89660" y="3058667"/>
            <a:ext cx="2203704" cy="25298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73963" y="1642872"/>
            <a:ext cx="449580" cy="1581912"/>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3963" y="1642872"/>
            <a:ext cx="449580" cy="1582420"/>
          </a:xfrm>
          <a:custGeom>
            <a:avLst/>
            <a:gdLst/>
            <a:ahLst/>
            <a:cxnLst/>
            <a:rect l="l" t="t" r="r" b="b"/>
            <a:pathLst>
              <a:path w="449580" h="1582420">
                <a:moveTo>
                  <a:pt x="449580" y="1581912"/>
                </a:moveTo>
                <a:lnTo>
                  <a:pt x="196684" y="1581912"/>
                </a:lnTo>
                <a:lnTo>
                  <a:pt x="151587" y="1576719"/>
                </a:lnTo>
                <a:lnTo>
                  <a:pt x="110189" y="1561928"/>
                </a:lnTo>
                <a:lnTo>
                  <a:pt x="73669" y="1538714"/>
                </a:lnTo>
                <a:lnTo>
                  <a:pt x="43210" y="1508256"/>
                </a:lnTo>
                <a:lnTo>
                  <a:pt x="19991" y="1471731"/>
                </a:lnTo>
                <a:lnTo>
                  <a:pt x="5194" y="1430316"/>
                </a:lnTo>
                <a:lnTo>
                  <a:pt x="0" y="1385189"/>
                </a:lnTo>
                <a:lnTo>
                  <a:pt x="0" y="252856"/>
                </a:lnTo>
                <a:lnTo>
                  <a:pt x="5194" y="207769"/>
                </a:lnTo>
                <a:lnTo>
                  <a:pt x="19991" y="166370"/>
                </a:lnTo>
                <a:lnTo>
                  <a:pt x="43210" y="129842"/>
                </a:lnTo>
                <a:lnTo>
                  <a:pt x="73669" y="99371"/>
                </a:lnTo>
                <a:lnTo>
                  <a:pt x="110189" y="76140"/>
                </a:lnTo>
                <a:lnTo>
                  <a:pt x="151587" y="61332"/>
                </a:lnTo>
                <a:lnTo>
                  <a:pt x="196684" y="56133"/>
                </a:lnTo>
                <a:lnTo>
                  <a:pt x="337184" y="56133"/>
                </a:lnTo>
                <a:lnTo>
                  <a:pt x="337184" y="0"/>
                </a:lnTo>
                <a:lnTo>
                  <a:pt x="449580" y="112394"/>
                </a:lnTo>
                <a:lnTo>
                  <a:pt x="337184" y="224789"/>
                </a:lnTo>
                <a:lnTo>
                  <a:pt x="337184" y="168528"/>
                </a:lnTo>
                <a:lnTo>
                  <a:pt x="196684" y="168528"/>
                </a:lnTo>
                <a:lnTo>
                  <a:pt x="163878" y="175168"/>
                </a:lnTo>
                <a:lnTo>
                  <a:pt x="137085" y="193262"/>
                </a:lnTo>
                <a:lnTo>
                  <a:pt x="119019" y="220071"/>
                </a:lnTo>
                <a:lnTo>
                  <a:pt x="112395" y="252856"/>
                </a:lnTo>
                <a:lnTo>
                  <a:pt x="112395" y="1385189"/>
                </a:lnTo>
                <a:lnTo>
                  <a:pt x="119019" y="1418028"/>
                </a:lnTo>
                <a:lnTo>
                  <a:pt x="137085" y="1444831"/>
                </a:lnTo>
                <a:lnTo>
                  <a:pt x="163878" y="1462895"/>
                </a:lnTo>
                <a:lnTo>
                  <a:pt x="196684" y="1469516"/>
                </a:lnTo>
                <a:lnTo>
                  <a:pt x="449580" y="1469516"/>
                </a:lnTo>
                <a:lnTo>
                  <a:pt x="449580" y="1581912"/>
                </a:lnTo>
                <a:close/>
              </a:path>
            </a:pathLst>
          </a:custGeom>
          <a:ln w="6095">
            <a:solidFill>
              <a:srgbClr val="6FAC46"/>
            </a:solidFill>
          </a:ln>
        </p:spPr>
        <p:txBody>
          <a:bodyPr wrap="square" lIns="0" tIns="0" rIns="0" bIns="0" rtlCol="0"/>
          <a:lstStyle/>
          <a:p>
            <a:endParaRPr/>
          </a:p>
        </p:txBody>
      </p:sp>
      <p:sp>
        <p:nvSpPr>
          <p:cNvPr id="9" name="object 9"/>
          <p:cNvSpPr/>
          <p:nvPr/>
        </p:nvSpPr>
        <p:spPr>
          <a:xfrm>
            <a:off x="1083563" y="2304288"/>
            <a:ext cx="5324856" cy="347472"/>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077467" y="2660904"/>
            <a:ext cx="3842004" cy="30175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5445252" y="2103120"/>
            <a:ext cx="1344295" cy="76200"/>
          </a:xfrm>
          <a:custGeom>
            <a:avLst/>
            <a:gdLst/>
            <a:ahLst/>
            <a:cxnLst/>
            <a:rect l="l" t="t" r="r" b="b"/>
            <a:pathLst>
              <a:path w="1344295" h="76200">
                <a:moveTo>
                  <a:pt x="76200" y="0"/>
                </a:moveTo>
                <a:lnTo>
                  <a:pt x="0" y="38100"/>
                </a:lnTo>
                <a:lnTo>
                  <a:pt x="76200" y="76200"/>
                </a:lnTo>
                <a:lnTo>
                  <a:pt x="76200" y="44450"/>
                </a:lnTo>
                <a:lnTo>
                  <a:pt x="63500" y="44450"/>
                </a:lnTo>
                <a:lnTo>
                  <a:pt x="63500" y="31750"/>
                </a:lnTo>
                <a:lnTo>
                  <a:pt x="76200" y="31750"/>
                </a:lnTo>
                <a:lnTo>
                  <a:pt x="76200" y="0"/>
                </a:lnTo>
                <a:close/>
              </a:path>
              <a:path w="1344295" h="76200">
                <a:moveTo>
                  <a:pt x="76200" y="31750"/>
                </a:moveTo>
                <a:lnTo>
                  <a:pt x="63500" y="31750"/>
                </a:lnTo>
                <a:lnTo>
                  <a:pt x="63500" y="44450"/>
                </a:lnTo>
                <a:lnTo>
                  <a:pt x="76200" y="44450"/>
                </a:lnTo>
                <a:lnTo>
                  <a:pt x="76200" y="31750"/>
                </a:lnTo>
                <a:close/>
              </a:path>
              <a:path w="1344295" h="76200">
                <a:moveTo>
                  <a:pt x="1343914" y="31750"/>
                </a:moveTo>
                <a:lnTo>
                  <a:pt x="76200" y="31750"/>
                </a:lnTo>
                <a:lnTo>
                  <a:pt x="76200" y="44450"/>
                </a:lnTo>
                <a:lnTo>
                  <a:pt x="1343914" y="44450"/>
                </a:lnTo>
                <a:lnTo>
                  <a:pt x="1343914" y="31750"/>
                </a:lnTo>
                <a:close/>
              </a:path>
            </a:pathLst>
          </a:custGeom>
          <a:solidFill>
            <a:srgbClr val="000000"/>
          </a:solidFill>
        </p:spPr>
        <p:txBody>
          <a:bodyPr wrap="square" lIns="0" tIns="0" rIns="0" bIns="0" rtlCol="0"/>
          <a:lstStyle/>
          <a:p>
            <a:endParaRPr/>
          </a:p>
        </p:txBody>
      </p:sp>
      <p:sp>
        <p:nvSpPr>
          <p:cNvPr id="12" name="object 12"/>
          <p:cNvSpPr txBox="1"/>
          <p:nvPr/>
        </p:nvSpPr>
        <p:spPr>
          <a:xfrm>
            <a:off x="6868414" y="1938020"/>
            <a:ext cx="43364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works best </a:t>
            </a:r>
            <a:r>
              <a:rPr sz="1800" spc="-5" dirty="0">
                <a:latin typeface="Calibri"/>
                <a:cs typeface="Calibri"/>
              </a:rPr>
              <a:t>with </a:t>
            </a:r>
            <a:r>
              <a:rPr sz="1800" dirty="0">
                <a:latin typeface="Calibri"/>
                <a:cs typeface="Calibri"/>
              </a:rPr>
              <a:t>a </a:t>
            </a:r>
            <a:r>
              <a:rPr sz="1800" spc="-15" dirty="0">
                <a:latin typeface="Calibri"/>
                <a:cs typeface="Calibri"/>
              </a:rPr>
              <a:t>batch </a:t>
            </a:r>
            <a:r>
              <a:rPr sz="1800" dirty="0">
                <a:latin typeface="Calibri"/>
                <a:cs typeface="Calibri"/>
              </a:rPr>
              <a:t>(e.g., </a:t>
            </a:r>
            <a:r>
              <a:rPr sz="1800" spc="-10" dirty="0">
                <a:latin typeface="Calibri"/>
                <a:cs typeface="Calibri"/>
              </a:rPr>
              <a:t>parallel</a:t>
            </a:r>
            <a:r>
              <a:rPr sz="1800" spc="50" dirty="0">
                <a:latin typeface="Calibri"/>
                <a:cs typeface="Calibri"/>
              </a:rPr>
              <a:t> </a:t>
            </a:r>
            <a:r>
              <a:rPr sz="1800" spc="-20" dirty="0">
                <a:latin typeface="Calibri"/>
                <a:cs typeface="Calibri"/>
              </a:rPr>
              <a:t>workers)</a:t>
            </a:r>
            <a:endParaRPr sz="1800">
              <a:latin typeface="Calibri"/>
              <a:cs typeface="Calibri"/>
            </a:endParaRPr>
          </a:p>
        </p:txBody>
      </p:sp>
      <p:sp>
        <p:nvSpPr>
          <p:cNvPr id="13" name="object 13"/>
          <p:cNvSpPr/>
          <p:nvPr/>
        </p:nvSpPr>
        <p:spPr>
          <a:xfrm>
            <a:off x="5021579" y="2145792"/>
            <a:ext cx="704215" cy="666750"/>
          </a:xfrm>
          <a:custGeom>
            <a:avLst/>
            <a:gdLst/>
            <a:ahLst/>
            <a:cxnLst/>
            <a:rect l="l" t="t" r="r" b="b"/>
            <a:pathLst>
              <a:path w="704214" h="666750">
                <a:moveTo>
                  <a:pt x="29210" y="586232"/>
                </a:moveTo>
                <a:lnTo>
                  <a:pt x="0" y="666242"/>
                </a:lnTo>
                <a:lnTo>
                  <a:pt x="81534" y="641604"/>
                </a:lnTo>
                <a:lnTo>
                  <a:pt x="67972" y="627253"/>
                </a:lnTo>
                <a:lnTo>
                  <a:pt x="50546" y="627253"/>
                </a:lnTo>
                <a:lnTo>
                  <a:pt x="41783" y="617982"/>
                </a:lnTo>
                <a:lnTo>
                  <a:pt x="50987" y="609278"/>
                </a:lnTo>
                <a:lnTo>
                  <a:pt x="29210" y="586232"/>
                </a:lnTo>
                <a:close/>
              </a:path>
              <a:path w="704214" h="666750">
                <a:moveTo>
                  <a:pt x="50987" y="609278"/>
                </a:moveTo>
                <a:lnTo>
                  <a:pt x="41783" y="617982"/>
                </a:lnTo>
                <a:lnTo>
                  <a:pt x="50546" y="627253"/>
                </a:lnTo>
                <a:lnTo>
                  <a:pt x="59747" y="618548"/>
                </a:lnTo>
                <a:lnTo>
                  <a:pt x="50987" y="609278"/>
                </a:lnTo>
                <a:close/>
              </a:path>
              <a:path w="704214" h="666750">
                <a:moveTo>
                  <a:pt x="59747" y="618548"/>
                </a:moveTo>
                <a:lnTo>
                  <a:pt x="50546" y="627253"/>
                </a:lnTo>
                <a:lnTo>
                  <a:pt x="67972" y="627253"/>
                </a:lnTo>
                <a:lnTo>
                  <a:pt x="59747" y="618548"/>
                </a:lnTo>
                <a:close/>
              </a:path>
              <a:path w="704214" h="666750">
                <a:moveTo>
                  <a:pt x="695325" y="0"/>
                </a:moveTo>
                <a:lnTo>
                  <a:pt x="50987" y="609278"/>
                </a:lnTo>
                <a:lnTo>
                  <a:pt x="59747" y="618548"/>
                </a:lnTo>
                <a:lnTo>
                  <a:pt x="703961" y="9144"/>
                </a:lnTo>
                <a:lnTo>
                  <a:pt x="695325" y="0"/>
                </a:lnTo>
                <a:close/>
              </a:path>
            </a:pathLst>
          </a:custGeom>
          <a:solidFill>
            <a:srgbClr val="000000"/>
          </a:solidFill>
        </p:spPr>
        <p:txBody>
          <a:bodyPr wrap="square" lIns="0" tIns="0" rIns="0" bIns="0" rtlCol="0"/>
          <a:lstStyle/>
          <a:p>
            <a:endParaRPr/>
          </a:p>
        </p:txBody>
      </p:sp>
      <p:sp>
        <p:nvSpPr>
          <p:cNvPr id="14" name="object 14"/>
          <p:cNvSpPr txBox="1"/>
          <p:nvPr/>
        </p:nvSpPr>
        <p:spPr>
          <a:xfrm>
            <a:off x="2041905" y="3847845"/>
            <a:ext cx="303466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synchronized </a:t>
            </a:r>
            <a:r>
              <a:rPr sz="1800" spc="-10" dirty="0">
                <a:latin typeface="Calibri"/>
                <a:cs typeface="Calibri"/>
              </a:rPr>
              <a:t>parallel</a:t>
            </a:r>
            <a:r>
              <a:rPr sz="1800" spc="25" dirty="0">
                <a:latin typeface="Calibri"/>
                <a:cs typeface="Calibri"/>
              </a:rPr>
              <a:t> </a:t>
            </a:r>
            <a:r>
              <a:rPr sz="1800" spc="-5" dirty="0">
                <a:latin typeface="Calibri"/>
                <a:cs typeface="Calibri"/>
              </a:rPr>
              <a:t>actor-critic</a:t>
            </a:r>
            <a:endParaRPr sz="1800">
              <a:latin typeface="Calibri"/>
              <a:cs typeface="Calibri"/>
            </a:endParaRPr>
          </a:p>
        </p:txBody>
      </p:sp>
      <p:sp>
        <p:nvSpPr>
          <p:cNvPr id="15" name="object 15"/>
          <p:cNvSpPr/>
          <p:nvPr/>
        </p:nvSpPr>
        <p:spPr>
          <a:xfrm>
            <a:off x="2947416" y="5343144"/>
            <a:ext cx="152400" cy="353695"/>
          </a:xfrm>
          <a:custGeom>
            <a:avLst/>
            <a:gdLst/>
            <a:ahLst/>
            <a:cxnLst/>
            <a:rect l="l" t="t" r="r" b="b"/>
            <a:pathLst>
              <a:path w="152400" h="353695">
                <a:moveTo>
                  <a:pt x="152400" y="0"/>
                </a:moveTo>
                <a:lnTo>
                  <a:pt x="0" y="0"/>
                </a:lnTo>
                <a:lnTo>
                  <a:pt x="0" y="353567"/>
                </a:lnTo>
                <a:lnTo>
                  <a:pt x="152400" y="353567"/>
                </a:lnTo>
                <a:lnTo>
                  <a:pt x="152400" y="0"/>
                </a:lnTo>
                <a:close/>
              </a:path>
            </a:pathLst>
          </a:custGeom>
          <a:solidFill>
            <a:srgbClr val="4471C4"/>
          </a:solidFill>
        </p:spPr>
        <p:txBody>
          <a:bodyPr wrap="square" lIns="0" tIns="0" rIns="0" bIns="0" rtlCol="0"/>
          <a:lstStyle/>
          <a:p>
            <a:endParaRPr/>
          </a:p>
        </p:txBody>
      </p:sp>
      <p:sp>
        <p:nvSpPr>
          <p:cNvPr id="16" name="object 16"/>
          <p:cNvSpPr/>
          <p:nvPr/>
        </p:nvSpPr>
        <p:spPr>
          <a:xfrm>
            <a:off x="2947416" y="5343144"/>
            <a:ext cx="152400" cy="353695"/>
          </a:xfrm>
          <a:custGeom>
            <a:avLst/>
            <a:gdLst/>
            <a:ahLst/>
            <a:cxnLst/>
            <a:rect l="l" t="t" r="r" b="b"/>
            <a:pathLst>
              <a:path w="152400" h="353695">
                <a:moveTo>
                  <a:pt x="0" y="353567"/>
                </a:moveTo>
                <a:lnTo>
                  <a:pt x="152400" y="353567"/>
                </a:lnTo>
                <a:lnTo>
                  <a:pt x="152400" y="0"/>
                </a:lnTo>
                <a:lnTo>
                  <a:pt x="0" y="0"/>
                </a:lnTo>
                <a:lnTo>
                  <a:pt x="0" y="353567"/>
                </a:lnTo>
                <a:close/>
              </a:path>
            </a:pathLst>
          </a:custGeom>
          <a:ln w="12192">
            <a:solidFill>
              <a:srgbClr val="2E528F"/>
            </a:solidFill>
          </a:ln>
        </p:spPr>
        <p:txBody>
          <a:bodyPr wrap="square" lIns="0" tIns="0" rIns="0" bIns="0" rtlCol="0"/>
          <a:lstStyle/>
          <a:p>
            <a:endParaRPr/>
          </a:p>
        </p:txBody>
      </p:sp>
      <p:sp>
        <p:nvSpPr>
          <p:cNvPr id="17" name="object 17"/>
          <p:cNvSpPr/>
          <p:nvPr/>
        </p:nvSpPr>
        <p:spPr>
          <a:xfrm>
            <a:off x="2947416" y="4602479"/>
            <a:ext cx="152400" cy="352425"/>
          </a:xfrm>
          <a:custGeom>
            <a:avLst/>
            <a:gdLst/>
            <a:ahLst/>
            <a:cxnLst/>
            <a:rect l="l" t="t" r="r" b="b"/>
            <a:pathLst>
              <a:path w="152400" h="352425">
                <a:moveTo>
                  <a:pt x="152400" y="0"/>
                </a:moveTo>
                <a:lnTo>
                  <a:pt x="0" y="0"/>
                </a:lnTo>
                <a:lnTo>
                  <a:pt x="0" y="352044"/>
                </a:lnTo>
                <a:lnTo>
                  <a:pt x="152400" y="352044"/>
                </a:lnTo>
                <a:lnTo>
                  <a:pt x="152400" y="0"/>
                </a:lnTo>
                <a:close/>
              </a:path>
            </a:pathLst>
          </a:custGeom>
          <a:solidFill>
            <a:srgbClr val="4471C4"/>
          </a:solidFill>
        </p:spPr>
        <p:txBody>
          <a:bodyPr wrap="square" lIns="0" tIns="0" rIns="0" bIns="0" rtlCol="0"/>
          <a:lstStyle/>
          <a:p>
            <a:endParaRPr/>
          </a:p>
        </p:txBody>
      </p:sp>
      <p:sp>
        <p:nvSpPr>
          <p:cNvPr id="18" name="object 18"/>
          <p:cNvSpPr/>
          <p:nvPr/>
        </p:nvSpPr>
        <p:spPr>
          <a:xfrm>
            <a:off x="2947416" y="4602479"/>
            <a:ext cx="152400" cy="352425"/>
          </a:xfrm>
          <a:custGeom>
            <a:avLst/>
            <a:gdLst/>
            <a:ahLst/>
            <a:cxnLst/>
            <a:rect l="l" t="t" r="r" b="b"/>
            <a:pathLst>
              <a:path w="152400" h="352425">
                <a:moveTo>
                  <a:pt x="0" y="352044"/>
                </a:moveTo>
                <a:lnTo>
                  <a:pt x="152400" y="352044"/>
                </a:lnTo>
                <a:lnTo>
                  <a:pt x="152400" y="0"/>
                </a:lnTo>
                <a:lnTo>
                  <a:pt x="0" y="0"/>
                </a:lnTo>
                <a:lnTo>
                  <a:pt x="0" y="352044"/>
                </a:lnTo>
                <a:close/>
              </a:path>
            </a:pathLst>
          </a:custGeom>
          <a:ln w="12192">
            <a:solidFill>
              <a:srgbClr val="2E528F"/>
            </a:solidFill>
          </a:ln>
        </p:spPr>
        <p:txBody>
          <a:bodyPr wrap="square" lIns="0" tIns="0" rIns="0" bIns="0" rtlCol="0"/>
          <a:lstStyle/>
          <a:p>
            <a:endParaRPr/>
          </a:p>
        </p:txBody>
      </p:sp>
      <p:sp>
        <p:nvSpPr>
          <p:cNvPr id="19" name="object 19"/>
          <p:cNvSpPr/>
          <p:nvPr/>
        </p:nvSpPr>
        <p:spPr>
          <a:xfrm>
            <a:off x="2947416" y="5094732"/>
            <a:ext cx="152400" cy="109855"/>
          </a:xfrm>
          <a:custGeom>
            <a:avLst/>
            <a:gdLst/>
            <a:ahLst/>
            <a:cxnLst/>
            <a:rect l="l" t="t" r="r" b="b"/>
            <a:pathLst>
              <a:path w="152400" h="109854">
                <a:moveTo>
                  <a:pt x="152400" y="0"/>
                </a:moveTo>
                <a:lnTo>
                  <a:pt x="0" y="0"/>
                </a:lnTo>
                <a:lnTo>
                  <a:pt x="0" y="109727"/>
                </a:lnTo>
                <a:lnTo>
                  <a:pt x="152400" y="109727"/>
                </a:lnTo>
                <a:lnTo>
                  <a:pt x="152400" y="0"/>
                </a:lnTo>
                <a:close/>
              </a:path>
            </a:pathLst>
          </a:custGeom>
          <a:solidFill>
            <a:srgbClr val="6FAC46"/>
          </a:solidFill>
        </p:spPr>
        <p:txBody>
          <a:bodyPr wrap="square" lIns="0" tIns="0" rIns="0" bIns="0" rtlCol="0"/>
          <a:lstStyle/>
          <a:p>
            <a:endParaRPr/>
          </a:p>
        </p:txBody>
      </p:sp>
      <p:sp>
        <p:nvSpPr>
          <p:cNvPr id="20" name="object 20"/>
          <p:cNvSpPr/>
          <p:nvPr/>
        </p:nvSpPr>
        <p:spPr>
          <a:xfrm>
            <a:off x="2947416" y="5094732"/>
            <a:ext cx="152400" cy="109855"/>
          </a:xfrm>
          <a:custGeom>
            <a:avLst/>
            <a:gdLst/>
            <a:ahLst/>
            <a:cxnLst/>
            <a:rect l="l" t="t" r="r" b="b"/>
            <a:pathLst>
              <a:path w="152400" h="109854">
                <a:moveTo>
                  <a:pt x="0" y="109727"/>
                </a:moveTo>
                <a:lnTo>
                  <a:pt x="152400" y="109727"/>
                </a:lnTo>
                <a:lnTo>
                  <a:pt x="152400" y="0"/>
                </a:lnTo>
                <a:lnTo>
                  <a:pt x="0" y="0"/>
                </a:lnTo>
                <a:lnTo>
                  <a:pt x="0" y="109727"/>
                </a:lnTo>
                <a:close/>
              </a:path>
            </a:pathLst>
          </a:custGeom>
          <a:ln w="12192">
            <a:solidFill>
              <a:srgbClr val="507D31"/>
            </a:solidFill>
          </a:ln>
        </p:spPr>
        <p:txBody>
          <a:bodyPr wrap="square" lIns="0" tIns="0" rIns="0" bIns="0" rtlCol="0"/>
          <a:lstStyle/>
          <a:p>
            <a:endParaRPr/>
          </a:p>
        </p:txBody>
      </p:sp>
      <p:sp>
        <p:nvSpPr>
          <p:cNvPr id="21" name="object 21"/>
          <p:cNvSpPr/>
          <p:nvPr/>
        </p:nvSpPr>
        <p:spPr>
          <a:xfrm>
            <a:off x="2947416" y="6097523"/>
            <a:ext cx="152400" cy="353695"/>
          </a:xfrm>
          <a:custGeom>
            <a:avLst/>
            <a:gdLst/>
            <a:ahLst/>
            <a:cxnLst/>
            <a:rect l="l" t="t" r="r" b="b"/>
            <a:pathLst>
              <a:path w="152400" h="353695">
                <a:moveTo>
                  <a:pt x="152400" y="0"/>
                </a:moveTo>
                <a:lnTo>
                  <a:pt x="0" y="0"/>
                </a:lnTo>
                <a:lnTo>
                  <a:pt x="0" y="353567"/>
                </a:lnTo>
                <a:lnTo>
                  <a:pt x="152400" y="353567"/>
                </a:lnTo>
                <a:lnTo>
                  <a:pt x="152400" y="0"/>
                </a:lnTo>
                <a:close/>
              </a:path>
            </a:pathLst>
          </a:custGeom>
          <a:solidFill>
            <a:srgbClr val="4471C4"/>
          </a:solidFill>
        </p:spPr>
        <p:txBody>
          <a:bodyPr wrap="square" lIns="0" tIns="0" rIns="0" bIns="0" rtlCol="0"/>
          <a:lstStyle/>
          <a:p>
            <a:endParaRPr/>
          </a:p>
        </p:txBody>
      </p:sp>
      <p:sp>
        <p:nvSpPr>
          <p:cNvPr id="22" name="object 22"/>
          <p:cNvSpPr/>
          <p:nvPr/>
        </p:nvSpPr>
        <p:spPr>
          <a:xfrm>
            <a:off x="2947416" y="6097523"/>
            <a:ext cx="152400" cy="353695"/>
          </a:xfrm>
          <a:custGeom>
            <a:avLst/>
            <a:gdLst/>
            <a:ahLst/>
            <a:cxnLst/>
            <a:rect l="l" t="t" r="r" b="b"/>
            <a:pathLst>
              <a:path w="152400" h="353695">
                <a:moveTo>
                  <a:pt x="0" y="353567"/>
                </a:moveTo>
                <a:lnTo>
                  <a:pt x="152400" y="353567"/>
                </a:lnTo>
                <a:lnTo>
                  <a:pt x="152400" y="0"/>
                </a:lnTo>
                <a:lnTo>
                  <a:pt x="0" y="0"/>
                </a:lnTo>
                <a:lnTo>
                  <a:pt x="0" y="353567"/>
                </a:lnTo>
                <a:close/>
              </a:path>
            </a:pathLst>
          </a:custGeom>
          <a:ln w="12192">
            <a:solidFill>
              <a:srgbClr val="2E528F"/>
            </a:solidFill>
          </a:ln>
        </p:spPr>
        <p:txBody>
          <a:bodyPr wrap="square" lIns="0" tIns="0" rIns="0" bIns="0" rtlCol="0"/>
          <a:lstStyle/>
          <a:p>
            <a:endParaRPr/>
          </a:p>
        </p:txBody>
      </p:sp>
      <p:sp>
        <p:nvSpPr>
          <p:cNvPr id="23" name="object 23"/>
          <p:cNvSpPr/>
          <p:nvPr/>
        </p:nvSpPr>
        <p:spPr>
          <a:xfrm>
            <a:off x="2947416" y="5849111"/>
            <a:ext cx="152400" cy="108585"/>
          </a:xfrm>
          <a:custGeom>
            <a:avLst/>
            <a:gdLst/>
            <a:ahLst/>
            <a:cxnLst/>
            <a:rect l="l" t="t" r="r" b="b"/>
            <a:pathLst>
              <a:path w="152400" h="108585">
                <a:moveTo>
                  <a:pt x="152400" y="0"/>
                </a:moveTo>
                <a:lnTo>
                  <a:pt x="0" y="0"/>
                </a:lnTo>
                <a:lnTo>
                  <a:pt x="0" y="108203"/>
                </a:lnTo>
                <a:lnTo>
                  <a:pt x="152400" y="108203"/>
                </a:lnTo>
                <a:lnTo>
                  <a:pt x="152400" y="0"/>
                </a:lnTo>
                <a:close/>
              </a:path>
            </a:pathLst>
          </a:custGeom>
          <a:solidFill>
            <a:srgbClr val="6FAC46"/>
          </a:solidFill>
        </p:spPr>
        <p:txBody>
          <a:bodyPr wrap="square" lIns="0" tIns="0" rIns="0" bIns="0" rtlCol="0"/>
          <a:lstStyle/>
          <a:p>
            <a:endParaRPr/>
          </a:p>
        </p:txBody>
      </p:sp>
      <p:sp>
        <p:nvSpPr>
          <p:cNvPr id="24" name="object 24"/>
          <p:cNvSpPr/>
          <p:nvPr/>
        </p:nvSpPr>
        <p:spPr>
          <a:xfrm>
            <a:off x="2947416" y="5849111"/>
            <a:ext cx="152400" cy="108585"/>
          </a:xfrm>
          <a:custGeom>
            <a:avLst/>
            <a:gdLst/>
            <a:ahLst/>
            <a:cxnLst/>
            <a:rect l="l" t="t" r="r" b="b"/>
            <a:pathLst>
              <a:path w="152400" h="108585">
                <a:moveTo>
                  <a:pt x="0" y="108203"/>
                </a:moveTo>
                <a:lnTo>
                  <a:pt x="152400" y="108203"/>
                </a:lnTo>
                <a:lnTo>
                  <a:pt x="152400" y="0"/>
                </a:lnTo>
                <a:lnTo>
                  <a:pt x="0" y="0"/>
                </a:lnTo>
                <a:lnTo>
                  <a:pt x="0" y="108203"/>
                </a:lnTo>
                <a:close/>
              </a:path>
            </a:pathLst>
          </a:custGeom>
          <a:ln w="12192">
            <a:solidFill>
              <a:srgbClr val="507D31"/>
            </a:solidFill>
          </a:ln>
        </p:spPr>
        <p:txBody>
          <a:bodyPr wrap="square" lIns="0" tIns="0" rIns="0" bIns="0" rtlCol="0"/>
          <a:lstStyle/>
          <a:p>
            <a:endParaRPr/>
          </a:p>
        </p:txBody>
      </p:sp>
      <p:sp>
        <p:nvSpPr>
          <p:cNvPr id="25" name="object 25"/>
          <p:cNvSpPr/>
          <p:nvPr/>
        </p:nvSpPr>
        <p:spPr>
          <a:xfrm>
            <a:off x="3378708" y="5343144"/>
            <a:ext cx="152400" cy="353695"/>
          </a:xfrm>
          <a:custGeom>
            <a:avLst/>
            <a:gdLst/>
            <a:ahLst/>
            <a:cxnLst/>
            <a:rect l="l" t="t" r="r" b="b"/>
            <a:pathLst>
              <a:path w="152400" h="353695">
                <a:moveTo>
                  <a:pt x="152400" y="0"/>
                </a:moveTo>
                <a:lnTo>
                  <a:pt x="0" y="0"/>
                </a:lnTo>
                <a:lnTo>
                  <a:pt x="0" y="353567"/>
                </a:lnTo>
                <a:lnTo>
                  <a:pt x="152400" y="353567"/>
                </a:lnTo>
                <a:lnTo>
                  <a:pt x="152400" y="0"/>
                </a:lnTo>
                <a:close/>
              </a:path>
            </a:pathLst>
          </a:custGeom>
          <a:solidFill>
            <a:srgbClr val="4471C4"/>
          </a:solidFill>
        </p:spPr>
        <p:txBody>
          <a:bodyPr wrap="square" lIns="0" tIns="0" rIns="0" bIns="0" rtlCol="0"/>
          <a:lstStyle/>
          <a:p>
            <a:endParaRPr/>
          </a:p>
        </p:txBody>
      </p:sp>
      <p:sp>
        <p:nvSpPr>
          <p:cNvPr id="26" name="object 26"/>
          <p:cNvSpPr/>
          <p:nvPr/>
        </p:nvSpPr>
        <p:spPr>
          <a:xfrm>
            <a:off x="3378708" y="5343144"/>
            <a:ext cx="152400" cy="353695"/>
          </a:xfrm>
          <a:custGeom>
            <a:avLst/>
            <a:gdLst/>
            <a:ahLst/>
            <a:cxnLst/>
            <a:rect l="l" t="t" r="r" b="b"/>
            <a:pathLst>
              <a:path w="152400" h="353695">
                <a:moveTo>
                  <a:pt x="0" y="353567"/>
                </a:moveTo>
                <a:lnTo>
                  <a:pt x="152400" y="353567"/>
                </a:lnTo>
                <a:lnTo>
                  <a:pt x="152400" y="0"/>
                </a:lnTo>
                <a:lnTo>
                  <a:pt x="0" y="0"/>
                </a:lnTo>
                <a:lnTo>
                  <a:pt x="0" y="353567"/>
                </a:lnTo>
                <a:close/>
              </a:path>
            </a:pathLst>
          </a:custGeom>
          <a:ln w="12192">
            <a:solidFill>
              <a:srgbClr val="2E528F"/>
            </a:solidFill>
          </a:ln>
        </p:spPr>
        <p:txBody>
          <a:bodyPr wrap="square" lIns="0" tIns="0" rIns="0" bIns="0" rtlCol="0"/>
          <a:lstStyle/>
          <a:p>
            <a:endParaRPr/>
          </a:p>
        </p:txBody>
      </p:sp>
      <p:sp>
        <p:nvSpPr>
          <p:cNvPr id="27" name="object 27"/>
          <p:cNvSpPr/>
          <p:nvPr/>
        </p:nvSpPr>
        <p:spPr>
          <a:xfrm>
            <a:off x="3378708" y="4602479"/>
            <a:ext cx="152400" cy="352425"/>
          </a:xfrm>
          <a:custGeom>
            <a:avLst/>
            <a:gdLst/>
            <a:ahLst/>
            <a:cxnLst/>
            <a:rect l="l" t="t" r="r" b="b"/>
            <a:pathLst>
              <a:path w="152400" h="352425">
                <a:moveTo>
                  <a:pt x="152400" y="0"/>
                </a:moveTo>
                <a:lnTo>
                  <a:pt x="0" y="0"/>
                </a:lnTo>
                <a:lnTo>
                  <a:pt x="0" y="352044"/>
                </a:lnTo>
                <a:lnTo>
                  <a:pt x="152400" y="352044"/>
                </a:lnTo>
                <a:lnTo>
                  <a:pt x="152400" y="0"/>
                </a:lnTo>
                <a:close/>
              </a:path>
            </a:pathLst>
          </a:custGeom>
          <a:solidFill>
            <a:srgbClr val="4471C4"/>
          </a:solidFill>
        </p:spPr>
        <p:txBody>
          <a:bodyPr wrap="square" lIns="0" tIns="0" rIns="0" bIns="0" rtlCol="0"/>
          <a:lstStyle/>
          <a:p>
            <a:endParaRPr/>
          </a:p>
        </p:txBody>
      </p:sp>
      <p:sp>
        <p:nvSpPr>
          <p:cNvPr id="28" name="object 28"/>
          <p:cNvSpPr/>
          <p:nvPr/>
        </p:nvSpPr>
        <p:spPr>
          <a:xfrm>
            <a:off x="3378708" y="4602479"/>
            <a:ext cx="152400" cy="352425"/>
          </a:xfrm>
          <a:custGeom>
            <a:avLst/>
            <a:gdLst/>
            <a:ahLst/>
            <a:cxnLst/>
            <a:rect l="l" t="t" r="r" b="b"/>
            <a:pathLst>
              <a:path w="152400" h="352425">
                <a:moveTo>
                  <a:pt x="0" y="352044"/>
                </a:moveTo>
                <a:lnTo>
                  <a:pt x="152400" y="352044"/>
                </a:lnTo>
                <a:lnTo>
                  <a:pt x="152400" y="0"/>
                </a:lnTo>
                <a:lnTo>
                  <a:pt x="0" y="0"/>
                </a:lnTo>
                <a:lnTo>
                  <a:pt x="0" y="352044"/>
                </a:lnTo>
                <a:close/>
              </a:path>
            </a:pathLst>
          </a:custGeom>
          <a:ln w="12192">
            <a:solidFill>
              <a:srgbClr val="2E528F"/>
            </a:solidFill>
          </a:ln>
        </p:spPr>
        <p:txBody>
          <a:bodyPr wrap="square" lIns="0" tIns="0" rIns="0" bIns="0" rtlCol="0"/>
          <a:lstStyle/>
          <a:p>
            <a:endParaRPr/>
          </a:p>
        </p:txBody>
      </p:sp>
      <p:sp>
        <p:nvSpPr>
          <p:cNvPr id="29" name="object 29"/>
          <p:cNvSpPr/>
          <p:nvPr/>
        </p:nvSpPr>
        <p:spPr>
          <a:xfrm>
            <a:off x="3378708" y="5094732"/>
            <a:ext cx="152400" cy="109855"/>
          </a:xfrm>
          <a:custGeom>
            <a:avLst/>
            <a:gdLst/>
            <a:ahLst/>
            <a:cxnLst/>
            <a:rect l="l" t="t" r="r" b="b"/>
            <a:pathLst>
              <a:path w="152400" h="109854">
                <a:moveTo>
                  <a:pt x="152400" y="0"/>
                </a:moveTo>
                <a:lnTo>
                  <a:pt x="0" y="0"/>
                </a:lnTo>
                <a:lnTo>
                  <a:pt x="0" y="109727"/>
                </a:lnTo>
                <a:lnTo>
                  <a:pt x="152400" y="109727"/>
                </a:lnTo>
                <a:lnTo>
                  <a:pt x="152400" y="0"/>
                </a:lnTo>
                <a:close/>
              </a:path>
            </a:pathLst>
          </a:custGeom>
          <a:solidFill>
            <a:srgbClr val="6FAC46"/>
          </a:solidFill>
        </p:spPr>
        <p:txBody>
          <a:bodyPr wrap="square" lIns="0" tIns="0" rIns="0" bIns="0" rtlCol="0"/>
          <a:lstStyle/>
          <a:p>
            <a:endParaRPr/>
          </a:p>
        </p:txBody>
      </p:sp>
      <p:sp>
        <p:nvSpPr>
          <p:cNvPr id="30" name="object 30"/>
          <p:cNvSpPr/>
          <p:nvPr/>
        </p:nvSpPr>
        <p:spPr>
          <a:xfrm>
            <a:off x="3378708" y="5094732"/>
            <a:ext cx="152400" cy="109855"/>
          </a:xfrm>
          <a:custGeom>
            <a:avLst/>
            <a:gdLst/>
            <a:ahLst/>
            <a:cxnLst/>
            <a:rect l="l" t="t" r="r" b="b"/>
            <a:pathLst>
              <a:path w="152400" h="109854">
                <a:moveTo>
                  <a:pt x="0" y="109727"/>
                </a:moveTo>
                <a:lnTo>
                  <a:pt x="152400" y="109727"/>
                </a:lnTo>
                <a:lnTo>
                  <a:pt x="152400" y="0"/>
                </a:lnTo>
                <a:lnTo>
                  <a:pt x="0" y="0"/>
                </a:lnTo>
                <a:lnTo>
                  <a:pt x="0" y="109727"/>
                </a:lnTo>
                <a:close/>
              </a:path>
            </a:pathLst>
          </a:custGeom>
          <a:ln w="12192">
            <a:solidFill>
              <a:srgbClr val="507D31"/>
            </a:solidFill>
          </a:ln>
        </p:spPr>
        <p:txBody>
          <a:bodyPr wrap="square" lIns="0" tIns="0" rIns="0" bIns="0" rtlCol="0"/>
          <a:lstStyle/>
          <a:p>
            <a:endParaRPr/>
          </a:p>
        </p:txBody>
      </p:sp>
      <p:sp>
        <p:nvSpPr>
          <p:cNvPr id="31" name="object 31"/>
          <p:cNvSpPr/>
          <p:nvPr/>
        </p:nvSpPr>
        <p:spPr>
          <a:xfrm>
            <a:off x="3378708" y="6097523"/>
            <a:ext cx="152400" cy="353695"/>
          </a:xfrm>
          <a:custGeom>
            <a:avLst/>
            <a:gdLst/>
            <a:ahLst/>
            <a:cxnLst/>
            <a:rect l="l" t="t" r="r" b="b"/>
            <a:pathLst>
              <a:path w="152400" h="353695">
                <a:moveTo>
                  <a:pt x="152400" y="0"/>
                </a:moveTo>
                <a:lnTo>
                  <a:pt x="0" y="0"/>
                </a:lnTo>
                <a:lnTo>
                  <a:pt x="0" y="353567"/>
                </a:lnTo>
                <a:lnTo>
                  <a:pt x="152400" y="353567"/>
                </a:lnTo>
                <a:lnTo>
                  <a:pt x="152400" y="0"/>
                </a:lnTo>
                <a:close/>
              </a:path>
            </a:pathLst>
          </a:custGeom>
          <a:solidFill>
            <a:srgbClr val="4471C4"/>
          </a:solidFill>
        </p:spPr>
        <p:txBody>
          <a:bodyPr wrap="square" lIns="0" tIns="0" rIns="0" bIns="0" rtlCol="0"/>
          <a:lstStyle/>
          <a:p>
            <a:endParaRPr/>
          </a:p>
        </p:txBody>
      </p:sp>
      <p:sp>
        <p:nvSpPr>
          <p:cNvPr id="32" name="object 32"/>
          <p:cNvSpPr/>
          <p:nvPr/>
        </p:nvSpPr>
        <p:spPr>
          <a:xfrm>
            <a:off x="3378708" y="6097523"/>
            <a:ext cx="152400" cy="353695"/>
          </a:xfrm>
          <a:custGeom>
            <a:avLst/>
            <a:gdLst/>
            <a:ahLst/>
            <a:cxnLst/>
            <a:rect l="l" t="t" r="r" b="b"/>
            <a:pathLst>
              <a:path w="152400" h="353695">
                <a:moveTo>
                  <a:pt x="0" y="353567"/>
                </a:moveTo>
                <a:lnTo>
                  <a:pt x="152400" y="353567"/>
                </a:lnTo>
                <a:lnTo>
                  <a:pt x="152400" y="0"/>
                </a:lnTo>
                <a:lnTo>
                  <a:pt x="0" y="0"/>
                </a:lnTo>
                <a:lnTo>
                  <a:pt x="0" y="353567"/>
                </a:lnTo>
                <a:close/>
              </a:path>
            </a:pathLst>
          </a:custGeom>
          <a:ln w="12192">
            <a:solidFill>
              <a:srgbClr val="2E528F"/>
            </a:solidFill>
          </a:ln>
        </p:spPr>
        <p:txBody>
          <a:bodyPr wrap="square" lIns="0" tIns="0" rIns="0" bIns="0" rtlCol="0"/>
          <a:lstStyle/>
          <a:p>
            <a:endParaRPr/>
          </a:p>
        </p:txBody>
      </p:sp>
      <p:sp>
        <p:nvSpPr>
          <p:cNvPr id="33" name="object 33"/>
          <p:cNvSpPr/>
          <p:nvPr/>
        </p:nvSpPr>
        <p:spPr>
          <a:xfrm>
            <a:off x="3378708" y="5849111"/>
            <a:ext cx="152400" cy="108585"/>
          </a:xfrm>
          <a:custGeom>
            <a:avLst/>
            <a:gdLst/>
            <a:ahLst/>
            <a:cxnLst/>
            <a:rect l="l" t="t" r="r" b="b"/>
            <a:pathLst>
              <a:path w="152400" h="108585">
                <a:moveTo>
                  <a:pt x="152400" y="0"/>
                </a:moveTo>
                <a:lnTo>
                  <a:pt x="0" y="0"/>
                </a:lnTo>
                <a:lnTo>
                  <a:pt x="0" y="108203"/>
                </a:lnTo>
                <a:lnTo>
                  <a:pt x="152400" y="108203"/>
                </a:lnTo>
                <a:lnTo>
                  <a:pt x="152400" y="0"/>
                </a:lnTo>
                <a:close/>
              </a:path>
            </a:pathLst>
          </a:custGeom>
          <a:solidFill>
            <a:srgbClr val="6FAC46"/>
          </a:solidFill>
        </p:spPr>
        <p:txBody>
          <a:bodyPr wrap="square" lIns="0" tIns="0" rIns="0" bIns="0" rtlCol="0"/>
          <a:lstStyle/>
          <a:p>
            <a:endParaRPr/>
          </a:p>
        </p:txBody>
      </p:sp>
      <p:sp>
        <p:nvSpPr>
          <p:cNvPr id="34" name="object 34"/>
          <p:cNvSpPr/>
          <p:nvPr/>
        </p:nvSpPr>
        <p:spPr>
          <a:xfrm>
            <a:off x="3378708" y="5849111"/>
            <a:ext cx="152400" cy="108585"/>
          </a:xfrm>
          <a:custGeom>
            <a:avLst/>
            <a:gdLst/>
            <a:ahLst/>
            <a:cxnLst/>
            <a:rect l="l" t="t" r="r" b="b"/>
            <a:pathLst>
              <a:path w="152400" h="108585">
                <a:moveTo>
                  <a:pt x="0" y="108203"/>
                </a:moveTo>
                <a:lnTo>
                  <a:pt x="152400" y="108203"/>
                </a:lnTo>
                <a:lnTo>
                  <a:pt x="152400" y="0"/>
                </a:lnTo>
                <a:lnTo>
                  <a:pt x="0" y="0"/>
                </a:lnTo>
                <a:lnTo>
                  <a:pt x="0" y="108203"/>
                </a:lnTo>
                <a:close/>
              </a:path>
            </a:pathLst>
          </a:custGeom>
          <a:ln w="12192">
            <a:solidFill>
              <a:srgbClr val="507D31"/>
            </a:solidFill>
          </a:ln>
        </p:spPr>
        <p:txBody>
          <a:bodyPr wrap="square" lIns="0" tIns="0" rIns="0" bIns="0" rtlCol="0"/>
          <a:lstStyle/>
          <a:p>
            <a:endParaRPr/>
          </a:p>
        </p:txBody>
      </p:sp>
      <p:sp>
        <p:nvSpPr>
          <p:cNvPr id="35" name="object 35"/>
          <p:cNvSpPr/>
          <p:nvPr/>
        </p:nvSpPr>
        <p:spPr>
          <a:xfrm>
            <a:off x="3811523" y="5343144"/>
            <a:ext cx="152400" cy="353695"/>
          </a:xfrm>
          <a:custGeom>
            <a:avLst/>
            <a:gdLst/>
            <a:ahLst/>
            <a:cxnLst/>
            <a:rect l="l" t="t" r="r" b="b"/>
            <a:pathLst>
              <a:path w="152400" h="353695">
                <a:moveTo>
                  <a:pt x="152400" y="0"/>
                </a:moveTo>
                <a:lnTo>
                  <a:pt x="0" y="0"/>
                </a:lnTo>
                <a:lnTo>
                  <a:pt x="0" y="353567"/>
                </a:lnTo>
                <a:lnTo>
                  <a:pt x="152400" y="353567"/>
                </a:lnTo>
                <a:lnTo>
                  <a:pt x="152400" y="0"/>
                </a:lnTo>
                <a:close/>
              </a:path>
            </a:pathLst>
          </a:custGeom>
          <a:solidFill>
            <a:srgbClr val="4471C4"/>
          </a:solidFill>
        </p:spPr>
        <p:txBody>
          <a:bodyPr wrap="square" lIns="0" tIns="0" rIns="0" bIns="0" rtlCol="0"/>
          <a:lstStyle/>
          <a:p>
            <a:endParaRPr/>
          </a:p>
        </p:txBody>
      </p:sp>
      <p:sp>
        <p:nvSpPr>
          <p:cNvPr id="36" name="object 36"/>
          <p:cNvSpPr/>
          <p:nvPr/>
        </p:nvSpPr>
        <p:spPr>
          <a:xfrm>
            <a:off x="3811523" y="5343144"/>
            <a:ext cx="152400" cy="353695"/>
          </a:xfrm>
          <a:custGeom>
            <a:avLst/>
            <a:gdLst/>
            <a:ahLst/>
            <a:cxnLst/>
            <a:rect l="l" t="t" r="r" b="b"/>
            <a:pathLst>
              <a:path w="152400" h="353695">
                <a:moveTo>
                  <a:pt x="0" y="353567"/>
                </a:moveTo>
                <a:lnTo>
                  <a:pt x="152400" y="353567"/>
                </a:lnTo>
                <a:lnTo>
                  <a:pt x="152400" y="0"/>
                </a:lnTo>
                <a:lnTo>
                  <a:pt x="0" y="0"/>
                </a:lnTo>
                <a:lnTo>
                  <a:pt x="0" y="353567"/>
                </a:lnTo>
                <a:close/>
              </a:path>
            </a:pathLst>
          </a:custGeom>
          <a:ln w="12192">
            <a:solidFill>
              <a:srgbClr val="2E528F"/>
            </a:solidFill>
          </a:ln>
        </p:spPr>
        <p:txBody>
          <a:bodyPr wrap="square" lIns="0" tIns="0" rIns="0" bIns="0" rtlCol="0"/>
          <a:lstStyle/>
          <a:p>
            <a:endParaRPr/>
          </a:p>
        </p:txBody>
      </p:sp>
      <p:sp>
        <p:nvSpPr>
          <p:cNvPr id="37" name="object 37"/>
          <p:cNvSpPr/>
          <p:nvPr/>
        </p:nvSpPr>
        <p:spPr>
          <a:xfrm>
            <a:off x="3811523" y="4602479"/>
            <a:ext cx="152400" cy="352425"/>
          </a:xfrm>
          <a:custGeom>
            <a:avLst/>
            <a:gdLst/>
            <a:ahLst/>
            <a:cxnLst/>
            <a:rect l="l" t="t" r="r" b="b"/>
            <a:pathLst>
              <a:path w="152400" h="352425">
                <a:moveTo>
                  <a:pt x="152400" y="0"/>
                </a:moveTo>
                <a:lnTo>
                  <a:pt x="0" y="0"/>
                </a:lnTo>
                <a:lnTo>
                  <a:pt x="0" y="352044"/>
                </a:lnTo>
                <a:lnTo>
                  <a:pt x="152400" y="352044"/>
                </a:lnTo>
                <a:lnTo>
                  <a:pt x="152400" y="0"/>
                </a:lnTo>
                <a:close/>
              </a:path>
            </a:pathLst>
          </a:custGeom>
          <a:solidFill>
            <a:srgbClr val="4471C4"/>
          </a:solidFill>
        </p:spPr>
        <p:txBody>
          <a:bodyPr wrap="square" lIns="0" tIns="0" rIns="0" bIns="0" rtlCol="0"/>
          <a:lstStyle/>
          <a:p>
            <a:endParaRPr/>
          </a:p>
        </p:txBody>
      </p:sp>
      <p:sp>
        <p:nvSpPr>
          <p:cNvPr id="38" name="object 38"/>
          <p:cNvSpPr/>
          <p:nvPr/>
        </p:nvSpPr>
        <p:spPr>
          <a:xfrm>
            <a:off x="3811523" y="4602479"/>
            <a:ext cx="152400" cy="352425"/>
          </a:xfrm>
          <a:custGeom>
            <a:avLst/>
            <a:gdLst/>
            <a:ahLst/>
            <a:cxnLst/>
            <a:rect l="l" t="t" r="r" b="b"/>
            <a:pathLst>
              <a:path w="152400" h="352425">
                <a:moveTo>
                  <a:pt x="0" y="352044"/>
                </a:moveTo>
                <a:lnTo>
                  <a:pt x="152400" y="352044"/>
                </a:lnTo>
                <a:lnTo>
                  <a:pt x="152400" y="0"/>
                </a:lnTo>
                <a:lnTo>
                  <a:pt x="0" y="0"/>
                </a:lnTo>
                <a:lnTo>
                  <a:pt x="0" y="352044"/>
                </a:lnTo>
                <a:close/>
              </a:path>
            </a:pathLst>
          </a:custGeom>
          <a:ln w="12192">
            <a:solidFill>
              <a:srgbClr val="2E528F"/>
            </a:solidFill>
          </a:ln>
        </p:spPr>
        <p:txBody>
          <a:bodyPr wrap="square" lIns="0" tIns="0" rIns="0" bIns="0" rtlCol="0"/>
          <a:lstStyle/>
          <a:p>
            <a:endParaRPr/>
          </a:p>
        </p:txBody>
      </p:sp>
      <p:sp>
        <p:nvSpPr>
          <p:cNvPr id="39" name="object 39"/>
          <p:cNvSpPr/>
          <p:nvPr/>
        </p:nvSpPr>
        <p:spPr>
          <a:xfrm>
            <a:off x="3811523" y="5094732"/>
            <a:ext cx="152400" cy="109855"/>
          </a:xfrm>
          <a:custGeom>
            <a:avLst/>
            <a:gdLst/>
            <a:ahLst/>
            <a:cxnLst/>
            <a:rect l="l" t="t" r="r" b="b"/>
            <a:pathLst>
              <a:path w="152400" h="109854">
                <a:moveTo>
                  <a:pt x="152400" y="0"/>
                </a:moveTo>
                <a:lnTo>
                  <a:pt x="0" y="0"/>
                </a:lnTo>
                <a:lnTo>
                  <a:pt x="0" y="109727"/>
                </a:lnTo>
                <a:lnTo>
                  <a:pt x="152400" y="109727"/>
                </a:lnTo>
                <a:lnTo>
                  <a:pt x="152400" y="0"/>
                </a:lnTo>
                <a:close/>
              </a:path>
            </a:pathLst>
          </a:custGeom>
          <a:solidFill>
            <a:srgbClr val="6FAC46"/>
          </a:solidFill>
        </p:spPr>
        <p:txBody>
          <a:bodyPr wrap="square" lIns="0" tIns="0" rIns="0" bIns="0" rtlCol="0"/>
          <a:lstStyle/>
          <a:p>
            <a:endParaRPr/>
          </a:p>
        </p:txBody>
      </p:sp>
      <p:sp>
        <p:nvSpPr>
          <p:cNvPr id="40" name="object 40"/>
          <p:cNvSpPr/>
          <p:nvPr/>
        </p:nvSpPr>
        <p:spPr>
          <a:xfrm>
            <a:off x="3811523" y="5094732"/>
            <a:ext cx="152400" cy="109855"/>
          </a:xfrm>
          <a:custGeom>
            <a:avLst/>
            <a:gdLst/>
            <a:ahLst/>
            <a:cxnLst/>
            <a:rect l="l" t="t" r="r" b="b"/>
            <a:pathLst>
              <a:path w="152400" h="109854">
                <a:moveTo>
                  <a:pt x="0" y="109727"/>
                </a:moveTo>
                <a:lnTo>
                  <a:pt x="152400" y="109727"/>
                </a:lnTo>
                <a:lnTo>
                  <a:pt x="152400" y="0"/>
                </a:lnTo>
                <a:lnTo>
                  <a:pt x="0" y="0"/>
                </a:lnTo>
                <a:lnTo>
                  <a:pt x="0" y="109727"/>
                </a:lnTo>
                <a:close/>
              </a:path>
            </a:pathLst>
          </a:custGeom>
          <a:ln w="12192">
            <a:solidFill>
              <a:srgbClr val="507D31"/>
            </a:solidFill>
          </a:ln>
        </p:spPr>
        <p:txBody>
          <a:bodyPr wrap="square" lIns="0" tIns="0" rIns="0" bIns="0" rtlCol="0"/>
          <a:lstStyle/>
          <a:p>
            <a:endParaRPr/>
          </a:p>
        </p:txBody>
      </p:sp>
      <p:sp>
        <p:nvSpPr>
          <p:cNvPr id="41" name="object 41"/>
          <p:cNvSpPr/>
          <p:nvPr/>
        </p:nvSpPr>
        <p:spPr>
          <a:xfrm>
            <a:off x="3811523" y="6097523"/>
            <a:ext cx="152400" cy="353695"/>
          </a:xfrm>
          <a:custGeom>
            <a:avLst/>
            <a:gdLst/>
            <a:ahLst/>
            <a:cxnLst/>
            <a:rect l="l" t="t" r="r" b="b"/>
            <a:pathLst>
              <a:path w="152400" h="353695">
                <a:moveTo>
                  <a:pt x="152400" y="0"/>
                </a:moveTo>
                <a:lnTo>
                  <a:pt x="0" y="0"/>
                </a:lnTo>
                <a:lnTo>
                  <a:pt x="0" y="353567"/>
                </a:lnTo>
                <a:lnTo>
                  <a:pt x="152400" y="353567"/>
                </a:lnTo>
                <a:lnTo>
                  <a:pt x="152400" y="0"/>
                </a:lnTo>
                <a:close/>
              </a:path>
            </a:pathLst>
          </a:custGeom>
          <a:solidFill>
            <a:srgbClr val="4471C4"/>
          </a:solidFill>
        </p:spPr>
        <p:txBody>
          <a:bodyPr wrap="square" lIns="0" tIns="0" rIns="0" bIns="0" rtlCol="0"/>
          <a:lstStyle/>
          <a:p>
            <a:endParaRPr/>
          </a:p>
        </p:txBody>
      </p:sp>
      <p:sp>
        <p:nvSpPr>
          <p:cNvPr id="42" name="object 42"/>
          <p:cNvSpPr/>
          <p:nvPr/>
        </p:nvSpPr>
        <p:spPr>
          <a:xfrm>
            <a:off x="3811523" y="6097523"/>
            <a:ext cx="152400" cy="353695"/>
          </a:xfrm>
          <a:custGeom>
            <a:avLst/>
            <a:gdLst/>
            <a:ahLst/>
            <a:cxnLst/>
            <a:rect l="l" t="t" r="r" b="b"/>
            <a:pathLst>
              <a:path w="152400" h="353695">
                <a:moveTo>
                  <a:pt x="0" y="353567"/>
                </a:moveTo>
                <a:lnTo>
                  <a:pt x="152400" y="353567"/>
                </a:lnTo>
                <a:lnTo>
                  <a:pt x="152400" y="0"/>
                </a:lnTo>
                <a:lnTo>
                  <a:pt x="0" y="0"/>
                </a:lnTo>
                <a:lnTo>
                  <a:pt x="0" y="353567"/>
                </a:lnTo>
                <a:close/>
              </a:path>
            </a:pathLst>
          </a:custGeom>
          <a:ln w="12192">
            <a:solidFill>
              <a:srgbClr val="2E528F"/>
            </a:solidFill>
          </a:ln>
        </p:spPr>
        <p:txBody>
          <a:bodyPr wrap="square" lIns="0" tIns="0" rIns="0" bIns="0" rtlCol="0"/>
          <a:lstStyle/>
          <a:p>
            <a:endParaRPr/>
          </a:p>
        </p:txBody>
      </p:sp>
      <p:sp>
        <p:nvSpPr>
          <p:cNvPr id="43" name="object 43"/>
          <p:cNvSpPr/>
          <p:nvPr/>
        </p:nvSpPr>
        <p:spPr>
          <a:xfrm>
            <a:off x="3811523" y="5849111"/>
            <a:ext cx="152400" cy="108585"/>
          </a:xfrm>
          <a:custGeom>
            <a:avLst/>
            <a:gdLst/>
            <a:ahLst/>
            <a:cxnLst/>
            <a:rect l="l" t="t" r="r" b="b"/>
            <a:pathLst>
              <a:path w="152400" h="108585">
                <a:moveTo>
                  <a:pt x="152400" y="0"/>
                </a:moveTo>
                <a:lnTo>
                  <a:pt x="0" y="0"/>
                </a:lnTo>
                <a:lnTo>
                  <a:pt x="0" y="108203"/>
                </a:lnTo>
                <a:lnTo>
                  <a:pt x="152400" y="108203"/>
                </a:lnTo>
                <a:lnTo>
                  <a:pt x="152400" y="0"/>
                </a:lnTo>
                <a:close/>
              </a:path>
            </a:pathLst>
          </a:custGeom>
          <a:solidFill>
            <a:srgbClr val="6FAC46"/>
          </a:solidFill>
        </p:spPr>
        <p:txBody>
          <a:bodyPr wrap="square" lIns="0" tIns="0" rIns="0" bIns="0" rtlCol="0"/>
          <a:lstStyle/>
          <a:p>
            <a:endParaRPr/>
          </a:p>
        </p:txBody>
      </p:sp>
      <p:sp>
        <p:nvSpPr>
          <p:cNvPr id="44" name="object 44"/>
          <p:cNvSpPr/>
          <p:nvPr/>
        </p:nvSpPr>
        <p:spPr>
          <a:xfrm>
            <a:off x="3811523" y="5849111"/>
            <a:ext cx="152400" cy="108585"/>
          </a:xfrm>
          <a:custGeom>
            <a:avLst/>
            <a:gdLst/>
            <a:ahLst/>
            <a:cxnLst/>
            <a:rect l="l" t="t" r="r" b="b"/>
            <a:pathLst>
              <a:path w="152400" h="108585">
                <a:moveTo>
                  <a:pt x="0" y="108203"/>
                </a:moveTo>
                <a:lnTo>
                  <a:pt x="152400" y="108203"/>
                </a:lnTo>
                <a:lnTo>
                  <a:pt x="152400" y="0"/>
                </a:lnTo>
                <a:lnTo>
                  <a:pt x="0" y="0"/>
                </a:lnTo>
                <a:lnTo>
                  <a:pt x="0" y="108203"/>
                </a:lnTo>
                <a:close/>
              </a:path>
            </a:pathLst>
          </a:custGeom>
          <a:ln w="12192">
            <a:solidFill>
              <a:srgbClr val="507D31"/>
            </a:solidFill>
          </a:ln>
        </p:spPr>
        <p:txBody>
          <a:bodyPr wrap="square" lIns="0" tIns="0" rIns="0" bIns="0" rtlCol="0"/>
          <a:lstStyle/>
          <a:p>
            <a:endParaRPr/>
          </a:p>
        </p:txBody>
      </p:sp>
      <p:sp>
        <p:nvSpPr>
          <p:cNvPr id="45" name="object 45"/>
          <p:cNvSpPr/>
          <p:nvPr/>
        </p:nvSpPr>
        <p:spPr>
          <a:xfrm>
            <a:off x="4242815" y="5343144"/>
            <a:ext cx="152400" cy="353695"/>
          </a:xfrm>
          <a:custGeom>
            <a:avLst/>
            <a:gdLst/>
            <a:ahLst/>
            <a:cxnLst/>
            <a:rect l="l" t="t" r="r" b="b"/>
            <a:pathLst>
              <a:path w="152400" h="353695">
                <a:moveTo>
                  <a:pt x="152400" y="0"/>
                </a:moveTo>
                <a:lnTo>
                  <a:pt x="0" y="0"/>
                </a:lnTo>
                <a:lnTo>
                  <a:pt x="0" y="353567"/>
                </a:lnTo>
                <a:lnTo>
                  <a:pt x="152400" y="353567"/>
                </a:lnTo>
                <a:lnTo>
                  <a:pt x="152400" y="0"/>
                </a:lnTo>
                <a:close/>
              </a:path>
            </a:pathLst>
          </a:custGeom>
          <a:solidFill>
            <a:srgbClr val="4471C4"/>
          </a:solidFill>
        </p:spPr>
        <p:txBody>
          <a:bodyPr wrap="square" lIns="0" tIns="0" rIns="0" bIns="0" rtlCol="0"/>
          <a:lstStyle/>
          <a:p>
            <a:endParaRPr/>
          </a:p>
        </p:txBody>
      </p:sp>
      <p:sp>
        <p:nvSpPr>
          <p:cNvPr id="46" name="object 46"/>
          <p:cNvSpPr/>
          <p:nvPr/>
        </p:nvSpPr>
        <p:spPr>
          <a:xfrm>
            <a:off x="4242815" y="5343144"/>
            <a:ext cx="152400" cy="353695"/>
          </a:xfrm>
          <a:custGeom>
            <a:avLst/>
            <a:gdLst/>
            <a:ahLst/>
            <a:cxnLst/>
            <a:rect l="l" t="t" r="r" b="b"/>
            <a:pathLst>
              <a:path w="152400" h="353695">
                <a:moveTo>
                  <a:pt x="0" y="353567"/>
                </a:moveTo>
                <a:lnTo>
                  <a:pt x="152400" y="353567"/>
                </a:lnTo>
                <a:lnTo>
                  <a:pt x="152400" y="0"/>
                </a:lnTo>
                <a:lnTo>
                  <a:pt x="0" y="0"/>
                </a:lnTo>
                <a:lnTo>
                  <a:pt x="0" y="353567"/>
                </a:lnTo>
                <a:close/>
              </a:path>
            </a:pathLst>
          </a:custGeom>
          <a:ln w="12192">
            <a:solidFill>
              <a:srgbClr val="2E528F"/>
            </a:solidFill>
          </a:ln>
        </p:spPr>
        <p:txBody>
          <a:bodyPr wrap="square" lIns="0" tIns="0" rIns="0" bIns="0" rtlCol="0"/>
          <a:lstStyle/>
          <a:p>
            <a:endParaRPr/>
          </a:p>
        </p:txBody>
      </p:sp>
      <p:sp>
        <p:nvSpPr>
          <p:cNvPr id="47" name="object 47"/>
          <p:cNvSpPr/>
          <p:nvPr/>
        </p:nvSpPr>
        <p:spPr>
          <a:xfrm>
            <a:off x="4242815" y="4602479"/>
            <a:ext cx="152400" cy="352425"/>
          </a:xfrm>
          <a:custGeom>
            <a:avLst/>
            <a:gdLst/>
            <a:ahLst/>
            <a:cxnLst/>
            <a:rect l="l" t="t" r="r" b="b"/>
            <a:pathLst>
              <a:path w="152400" h="352425">
                <a:moveTo>
                  <a:pt x="152400" y="0"/>
                </a:moveTo>
                <a:lnTo>
                  <a:pt x="0" y="0"/>
                </a:lnTo>
                <a:lnTo>
                  <a:pt x="0" y="352044"/>
                </a:lnTo>
                <a:lnTo>
                  <a:pt x="152400" y="352044"/>
                </a:lnTo>
                <a:lnTo>
                  <a:pt x="152400" y="0"/>
                </a:lnTo>
                <a:close/>
              </a:path>
            </a:pathLst>
          </a:custGeom>
          <a:solidFill>
            <a:srgbClr val="4471C4"/>
          </a:solidFill>
        </p:spPr>
        <p:txBody>
          <a:bodyPr wrap="square" lIns="0" tIns="0" rIns="0" bIns="0" rtlCol="0"/>
          <a:lstStyle/>
          <a:p>
            <a:endParaRPr/>
          </a:p>
        </p:txBody>
      </p:sp>
      <p:sp>
        <p:nvSpPr>
          <p:cNvPr id="48" name="object 48"/>
          <p:cNvSpPr/>
          <p:nvPr/>
        </p:nvSpPr>
        <p:spPr>
          <a:xfrm>
            <a:off x="4242815" y="4602479"/>
            <a:ext cx="152400" cy="352425"/>
          </a:xfrm>
          <a:custGeom>
            <a:avLst/>
            <a:gdLst/>
            <a:ahLst/>
            <a:cxnLst/>
            <a:rect l="l" t="t" r="r" b="b"/>
            <a:pathLst>
              <a:path w="152400" h="352425">
                <a:moveTo>
                  <a:pt x="0" y="352044"/>
                </a:moveTo>
                <a:lnTo>
                  <a:pt x="152400" y="352044"/>
                </a:lnTo>
                <a:lnTo>
                  <a:pt x="152400" y="0"/>
                </a:lnTo>
                <a:lnTo>
                  <a:pt x="0" y="0"/>
                </a:lnTo>
                <a:lnTo>
                  <a:pt x="0" y="352044"/>
                </a:lnTo>
                <a:close/>
              </a:path>
            </a:pathLst>
          </a:custGeom>
          <a:ln w="12192">
            <a:solidFill>
              <a:srgbClr val="2E528F"/>
            </a:solidFill>
          </a:ln>
        </p:spPr>
        <p:txBody>
          <a:bodyPr wrap="square" lIns="0" tIns="0" rIns="0" bIns="0" rtlCol="0"/>
          <a:lstStyle/>
          <a:p>
            <a:endParaRPr/>
          </a:p>
        </p:txBody>
      </p:sp>
      <p:sp>
        <p:nvSpPr>
          <p:cNvPr id="49" name="object 49"/>
          <p:cNvSpPr/>
          <p:nvPr/>
        </p:nvSpPr>
        <p:spPr>
          <a:xfrm>
            <a:off x="4242815" y="5094732"/>
            <a:ext cx="152400" cy="109855"/>
          </a:xfrm>
          <a:custGeom>
            <a:avLst/>
            <a:gdLst/>
            <a:ahLst/>
            <a:cxnLst/>
            <a:rect l="l" t="t" r="r" b="b"/>
            <a:pathLst>
              <a:path w="152400" h="109854">
                <a:moveTo>
                  <a:pt x="152400" y="0"/>
                </a:moveTo>
                <a:lnTo>
                  <a:pt x="0" y="0"/>
                </a:lnTo>
                <a:lnTo>
                  <a:pt x="0" y="109727"/>
                </a:lnTo>
                <a:lnTo>
                  <a:pt x="152400" y="109727"/>
                </a:lnTo>
                <a:lnTo>
                  <a:pt x="152400" y="0"/>
                </a:lnTo>
                <a:close/>
              </a:path>
            </a:pathLst>
          </a:custGeom>
          <a:solidFill>
            <a:srgbClr val="6FAC46"/>
          </a:solidFill>
        </p:spPr>
        <p:txBody>
          <a:bodyPr wrap="square" lIns="0" tIns="0" rIns="0" bIns="0" rtlCol="0"/>
          <a:lstStyle/>
          <a:p>
            <a:endParaRPr/>
          </a:p>
        </p:txBody>
      </p:sp>
      <p:sp>
        <p:nvSpPr>
          <p:cNvPr id="50" name="object 50"/>
          <p:cNvSpPr/>
          <p:nvPr/>
        </p:nvSpPr>
        <p:spPr>
          <a:xfrm>
            <a:off x="4242815" y="5094732"/>
            <a:ext cx="152400" cy="109855"/>
          </a:xfrm>
          <a:custGeom>
            <a:avLst/>
            <a:gdLst/>
            <a:ahLst/>
            <a:cxnLst/>
            <a:rect l="l" t="t" r="r" b="b"/>
            <a:pathLst>
              <a:path w="152400" h="109854">
                <a:moveTo>
                  <a:pt x="0" y="109727"/>
                </a:moveTo>
                <a:lnTo>
                  <a:pt x="152400" y="109727"/>
                </a:lnTo>
                <a:lnTo>
                  <a:pt x="152400" y="0"/>
                </a:lnTo>
                <a:lnTo>
                  <a:pt x="0" y="0"/>
                </a:lnTo>
                <a:lnTo>
                  <a:pt x="0" y="109727"/>
                </a:lnTo>
                <a:close/>
              </a:path>
            </a:pathLst>
          </a:custGeom>
          <a:ln w="12192">
            <a:solidFill>
              <a:srgbClr val="507D31"/>
            </a:solidFill>
          </a:ln>
        </p:spPr>
        <p:txBody>
          <a:bodyPr wrap="square" lIns="0" tIns="0" rIns="0" bIns="0" rtlCol="0"/>
          <a:lstStyle/>
          <a:p>
            <a:endParaRPr/>
          </a:p>
        </p:txBody>
      </p:sp>
      <p:sp>
        <p:nvSpPr>
          <p:cNvPr id="51" name="object 51"/>
          <p:cNvSpPr/>
          <p:nvPr/>
        </p:nvSpPr>
        <p:spPr>
          <a:xfrm>
            <a:off x="4242815" y="6097523"/>
            <a:ext cx="152400" cy="353695"/>
          </a:xfrm>
          <a:custGeom>
            <a:avLst/>
            <a:gdLst/>
            <a:ahLst/>
            <a:cxnLst/>
            <a:rect l="l" t="t" r="r" b="b"/>
            <a:pathLst>
              <a:path w="152400" h="353695">
                <a:moveTo>
                  <a:pt x="152400" y="0"/>
                </a:moveTo>
                <a:lnTo>
                  <a:pt x="0" y="0"/>
                </a:lnTo>
                <a:lnTo>
                  <a:pt x="0" y="353567"/>
                </a:lnTo>
                <a:lnTo>
                  <a:pt x="152400" y="353567"/>
                </a:lnTo>
                <a:lnTo>
                  <a:pt x="152400" y="0"/>
                </a:lnTo>
                <a:close/>
              </a:path>
            </a:pathLst>
          </a:custGeom>
          <a:solidFill>
            <a:srgbClr val="4471C4"/>
          </a:solidFill>
        </p:spPr>
        <p:txBody>
          <a:bodyPr wrap="square" lIns="0" tIns="0" rIns="0" bIns="0" rtlCol="0"/>
          <a:lstStyle/>
          <a:p>
            <a:endParaRPr/>
          </a:p>
        </p:txBody>
      </p:sp>
      <p:sp>
        <p:nvSpPr>
          <p:cNvPr id="52" name="object 52"/>
          <p:cNvSpPr/>
          <p:nvPr/>
        </p:nvSpPr>
        <p:spPr>
          <a:xfrm>
            <a:off x="4242815" y="6097523"/>
            <a:ext cx="152400" cy="353695"/>
          </a:xfrm>
          <a:custGeom>
            <a:avLst/>
            <a:gdLst/>
            <a:ahLst/>
            <a:cxnLst/>
            <a:rect l="l" t="t" r="r" b="b"/>
            <a:pathLst>
              <a:path w="152400" h="353695">
                <a:moveTo>
                  <a:pt x="0" y="353567"/>
                </a:moveTo>
                <a:lnTo>
                  <a:pt x="152400" y="353567"/>
                </a:lnTo>
                <a:lnTo>
                  <a:pt x="152400" y="0"/>
                </a:lnTo>
                <a:lnTo>
                  <a:pt x="0" y="0"/>
                </a:lnTo>
                <a:lnTo>
                  <a:pt x="0" y="353567"/>
                </a:lnTo>
                <a:close/>
              </a:path>
            </a:pathLst>
          </a:custGeom>
          <a:ln w="12192">
            <a:solidFill>
              <a:srgbClr val="2E528F"/>
            </a:solidFill>
          </a:ln>
        </p:spPr>
        <p:txBody>
          <a:bodyPr wrap="square" lIns="0" tIns="0" rIns="0" bIns="0" rtlCol="0"/>
          <a:lstStyle/>
          <a:p>
            <a:endParaRPr/>
          </a:p>
        </p:txBody>
      </p:sp>
      <p:sp>
        <p:nvSpPr>
          <p:cNvPr id="53" name="object 53"/>
          <p:cNvSpPr/>
          <p:nvPr/>
        </p:nvSpPr>
        <p:spPr>
          <a:xfrm>
            <a:off x="4242815" y="5849111"/>
            <a:ext cx="152400" cy="108585"/>
          </a:xfrm>
          <a:custGeom>
            <a:avLst/>
            <a:gdLst/>
            <a:ahLst/>
            <a:cxnLst/>
            <a:rect l="l" t="t" r="r" b="b"/>
            <a:pathLst>
              <a:path w="152400" h="108585">
                <a:moveTo>
                  <a:pt x="152400" y="0"/>
                </a:moveTo>
                <a:lnTo>
                  <a:pt x="0" y="0"/>
                </a:lnTo>
                <a:lnTo>
                  <a:pt x="0" y="108203"/>
                </a:lnTo>
                <a:lnTo>
                  <a:pt x="152400" y="108203"/>
                </a:lnTo>
                <a:lnTo>
                  <a:pt x="152400" y="0"/>
                </a:lnTo>
                <a:close/>
              </a:path>
            </a:pathLst>
          </a:custGeom>
          <a:solidFill>
            <a:srgbClr val="6FAC46"/>
          </a:solidFill>
        </p:spPr>
        <p:txBody>
          <a:bodyPr wrap="square" lIns="0" tIns="0" rIns="0" bIns="0" rtlCol="0"/>
          <a:lstStyle/>
          <a:p>
            <a:endParaRPr/>
          </a:p>
        </p:txBody>
      </p:sp>
      <p:sp>
        <p:nvSpPr>
          <p:cNvPr id="54" name="object 54"/>
          <p:cNvSpPr/>
          <p:nvPr/>
        </p:nvSpPr>
        <p:spPr>
          <a:xfrm>
            <a:off x="4242815" y="5849111"/>
            <a:ext cx="152400" cy="108585"/>
          </a:xfrm>
          <a:custGeom>
            <a:avLst/>
            <a:gdLst/>
            <a:ahLst/>
            <a:cxnLst/>
            <a:rect l="l" t="t" r="r" b="b"/>
            <a:pathLst>
              <a:path w="152400" h="108585">
                <a:moveTo>
                  <a:pt x="0" y="108203"/>
                </a:moveTo>
                <a:lnTo>
                  <a:pt x="152400" y="108203"/>
                </a:lnTo>
                <a:lnTo>
                  <a:pt x="152400" y="0"/>
                </a:lnTo>
                <a:lnTo>
                  <a:pt x="0" y="0"/>
                </a:lnTo>
                <a:lnTo>
                  <a:pt x="0" y="108203"/>
                </a:lnTo>
                <a:close/>
              </a:path>
            </a:pathLst>
          </a:custGeom>
          <a:ln w="12192">
            <a:solidFill>
              <a:srgbClr val="507D31"/>
            </a:solidFill>
          </a:ln>
        </p:spPr>
        <p:txBody>
          <a:bodyPr wrap="square" lIns="0" tIns="0" rIns="0" bIns="0" rtlCol="0"/>
          <a:lstStyle/>
          <a:p>
            <a:endParaRPr/>
          </a:p>
        </p:txBody>
      </p:sp>
      <p:sp>
        <p:nvSpPr>
          <p:cNvPr id="55" name="object 55"/>
          <p:cNvSpPr/>
          <p:nvPr/>
        </p:nvSpPr>
        <p:spPr>
          <a:xfrm>
            <a:off x="4795011" y="4777740"/>
            <a:ext cx="76200" cy="1483360"/>
          </a:xfrm>
          <a:custGeom>
            <a:avLst/>
            <a:gdLst/>
            <a:ahLst/>
            <a:cxnLst/>
            <a:rect l="l" t="t" r="r" b="b"/>
            <a:pathLst>
              <a:path w="76200" h="1483360">
                <a:moveTo>
                  <a:pt x="0" y="1406499"/>
                </a:moveTo>
                <a:lnTo>
                  <a:pt x="37591" y="1482953"/>
                </a:lnTo>
                <a:lnTo>
                  <a:pt x="69852" y="1419504"/>
                </a:lnTo>
                <a:lnTo>
                  <a:pt x="44323" y="1419504"/>
                </a:lnTo>
                <a:lnTo>
                  <a:pt x="31623" y="1419415"/>
                </a:lnTo>
                <a:lnTo>
                  <a:pt x="31708" y="1406803"/>
                </a:lnTo>
                <a:lnTo>
                  <a:pt x="44409" y="1406803"/>
                </a:lnTo>
                <a:lnTo>
                  <a:pt x="0" y="1406499"/>
                </a:lnTo>
                <a:close/>
              </a:path>
              <a:path w="76200" h="1483360">
                <a:moveTo>
                  <a:pt x="53975" y="0"/>
                </a:moveTo>
                <a:lnTo>
                  <a:pt x="41275" y="0"/>
                </a:lnTo>
                <a:lnTo>
                  <a:pt x="31623" y="1419415"/>
                </a:lnTo>
                <a:lnTo>
                  <a:pt x="44323" y="1419504"/>
                </a:lnTo>
                <a:lnTo>
                  <a:pt x="53975" y="0"/>
                </a:lnTo>
                <a:close/>
              </a:path>
              <a:path w="76200" h="1483360">
                <a:moveTo>
                  <a:pt x="44409" y="1406803"/>
                </a:moveTo>
                <a:lnTo>
                  <a:pt x="44323" y="1419504"/>
                </a:lnTo>
                <a:lnTo>
                  <a:pt x="69852" y="1419504"/>
                </a:lnTo>
                <a:lnTo>
                  <a:pt x="76200" y="1407020"/>
                </a:lnTo>
                <a:lnTo>
                  <a:pt x="44409" y="1406803"/>
                </a:lnTo>
                <a:close/>
              </a:path>
            </a:pathLst>
          </a:custGeom>
          <a:solidFill>
            <a:srgbClr val="000000"/>
          </a:solidFill>
        </p:spPr>
        <p:txBody>
          <a:bodyPr wrap="square" lIns="0" tIns="0" rIns="0" bIns="0" rtlCol="0"/>
          <a:lstStyle/>
          <a:p>
            <a:endParaRPr/>
          </a:p>
        </p:txBody>
      </p:sp>
      <p:sp>
        <p:nvSpPr>
          <p:cNvPr id="56" name="object 56"/>
          <p:cNvSpPr/>
          <p:nvPr/>
        </p:nvSpPr>
        <p:spPr>
          <a:xfrm>
            <a:off x="4985003" y="6181344"/>
            <a:ext cx="77724" cy="160020"/>
          </a:xfrm>
          <a:prstGeom prst="rect">
            <a:avLst/>
          </a:prstGeom>
          <a:blipFill>
            <a:blip r:embed="rId9" cstate="print"/>
            <a:stretch>
              <a:fillRect/>
            </a:stretch>
          </a:blipFill>
        </p:spPr>
        <p:txBody>
          <a:bodyPr wrap="square" lIns="0" tIns="0" rIns="0" bIns="0" rtlCol="0"/>
          <a:lstStyle/>
          <a:p>
            <a:endParaRPr/>
          </a:p>
        </p:txBody>
      </p:sp>
      <p:sp>
        <p:nvSpPr>
          <p:cNvPr id="57" name="object 57"/>
          <p:cNvSpPr/>
          <p:nvPr/>
        </p:nvSpPr>
        <p:spPr>
          <a:xfrm>
            <a:off x="2601467" y="5111496"/>
            <a:ext cx="268605" cy="76200"/>
          </a:xfrm>
          <a:custGeom>
            <a:avLst/>
            <a:gdLst/>
            <a:ahLst/>
            <a:cxnLst/>
            <a:rect l="l" t="t" r="r" b="b"/>
            <a:pathLst>
              <a:path w="268605" h="76200">
                <a:moveTo>
                  <a:pt x="76200" y="0"/>
                </a:moveTo>
                <a:lnTo>
                  <a:pt x="0" y="38099"/>
                </a:lnTo>
                <a:lnTo>
                  <a:pt x="76200" y="76199"/>
                </a:lnTo>
                <a:lnTo>
                  <a:pt x="76200" y="44449"/>
                </a:lnTo>
                <a:lnTo>
                  <a:pt x="63500" y="44449"/>
                </a:lnTo>
                <a:lnTo>
                  <a:pt x="63500" y="31749"/>
                </a:lnTo>
                <a:lnTo>
                  <a:pt x="76200" y="31749"/>
                </a:lnTo>
                <a:lnTo>
                  <a:pt x="76200" y="0"/>
                </a:lnTo>
                <a:close/>
              </a:path>
              <a:path w="268605" h="76200">
                <a:moveTo>
                  <a:pt x="76200" y="31749"/>
                </a:moveTo>
                <a:lnTo>
                  <a:pt x="63500" y="31749"/>
                </a:lnTo>
                <a:lnTo>
                  <a:pt x="63500" y="44449"/>
                </a:lnTo>
                <a:lnTo>
                  <a:pt x="76200" y="44449"/>
                </a:lnTo>
                <a:lnTo>
                  <a:pt x="76200" y="31749"/>
                </a:lnTo>
                <a:close/>
              </a:path>
              <a:path w="268605" h="76200">
                <a:moveTo>
                  <a:pt x="268605" y="31749"/>
                </a:moveTo>
                <a:lnTo>
                  <a:pt x="76200" y="31749"/>
                </a:lnTo>
                <a:lnTo>
                  <a:pt x="76200" y="44449"/>
                </a:lnTo>
                <a:lnTo>
                  <a:pt x="268605" y="44449"/>
                </a:lnTo>
                <a:lnTo>
                  <a:pt x="268605" y="31749"/>
                </a:lnTo>
                <a:close/>
              </a:path>
            </a:pathLst>
          </a:custGeom>
          <a:solidFill>
            <a:srgbClr val="000000"/>
          </a:solidFill>
        </p:spPr>
        <p:txBody>
          <a:bodyPr wrap="square" lIns="0" tIns="0" rIns="0" bIns="0" rtlCol="0"/>
          <a:lstStyle/>
          <a:p>
            <a:endParaRPr/>
          </a:p>
        </p:txBody>
      </p:sp>
      <p:sp>
        <p:nvSpPr>
          <p:cNvPr id="58" name="object 58"/>
          <p:cNvSpPr/>
          <p:nvPr/>
        </p:nvSpPr>
        <p:spPr>
          <a:xfrm>
            <a:off x="1549908" y="5059679"/>
            <a:ext cx="957072" cy="227075"/>
          </a:xfrm>
          <a:prstGeom prst="rect">
            <a:avLst/>
          </a:prstGeom>
          <a:blipFill>
            <a:blip r:embed="rId10" cstate="print"/>
            <a:stretch>
              <a:fillRect/>
            </a:stretch>
          </a:blipFill>
        </p:spPr>
        <p:txBody>
          <a:bodyPr wrap="square" lIns="0" tIns="0" rIns="0" bIns="0" rtlCol="0"/>
          <a:lstStyle/>
          <a:p>
            <a:endParaRPr/>
          </a:p>
        </p:txBody>
      </p:sp>
      <p:sp>
        <p:nvSpPr>
          <p:cNvPr id="59" name="object 59"/>
          <p:cNvSpPr/>
          <p:nvPr/>
        </p:nvSpPr>
        <p:spPr>
          <a:xfrm>
            <a:off x="2601467" y="4724400"/>
            <a:ext cx="268605" cy="76200"/>
          </a:xfrm>
          <a:custGeom>
            <a:avLst/>
            <a:gdLst/>
            <a:ahLst/>
            <a:cxnLst/>
            <a:rect l="l" t="t" r="r" b="b"/>
            <a:pathLst>
              <a:path w="268605" h="76200">
                <a:moveTo>
                  <a:pt x="76200" y="0"/>
                </a:moveTo>
                <a:lnTo>
                  <a:pt x="0" y="38100"/>
                </a:lnTo>
                <a:lnTo>
                  <a:pt x="76200" y="76200"/>
                </a:lnTo>
                <a:lnTo>
                  <a:pt x="76200" y="44450"/>
                </a:lnTo>
                <a:lnTo>
                  <a:pt x="63500" y="44450"/>
                </a:lnTo>
                <a:lnTo>
                  <a:pt x="63500" y="31750"/>
                </a:lnTo>
                <a:lnTo>
                  <a:pt x="76200" y="31750"/>
                </a:lnTo>
                <a:lnTo>
                  <a:pt x="76200" y="0"/>
                </a:lnTo>
                <a:close/>
              </a:path>
              <a:path w="268605" h="76200">
                <a:moveTo>
                  <a:pt x="76200" y="31750"/>
                </a:moveTo>
                <a:lnTo>
                  <a:pt x="63500" y="31750"/>
                </a:lnTo>
                <a:lnTo>
                  <a:pt x="63500" y="44450"/>
                </a:lnTo>
                <a:lnTo>
                  <a:pt x="76200" y="44450"/>
                </a:lnTo>
                <a:lnTo>
                  <a:pt x="76200" y="31750"/>
                </a:lnTo>
                <a:close/>
              </a:path>
              <a:path w="268605" h="76200">
                <a:moveTo>
                  <a:pt x="268605" y="31750"/>
                </a:moveTo>
                <a:lnTo>
                  <a:pt x="76200" y="31750"/>
                </a:lnTo>
                <a:lnTo>
                  <a:pt x="76200" y="44450"/>
                </a:lnTo>
                <a:lnTo>
                  <a:pt x="268605" y="44450"/>
                </a:lnTo>
                <a:lnTo>
                  <a:pt x="268605" y="31750"/>
                </a:lnTo>
                <a:close/>
              </a:path>
            </a:pathLst>
          </a:custGeom>
          <a:solidFill>
            <a:srgbClr val="000000"/>
          </a:solidFill>
        </p:spPr>
        <p:txBody>
          <a:bodyPr wrap="square" lIns="0" tIns="0" rIns="0" bIns="0" rtlCol="0"/>
          <a:lstStyle/>
          <a:p>
            <a:endParaRPr/>
          </a:p>
        </p:txBody>
      </p:sp>
      <p:sp>
        <p:nvSpPr>
          <p:cNvPr id="60" name="object 60"/>
          <p:cNvSpPr/>
          <p:nvPr/>
        </p:nvSpPr>
        <p:spPr>
          <a:xfrm>
            <a:off x="1039367" y="4651247"/>
            <a:ext cx="1490471" cy="254507"/>
          </a:xfrm>
          <a:prstGeom prst="rect">
            <a:avLst/>
          </a:prstGeom>
          <a:blipFill>
            <a:blip r:embed="rId11" cstate="print"/>
            <a:stretch>
              <a:fillRect/>
            </a:stretch>
          </a:blipFill>
        </p:spPr>
        <p:txBody>
          <a:bodyPr wrap="square" lIns="0" tIns="0" rIns="0" bIns="0" rtlCol="0"/>
          <a:lstStyle/>
          <a:p>
            <a:endParaRPr/>
          </a:p>
        </p:txBody>
      </p:sp>
      <p:sp>
        <p:nvSpPr>
          <p:cNvPr id="61" name="object 61"/>
          <p:cNvSpPr/>
          <p:nvPr/>
        </p:nvSpPr>
        <p:spPr>
          <a:xfrm>
            <a:off x="2601467" y="5495544"/>
            <a:ext cx="268605" cy="76200"/>
          </a:xfrm>
          <a:custGeom>
            <a:avLst/>
            <a:gdLst/>
            <a:ahLst/>
            <a:cxnLst/>
            <a:rect l="l" t="t" r="r" b="b"/>
            <a:pathLst>
              <a:path w="268605" h="76200">
                <a:moveTo>
                  <a:pt x="76200" y="0"/>
                </a:moveTo>
                <a:lnTo>
                  <a:pt x="0" y="38099"/>
                </a:lnTo>
                <a:lnTo>
                  <a:pt x="76200" y="76199"/>
                </a:lnTo>
                <a:lnTo>
                  <a:pt x="76200" y="44449"/>
                </a:lnTo>
                <a:lnTo>
                  <a:pt x="63500" y="44449"/>
                </a:lnTo>
                <a:lnTo>
                  <a:pt x="63500" y="31749"/>
                </a:lnTo>
                <a:lnTo>
                  <a:pt x="76200" y="31749"/>
                </a:lnTo>
                <a:lnTo>
                  <a:pt x="76200" y="0"/>
                </a:lnTo>
                <a:close/>
              </a:path>
              <a:path w="268605" h="76200">
                <a:moveTo>
                  <a:pt x="76200" y="31749"/>
                </a:moveTo>
                <a:lnTo>
                  <a:pt x="63500" y="31749"/>
                </a:lnTo>
                <a:lnTo>
                  <a:pt x="63500" y="44449"/>
                </a:lnTo>
                <a:lnTo>
                  <a:pt x="76200" y="44449"/>
                </a:lnTo>
                <a:lnTo>
                  <a:pt x="76200" y="31749"/>
                </a:lnTo>
                <a:close/>
              </a:path>
              <a:path w="268605" h="76200">
                <a:moveTo>
                  <a:pt x="268605" y="31749"/>
                </a:moveTo>
                <a:lnTo>
                  <a:pt x="76200" y="31749"/>
                </a:lnTo>
                <a:lnTo>
                  <a:pt x="76200" y="44449"/>
                </a:lnTo>
                <a:lnTo>
                  <a:pt x="268605" y="44449"/>
                </a:lnTo>
                <a:lnTo>
                  <a:pt x="268605" y="31749"/>
                </a:lnTo>
                <a:close/>
              </a:path>
            </a:pathLst>
          </a:custGeom>
          <a:solidFill>
            <a:srgbClr val="000000"/>
          </a:solidFill>
        </p:spPr>
        <p:txBody>
          <a:bodyPr wrap="square" lIns="0" tIns="0" rIns="0" bIns="0" rtlCol="0"/>
          <a:lstStyle/>
          <a:p>
            <a:endParaRPr/>
          </a:p>
        </p:txBody>
      </p:sp>
      <p:sp>
        <p:nvSpPr>
          <p:cNvPr id="62" name="object 62"/>
          <p:cNvSpPr/>
          <p:nvPr/>
        </p:nvSpPr>
        <p:spPr>
          <a:xfrm>
            <a:off x="1039367" y="5420867"/>
            <a:ext cx="1490471" cy="254507"/>
          </a:xfrm>
          <a:prstGeom prst="rect">
            <a:avLst/>
          </a:prstGeom>
          <a:blipFill>
            <a:blip r:embed="rId11" cstate="print"/>
            <a:stretch>
              <a:fillRect/>
            </a:stretch>
          </a:blipFill>
        </p:spPr>
        <p:txBody>
          <a:bodyPr wrap="square" lIns="0" tIns="0" rIns="0" bIns="0" rtlCol="0"/>
          <a:lstStyle/>
          <a:p>
            <a:endParaRPr/>
          </a:p>
        </p:txBody>
      </p:sp>
      <p:sp>
        <p:nvSpPr>
          <p:cNvPr id="63" name="object 63"/>
          <p:cNvSpPr/>
          <p:nvPr/>
        </p:nvSpPr>
        <p:spPr>
          <a:xfrm>
            <a:off x="2601467" y="5861303"/>
            <a:ext cx="268605" cy="76200"/>
          </a:xfrm>
          <a:custGeom>
            <a:avLst/>
            <a:gdLst/>
            <a:ahLst/>
            <a:cxnLst/>
            <a:rect l="l" t="t" r="r" b="b"/>
            <a:pathLst>
              <a:path w="268605" h="76200">
                <a:moveTo>
                  <a:pt x="76200" y="0"/>
                </a:moveTo>
                <a:lnTo>
                  <a:pt x="0" y="38100"/>
                </a:lnTo>
                <a:lnTo>
                  <a:pt x="76200" y="76200"/>
                </a:lnTo>
                <a:lnTo>
                  <a:pt x="76200" y="44450"/>
                </a:lnTo>
                <a:lnTo>
                  <a:pt x="63500" y="44450"/>
                </a:lnTo>
                <a:lnTo>
                  <a:pt x="63500" y="31750"/>
                </a:lnTo>
                <a:lnTo>
                  <a:pt x="76200" y="31750"/>
                </a:lnTo>
                <a:lnTo>
                  <a:pt x="76200" y="0"/>
                </a:lnTo>
                <a:close/>
              </a:path>
              <a:path w="268605" h="76200">
                <a:moveTo>
                  <a:pt x="76200" y="31750"/>
                </a:moveTo>
                <a:lnTo>
                  <a:pt x="63500" y="31750"/>
                </a:lnTo>
                <a:lnTo>
                  <a:pt x="63500" y="44450"/>
                </a:lnTo>
                <a:lnTo>
                  <a:pt x="76200" y="44450"/>
                </a:lnTo>
                <a:lnTo>
                  <a:pt x="76200" y="31750"/>
                </a:lnTo>
                <a:close/>
              </a:path>
              <a:path w="268605" h="76200">
                <a:moveTo>
                  <a:pt x="268605" y="31750"/>
                </a:moveTo>
                <a:lnTo>
                  <a:pt x="76200" y="31750"/>
                </a:lnTo>
                <a:lnTo>
                  <a:pt x="76200" y="44450"/>
                </a:lnTo>
                <a:lnTo>
                  <a:pt x="268605" y="44450"/>
                </a:lnTo>
                <a:lnTo>
                  <a:pt x="268605" y="31750"/>
                </a:lnTo>
                <a:close/>
              </a:path>
            </a:pathLst>
          </a:custGeom>
          <a:solidFill>
            <a:srgbClr val="000000"/>
          </a:solidFill>
        </p:spPr>
        <p:txBody>
          <a:bodyPr wrap="square" lIns="0" tIns="0" rIns="0" bIns="0" rtlCol="0"/>
          <a:lstStyle/>
          <a:p>
            <a:endParaRPr/>
          </a:p>
        </p:txBody>
      </p:sp>
      <p:sp>
        <p:nvSpPr>
          <p:cNvPr id="64" name="object 64"/>
          <p:cNvSpPr/>
          <p:nvPr/>
        </p:nvSpPr>
        <p:spPr>
          <a:xfrm>
            <a:off x="1549908" y="5811011"/>
            <a:ext cx="957072" cy="227075"/>
          </a:xfrm>
          <a:prstGeom prst="rect">
            <a:avLst/>
          </a:prstGeom>
          <a:blipFill>
            <a:blip r:embed="rId10" cstate="print"/>
            <a:stretch>
              <a:fillRect/>
            </a:stretch>
          </a:blipFill>
        </p:spPr>
        <p:txBody>
          <a:bodyPr wrap="square" lIns="0" tIns="0" rIns="0" bIns="0" rtlCol="0"/>
          <a:lstStyle/>
          <a:p>
            <a:endParaRPr/>
          </a:p>
        </p:txBody>
      </p:sp>
      <p:sp>
        <p:nvSpPr>
          <p:cNvPr id="65" name="object 65"/>
          <p:cNvSpPr/>
          <p:nvPr/>
        </p:nvSpPr>
        <p:spPr>
          <a:xfrm>
            <a:off x="2947416" y="5169408"/>
            <a:ext cx="1447800" cy="45720"/>
          </a:xfrm>
          <a:custGeom>
            <a:avLst/>
            <a:gdLst/>
            <a:ahLst/>
            <a:cxnLst/>
            <a:rect l="l" t="t" r="r" b="b"/>
            <a:pathLst>
              <a:path w="1447800" h="45720">
                <a:moveTo>
                  <a:pt x="1447800" y="0"/>
                </a:moveTo>
                <a:lnTo>
                  <a:pt x="0" y="0"/>
                </a:lnTo>
                <a:lnTo>
                  <a:pt x="0" y="45720"/>
                </a:lnTo>
                <a:lnTo>
                  <a:pt x="1447800" y="45720"/>
                </a:lnTo>
                <a:lnTo>
                  <a:pt x="1447800" y="0"/>
                </a:lnTo>
                <a:close/>
              </a:path>
            </a:pathLst>
          </a:custGeom>
          <a:solidFill>
            <a:srgbClr val="6FAC46"/>
          </a:solidFill>
        </p:spPr>
        <p:txBody>
          <a:bodyPr wrap="square" lIns="0" tIns="0" rIns="0" bIns="0" rtlCol="0"/>
          <a:lstStyle/>
          <a:p>
            <a:endParaRPr/>
          </a:p>
        </p:txBody>
      </p:sp>
      <p:sp>
        <p:nvSpPr>
          <p:cNvPr id="66" name="object 66"/>
          <p:cNvSpPr/>
          <p:nvPr/>
        </p:nvSpPr>
        <p:spPr>
          <a:xfrm>
            <a:off x="2947416" y="5169408"/>
            <a:ext cx="1447800" cy="45720"/>
          </a:xfrm>
          <a:custGeom>
            <a:avLst/>
            <a:gdLst/>
            <a:ahLst/>
            <a:cxnLst/>
            <a:rect l="l" t="t" r="r" b="b"/>
            <a:pathLst>
              <a:path w="1447800" h="45720">
                <a:moveTo>
                  <a:pt x="0" y="45720"/>
                </a:moveTo>
                <a:lnTo>
                  <a:pt x="1447800" y="45720"/>
                </a:lnTo>
                <a:lnTo>
                  <a:pt x="1447800" y="0"/>
                </a:lnTo>
                <a:lnTo>
                  <a:pt x="0" y="0"/>
                </a:lnTo>
                <a:lnTo>
                  <a:pt x="0" y="45720"/>
                </a:lnTo>
                <a:close/>
              </a:path>
            </a:pathLst>
          </a:custGeom>
          <a:ln w="12192">
            <a:solidFill>
              <a:srgbClr val="507D31"/>
            </a:solidFill>
          </a:ln>
        </p:spPr>
        <p:txBody>
          <a:bodyPr wrap="square" lIns="0" tIns="0" rIns="0" bIns="0" rtlCol="0"/>
          <a:lstStyle/>
          <a:p>
            <a:endParaRPr/>
          </a:p>
        </p:txBody>
      </p:sp>
      <p:sp>
        <p:nvSpPr>
          <p:cNvPr id="67" name="object 67"/>
          <p:cNvSpPr/>
          <p:nvPr/>
        </p:nvSpPr>
        <p:spPr>
          <a:xfrm>
            <a:off x="2947416" y="5911596"/>
            <a:ext cx="1447800" cy="45720"/>
          </a:xfrm>
          <a:custGeom>
            <a:avLst/>
            <a:gdLst/>
            <a:ahLst/>
            <a:cxnLst/>
            <a:rect l="l" t="t" r="r" b="b"/>
            <a:pathLst>
              <a:path w="1447800" h="45720">
                <a:moveTo>
                  <a:pt x="1447800" y="0"/>
                </a:moveTo>
                <a:lnTo>
                  <a:pt x="0" y="0"/>
                </a:lnTo>
                <a:lnTo>
                  <a:pt x="0" y="45719"/>
                </a:lnTo>
                <a:lnTo>
                  <a:pt x="1447800" y="45719"/>
                </a:lnTo>
                <a:lnTo>
                  <a:pt x="1447800" y="0"/>
                </a:lnTo>
                <a:close/>
              </a:path>
            </a:pathLst>
          </a:custGeom>
          <a:solidFill>
            <a:srgbClr val="6FAC46"/>
          </a:solidFill>
        </p:spPr>
        <p:txBody>
          <a:bodyPr wrap="square" lIns="0" tIns="0" rIns="0" bIns="0" rtlCol="0"/>
          <a:lstStyle/>
          <a:p>
            <a:endParaRPr/>
          </a:p>
        </p:txBody>
      </p:sp>
      <p:sp>
        <p:nvSpPr>
          <p:cNvPr id="68" name="object 68"/>
          <p:cNvSpPr/>
          <p:nvPr/>
        </p:nvSpPr>
        <p:spPr>
          <a:xfrm>
            <a:off x="2947416" y="5911596"/>
            <a:ext cx="1447800" cy="45720"/>
          </a:xfrm>
          <a:custGeom>
            <a:avLst/>
            <a:gdLst/>
            <a:ahLst/>
            <a:cxnLst/>
            <a:rect l="l" t="t" r="r" b="b"/>
            <a:pathLst>
              <a:path w="1447800" h="45720">
                <a:moveTo>
                  <a:pt x="0" y="45719"/>
                </a:moveTo>
                <a:lnTo>
                  <a:pt x="1447800" y="45719"/>
                </a:lnTo>
                <a:lnTo>
                  <a:pt x="1447800" y="0"/>
                </a:lnTo>
                <a:lnTo>
                  <a:pt x="0" y="0"/>
                </a:lnTo>
                <a:lnTo>
                  <a:pt x="0" y="45719"/>
                </a:lnTo>
                <a:close/>
              </a:path>
            </a:pathLst>
          </a:custGeom>
          <a:ln w="12192">
            <a:solidFill>
              <a:srgbClr val="507D31"/>
            </a:solidFill>
          </a:ln>
        </p:spPr>
        <p:txBody>
          <a:bodyPr wrap="square" lIns="0" tIns="0" rIns="0" bIns="0" rtlCol="0"/>
          <a:lstStyle/>
          <a:p>
            <a:endParaRPr/>
          </a:p>
        </p:txBody>
      </p:sp>
      <p:sp>
        <p:nvSpPr>
          <p:cNvPr id="69" name="object 69"/>
          <p:cNvSpPr txBox="1"/>
          <p:nvPr/>
        </p:nvSpPr>
        <p:spPr>
          <a:xfrm>
            <a:off x="6762368" y="3847845"/>
            <a:ext cx="310197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asynchronous parallel</a:t>
            </a:r>
            <a:r>
              <a:rPr sz="1800" spc="-5" dirty="0">
                <a:latin typeface="Calibri"/>
                <a:cs typeface="Calibri"/>
              </a:rPr>
              <a:t> actor-critic</a:t>
            </a:r>
            <a:endParaRPr sz="1800">
              <a:latin typeface="Calibri"/>
              <a:cs typeface="Calibri"/>
            </a:endParaRPr>
          </a:p>
        </p:txBody>
      </p:sp>
      <p:sp>
        <p:nvSpPr>
          <p:cNvPr id="70" name="object 70"/>
          <p:cNvSpPr/>
          <p:nvPr/>
        </p:nvSpPr>
        <p:spPr>
          <a:xfrm>
            <a:off x="7720583" y="4748784"/>
            <a:ext cx="152400" cy="661670"/>
          </a:xfrm>
          <a:custGeom>
            <a:avLst/>
            <a:gdLst/>
            <a:ahLst/>
            <a:cxnLst/>
            <a:rect l="l" t="t" r="r" b="b"/>
            <a:pathLst>
              <a:path w="152400" h="661670">
                <a:moveTo>
                  <a:pt x="152400" y="0"/>
                </a:moveTo>
                <a:lnTo>
                  <a:pt x="0" y="0"/>
                </a:lnTo>
                <a:lnTo>
                  <a:pt x="0" y="661415"/>
                </a:lnTo>
                <a:lnTo>
                  <a:pt x="152400" y="661415"/>
                </a:lnTo>
                <a:lnTo>
                  <a:pt x="152400" y="0"/>
                </a:lnTo>
                <a:close/>
              </a:path>
            </a:pathLst>
          </a:custGeom>
          <a:solidFill>
            <a:srgbClr val="4471C4"/>
          </a:solidFill>
        </p:spPr>
        <p:txBody>
          <a:bodyPr wrap="square" lIns="0" tIns="0" rIns="0" bIns="0" rtlCol="0"/>
          <a:lstStyle/>
          <a:p>
            <a:endParaRPr/>
          </a:p>
        </p:txBody>
      </p:sp>
      <p:sp>
        <p:nvSpPr>
          <p:cNvPr id="71" name="object 71"/>
          <p:cNvSpPr/>
          <p:nvPr/>
        </p:nvSpPr>
        <p:spPr>
          <a:xfrm>
            <a:off x="7720583" y="4748784"/>
            <a:ext cx="152400" cy="661670"/>
          </a:xfrm>
          <a:custGeom>
            <a:avLst/>
            <a:gdLst/>
            <a:ahLst/>
            <a:cxnLst/>
            <a:rect l="l" t="t" r="r" b="b"/>
            <a:pathLst>
              <a:path w="152400" h="661670">
                <a:moveTo>
                  <a:pt x="0" y="661415"/>
                </a:moveTo>
                <a:lnTo>
                  <a:pt x="152400" y="661415"/>
                </a:lnTo>
                <a:lnTo>
                  <a:pt x="152400" y="0"/>
                </a:lnTo>
                <a:lnTo>
                  <a:pt x="0" y="0"/>
                </a:lnTo>
                <a:lnTo>
                  <a:pt x="0" y="661415"/>
                </a:lnTo>
                <a:close/>
              </a:path>
            </a:pathLst>
          </a:custGeom>
          <a:ln w="12192">
            <a:solidFill>
              <a:srgbClr val="2E528F"/>
            </a:solidFill>
          </a:ln>
        </p:spPr>
        <p:txBody>
          <a:bodyPr wrap="square" lIns="0" tIns="0" rIns="0" bIns="0" rtlCol="0"/>
          <a:lstStyle/>
          <a:p>
            <a:endParaRPr/>
          </a:p>
        </p:txBody>
      </p:sp>
      <p:sp>
        <p:nvSpPr>
          <p:cNvPr id="72" name="object 72"/>
          <p:cNvSpPr/>
          <p:nvPr/>
        </p:nvSpPr>
        <p:spPr>
          <a:xfrm>
            <a:off x="7720583" y="5405628"/>
            <a:ext cx="152400" cy="106680"/>
          </a:xfrm>
          <a:custGeom>
            <a:avLst/>
            <a:gdLst/>
            <a:ahLst/>
            <a:cxnLst/>
            <a:rect l="l" t="t" r="r" b="b"/>
            <a:pathLst>
              <a:path w="152400" h="106679">
                <a:moveTo>
                  <a:pt x="0" y="106680"/>
                </a:moveTo>
                <a:lnTo>
                  <a:pt x="152400" y="106680"/>
                </a:lnTo>
                <a:lnTo>
                  <a:pt x="152400" y="0"/>
                </a:lnTo>
                <a:lnTo>
                  <a:pt x="0" y="0"/>
                </a:lnTo>
                <a:lnTo>
                  <a:pt x="0" y="106680"/>
                </a:lnTo>
                <a:close/>
              </a:path>
            </a:pathLst>
          </a:custGeom>
          <a:solidFill>
            <a:srgbClr val="6FAC46"/>
          </a:solidFill>
        </p:spPr>
        <p:txBody>
          <a:bodyPr wrap="square" lIns="0" tIns="0" rIns="0" bIns="0" rtlCol="0"/>
          <a:lstStyle/>
          <a:p>
            <a:endParaRPr/>
          </a:p>
        </p:txBody>
      </p:sp>
      <p:sp>
        <p:nvSpPr>
          <p:cNvPr id="73" name="object 73"/>
          <p:cNvSpPr/>
          <p:nvPr/>
        </p:nvSpPr>
        <p:spPr>
          <a:xfrm>
            <a:off x="7720583" y="5405628"/>
            <a:ext cx="152400" cy="109855"/>
          </a:xfrm>
          <a:custGeom>
            <a:avLst/>
            <a:gdLst/>
            <a:ahLst/>
            <a:cxnLst/>
            <a:rect l="l" t="t" r="r" b="b"/>
            <a:pathLst>
              <a:path w="152400" h="109854">
                <a:moveTo>
                  <a:pt x="0" y="109728"/>
                </a:moveTo>
                <a:lnTo>
                  <a:pt x="152400" y="109728"/>
                </a:lnTo>
                <a:lnTo>
                  <a:pt x="152400" y="0"/>
                </a:lnTo>
                <a:lnTo>
                  <a:pt x="0" y="0"/>
                </a:lnTo>
                <a:lnTo>
                  <a:pt x="0" y="109728"/>
                </a:lnTo>
                <a:close/>
              </a:path>
            </a:pathLst>
          </a:custGeom>
          <a:ln w="12192">
            <a:solidFill>
              <a:srgbClr val="507D31"/>
            </a:solidFill>
          </a:ln>
        </p:spPr>
        <p:txBody>
          <a:bodyPr wrap="square" lIns="0" tIns="0" rIns="0" bIns="0" rtlCol="0"/>
          <a:lstStyle/>
          <a:p>
            <a:endParaRPr/>
          </a:p>
        </p:txBody>
      </p:sp>
      <p:sp>
        <p:nvSpPr>
          <p:cNvPr id="74" name="object 74"/>
          <p:cNvSpPr/>
          <p:nvPr/>
        </p:nvSpPr>
        <p:spPr>
          <a:xfrm>
            <a:off x="7720583" y="5512308"/>
            <a:ext cx="152400" cy="661670"/>
          </a:xfrm>
          <a:custGeom>
            <a:avLst/>
            <a:gdLst/>
            <a:ahLst/>
            <a:cxnLst/>
            <a:rect l="l" t="t" r="r" b="b"/>
            <a:pathLst>
              <a:path w="152400" h="661670">
                <a:moveTo>
                  <a:pt x="152400" y="0"/>
                </a:moveTo>
                <a:lnTo>
                  <a:pt x="0" y="0"/>
                </a:lnTo>
                <a:lnTo>
                  <a:pt x="0" y="661416"/>
                </a:lnTo>
                <a:lnTo>
                  <a:pt x="152400" y="661416"/>
                </a:lnTo>
                <a:lnTo>
                  <a:pt x="152400" y="0"/>
                </a:lnTo>
                <a:close/>
              </a:path>
            </a:pathLst>
          </a:custGeom>
          <a:solidFill>
            <a:srgbClr val="4471C4"/>
          </a:solidFill>
        </p:spPr>
        <p:txBody>
          <a:bodyPr wrap="square" lIns="0" tIns="0" rIns="0" bIns="0" rtlCol="0"/>
          <a:lstStyle/>
          <a:p>
            <a:endParaRPr/>
          </a:p>
        </p:txBody>
      </p:sp>
      <p:sp>
        <p:nvSpPr>
          <p:cNvPr id="75" name="object 75"/>
          <p:cNvSpPr/>
          <p:nvPr/>
        </p:nvSpPr>
        <p:spPr>
          <a:xfrm>
            <a:off x="7720583" y="5512308"/>
            <a:ext cx="152400" cy="661670"/>
          </a:xfrm>
          <a:custGeom>
            <a:avLst/>
            <a:gdLst/>
            <a:ahLst/>
            <a:cxnLst/>
            <a:rect l="l" t="t" r="r" b="b"/>
            <a:pathLst>
              <a:path w="152400" h="661670">
                <a:moveTo>
                  <a:pt x="0" y="661416"/>
                </a:moveTo>
                <a:lnTo>
                  <a:pt x="152400" y="661416"/>
                </a:lnTo>
                <a:lnTo>
                  <a:pt x="152400" y="0"/>
                </a:lnTo>
                <a:lnTo>
                  <a:pt x="0" y="0"/>
                </a:lnTo>
                <a:lnTo>
                  <a:pt x="0" y="661416"/>
                </a:lnTo>
                <a:close/>
              </a:path>
            </a:pathLst>
          </a:custGeom>
          <a:ln w="12192">
            <a:solidFill>
              <a:srgbClr val="2E528F"/>
            </a:solidFill>
          </a:ln>
        </p:spPr>
        <p:txBody>
          <a:bodyPr wrap="square" lIns="0" tIns="0" rIns="0" bIns="0" rtlCol="0"/>
          <a:lstStyle/>
          <a:p>
            <a:endParaRPr/>
          </a:p>
        </p:txBody>
      </p:sp>
      <p:sp>
        <p:nvSpPr>
          <p:cNvPr id="76" name="object 76"/>
          <p:cNvSpPr/>
          <p:nvPr/>
        </p:nvSpPr>
        <p:spPr>
          <a:xfrm>
            <a:off x="8057388" y="4748784"/>
            <a:ext cx="152400" cy="963294"/>
          </a:xfrm>
          <a:custGeom>
            <a:avLst/>
            <a:gdLst/>
            <a:ahLst/>
            <a:cxnLst/>
            <a:rect l="l" t="t" r="r" b="b"/>
            <a:pathLst>
              <a:path w="152400" h="963295">
                <a:moveTo>
                  <a:pt x="152400" y="0"/>
                </a:moveTo>
                <a:lnTo>
                  <a:pt x="0" y="0"/>
                </a:lnTo>
                <a:lnTo>
                  <a:pt x="0" y="963167"/>
                </a:lnTo>
                <a:lnTo>
                  <a:pt x="152400" y="963167"/>
                </a:lnTo>
                <a:lnTo>
                  <a:pt x="152400" y="0"/>
                </a:lnTo>
                <a:close/>
              </a:path>
            </a:pathLst>
          </a:custGeom>
          <a:solidFill>
            <a:srgbClr val="4471C4"/>
          </a:solidFill>
        </p:spPr>
        <p:txBody>
          <a:bodyPr wrap="square" lIns="0" tIns="0" rIns="0" bIns="0" rtlCol="0"/>
          <a:lstStyle/>
          <a:p>
            <a:endParaRPr/>
          </a:p>
        </p:txBody>
      </p:sp>
      <p:sp>
        <p:nvSpPr>
          <p:cNvPr id="77" name="object 77"/>
          <p:cNvSpPr/>
          <p:nvPr/>
        </p:nvSpPr>
        <p:spPr>
          <a:xfrm>
            <a:off x="8057388" y="4748784"/>
            <a:ext cx="152400" cy="963294"/>
          </a:xfrm>
          <a:custGeom>
            <a:avLst/>
            <a:gdLst/>
            <a:ahLst/>
            <a:cxnLst/>
            <a:rect l="l" t="t" r="r" b="b"/>
            <a:pathLst>
              <a:path w="152400" h="963295">
                <a:moveTo>
                  <a:pt x="0" y="963167"/>
                </a:moveTo>
                <a:lnTo>
                  <a:pt x="152400" y="963167"/>
                </a:lnTo>
                <a:lnTo>
                  <a:pt x="152400" y="0"/>
                </a:lnTo>
                <a:lnTo>
                  <a:pt x="0" y="0"/>
                </a:lnTo>
                <a:lnTo>
                  <a:pt x="0" y="963167"/>
                </a:lnTo>
                <a:close/>
              </a:path>
            </a:pathLst>
          </a:custGeom>
          <a:ln w="12192">
            <a:solidFill>
              <a:srgbClr val="2E528F"/>
            </a:solidFill>
          </a:ln>
        </p:spPr>
        <p:txBody>
          <a:bodyPr wrap="square" lIns="0" tIns="0" rIns="0" bIns="0" rtlCol="0"/>
          <a:lstStyle/>
          <a:p>
            <a:endParaRPr/>
          </a:p>
        </p:txBody>
      </p:sp>
      <p:sp>
        <p:nvSpPr>
          <p:cNvPr id="78" name="object 78"/>
          <p:cNvSpPr/>
          <p:nvPr/>
        </p:nvSpPr>
        <p:spPr>
          <a:xfrm>
            <a:off x="8057388" y="5707379"/>
            <a:ext cx="152400" cy="106680"/>
          </a:xfrm>
          <a:custGeom>
            <a:avLst/>
            <a:gdLst/>
            <a:ahLst/>
            <a:cxnLst/>
            <a:rect l="l" t="t" r="r" b="b"/>
            <a:pathLst>
              <a:path w="152400" h="106679">
                <a:moveTo>
                  <a:pt x="0" y="106680"/>
                </a:moveTo>
                <a:lnTo>
                  <a:pt x="152400" y="106680"/>
                </a:lnTo>
                <a:lnTo>
                  <a:pt x="152400" y="0"/>
                </a:lnTo>
                <a:lnTo>
                  <a:pt x="0" y="0"/>
                </a:lnTo>
                <a:lnTo>
                  <a:pt x="0" y="106680"/>
                </a:lnTo>
                <a:close/>
              </a:path>
            </a:pathLst>
          </a:custGeom>
          <a:solidFill>
            <a:srgbClr val="6FAC46"/>
          </a:solidFill>
        </p:spPr>
        <p:txBody>
          <a:bodyPr wrap="square" lIns="0" tIns="0" rIns="0" bIns="0" rtlCol="0"/>
          <a:lstStyle/>
          <a:p>
            <a:endParaRPr/>
          </a:p>
        </p:txBody>
      </p:sp>
      <p:sp>
        <p:nvSpPr>
          <p:cNvPr id="79" name="object 79"/>
          <p:cNvSpPr/>
          <p:nvPr/>
        </p:nvSpPr>
        <p:spPr>
          <a:xfrm>
            <a:off x="8057388" y="5707379"/>
            <a:ext cx="152400" cy="109855"/>
          </a:xfrm>
          <a:custGeom>
            <a:avLst/>
            <a:gdLst/>
            <a:ahLst/>
            <a:cxnLst/>
            <a:rect l="l" t="t" r="r" b="b"/>
            <a:pathLst>
              <a:path w="152400" h="109854">
                <a:moveTo>
                  <a:pt x="0" y="109728"/>
                </a:moveTo>
                <a:lnTo>
                  <a:pt x="152400" y="109728"/>
                </a:lnTo>
                <a:lnTo>
                  <a:pt x="152400" y="0"/>
                </a:lnTo>
                <a:lnTo>
                  <a:pt x="0" y="0"/>
                </a:lnTo>
                <a:lnTo>
                  <a:pt x="0" y="109728"/>
                </a:lnTo>
                <a:close/>
              </a:path>
            </a:pathLst>
          </a:custGeom>
          <a:ln w="12192">
            <a:solidFill>
              <a:srgbClr val="507D31"/>
            </a:solidFill>
          </a:ln>
        </p:spPr>
        <p:txBody>
          <a:bodyPr wrap="square" lIns="0" tIns="0" rIns="0" bIns="0" rtlCol="0"/>
          <a:lstStyle/>
          <a:p>
            <a:endParaRPr/>
          </a:p>
        </p:txBody>
      </p:sp>
      <p:sp>
        <p:nvSpPr>
          <p:cNvPr id="80" name="object 80"/>
          <p:cNvSpPr/>
          <p:nvPr/>
        </p:nvSpPr>
        <p:spPr>
          <a:xfrm>
            <a:off x="8057388" y="5814059"/>
            <a:ext cx="152400" cy="368935"/>
          </a:xfrm>
          <a:custGeom>
            <a:avLst/>
            <a:gdLst/>
            <a:ahLst/>
            <a:cxnLst/>
            <a:rect l="l" t="t" r="r" b="b"/>
            <a:pathLst>
              <a:path w="152400" h="368935">
                <a:moveTo>
                  <a:pt x="152400" y="0"/>
                </a:moveTo>
                <a:lnTo>
                  <a:pt x="0" y="0"/>
                </a:lnTo>
                <a:lnTo>
                  <a:pt x="0" y="368807"/>
                </a:lnTo>
                <a:lnTo>
                  <a:pt x="152400" y="368807"/>
                </a:lnTo>
                <a:lnTo>
                  <a:pt x="152400" y="0"/>
                </a:lnTo>
                <a:close/>
              </a:path>
            </a:pathLst>
          </a:custGeom>
          <a:solidFill>
            <a:srgbClr val="4471C4"/>
          </a:solidFill>
        </p:spPr>
        <p:txBody>
          <a:bodyPr wrap="square" lIns="0" tIns="0" rIns="0" bIns="0" rtlCol="0"/>
          <a:lstStyle/>
          <a:p>
            <a:endParaRPr/>
          </a:p>
        </p:txBody>
      </p:sp>
      <p:sp>
        <p:nvSpPr>
          <p:cNvPr id="81" name="object 81"/>
          <p:cNvSpPr/>
          <p:nvPr/>
        </p:nvSpPr>
        <p:spPr>
          <a:xfrm>
            <a:off x="8057388" y="5814059"/>
            <a:ext cx="152400" cy="368935"/>
          </a:xfrm>
          <a:custGeom>
            <a:avLst/>
            <a:gdLst/>
            <a:ahLst/>
            <a:cxnLst/>
            <a:rect l="l" t="t" r="r" b="b"/>
            <a:pathLst>
              <a:path w="152400" h="368935">
                <a:moveTo>
                  <a:pt x="0" y="368807"/>
                </a:moveTo>
                <a:lnTo>
                  <a:pt x="152400" y="368807"/>
                </a:lnTo>
                <a:lnTo>
                  <a:pt x="152400" y="0"/>
                </a:lnTo>
                <a:lnTo>
                  <a:pt x="0" y="0"/>
                </a:lnTo>
                <a:lnTo>
                  <a:pt x="0" y="368807"/>
                </a:lnTo>
                <a:close/>
              </a:path>
            </a:pathLst>
          </a:custGeom>
          <a:ln w="12192">
            <a:solidFill>
              <a:srgbClr val="2E528F"/>
            </a:solidFill>
          </a:ln>
        </p:spPr>
        <p:txBody>
          <a:bodyPr wrap="square" lIns="0" tIns="0" rIns="0" bIns="0" rtlCol="0"/>
          <a:lstStyle/>
          <a:p>
            <a:endParaRPr/>
          </a:p>
        </p:txBody>
      </p:sp>
      <p:graphicFrame>
        <p:nvGraphicFramePr>
          <p:cNvPr id="82" name="object 82"/>
          <p:cNvGraphicFramePr>
            <a:graphicFrameLocks noGrp="1"/>
          </p:cNvGraphicFramePr>
          <p:nvPr/>
        </p:nvGraphicFramePr>
        <p:xfrm>
          <a:off x="8377428" y="4742688"/>
          <a:ext cx="152400" cy="1434084"/>
        </p:xfrm>
        <a:graphic>
          <a:graphicData uri="http://schemas.openxmlformats.org/drawingml/2006/table">
            <a:tbl>
              <a:tblPr firstRow="1" bandRow="1">
                <a:tableStyleId>{2D5ABB26-0587-4C30-8999-92F81FD0307C}</a:tableStyleId>
              </a:tblPr>
              <a:tblGrid>
                <a:gridCol w="152400">
                  <a:extLst>
                    <a:ext uri="{9D8B030D-6E8A-4147-A177-3AD203B41FA5}">
                      <a16:colId xmlns:a16="http://schemas.microsoft.com/office/drawing/2014/main" val="20000"/>
                    </a:ext>
                  </a:extLst>
                </a:gridCol>
              </a:tblGrid>
              <a:tr h="1094994">
                <a:tc>
                  <a:txBody>
                    <a:bodyPr/>
                    <a:lstStyle/>
                    <a:p>
                      <a:pPr>
                        <a:lnSpc>
                          <a:spcPct val="100000"/>
                        </a:lnSpc>
                      </a:pPr>
                      <a:endParaRPr sz="2300">
                        <a:latin typeface="Times New Roman"/>
                        <a:cs typeface="Times New Roman"/>
                      </a:endParaRPr>
                    </a:p>
                  </a:txBody>
                  <a:tcPr marL="0" marR="0" marT="0" marB="0">
                    <a:lnL w="12700">
                      <a:solidFill>
                        <a:srgbClr val="2E528F"/>
                      </a:solidFill>
                      <a:prstDash val="solid"/>
                    </a:lnL>
                    <a:lnR w="12700">
                      <a:solidFill>
                        <a:srgbClr val="2E528F"/>
                      </a:solidFill>
                      <a:prstDash val="solid"/>
                    </a:lnR>
                    <a:lnT w="12700">
                      <a:solidFill>
                        <a:srgbClr val="2E528F"/>
                      </a:solidFill>
                      <a:prstDash val="solid"/>
                    </a:lnT>
                    <a:lnB w="19050">
                      <a:solidFill>
                        <a:srgbClr val="507D31"/>
                      </a:solidFill>
                      <a:prstDash val="solid"/>
                    </a:lnB>
                    <a:solidFill>
                      <a:srgbClr val="4471C4"/>
                    </a:solidFill>
                  </a:tcPr>
                </a:tc>
                <a:extLst>
                  <a:ext uri="{0D108BD9-81ED-4DB2-BD59-A6C34878D82A}">
                    <a16:rowId xmlns:a16="http://schemas.microsoft.com/office/drawing/2014/main" val="10000"/>
                  </a:ext>
                </a:extLst>
              </a:tr>
              <a:tr h="104394">
                <a:tc>
                  <a:txBody>
                    <a:bodyPr/>
                    <a:lstStyle/>
                    <a:p>
                      <a:pPr>
                        <a:lnSpc>
                          <a:spcPct val="100000"/>
                        </a:lnSpc>
                      </a:pPr>
                      <a:endParaRPr sz="500">
                        <a:latin typeface="Times New Roman"/>
                        <a:cs typeface="Times New Roman"/>
                      </a:endParaRPr>
                    </a:p>
                  </a:txBody>
                  <a:tcPr marL="0" marR="0" marT="0" marB="0">
                    <a:lnL w="12700">
                      <a:solidFill>
                        <a:srgbClr val="507D31"/>
                      </a:solidFill>
                      <a:prstDash val="solid"/>
                    </a:lnL>
                    <a:lnT w="19050">
                      <a:solidFill>
                        <a:srgbClr val="507D31"/>
                      </a:solidFill>
                      <a:prstDash val="solid"/>
                    </a:lnT>
                    <a:solidFill>
                      <a:srgbClr val="6FAC46"/>
                    </a:solidFill>
                  </a:tcPr>
                </a:tc>
                <a:extLst>
                  <a:ext uri="{0D108BD9-81ED-4DB2-BD59-A6C34878D82A}">
                    <a16:rowId xmlns:a16="http://schemas.microsoft.com/office/drawing/2014/main" val="10001"/>
                  </a:ext>
                </a:extLst>
              </a:tr>
              <a:tr h="234696">
                <a:tc>
                  <a:txBody>
                    <a:bodyPr/>
                    <a:lstStyle/>
                    <a:p>
                      <a:pPr>
                        <a:lnSpc>
                          <a:spcPct val="100000"/>
                        </a:lnSpc>
                      </a:pPr>
                      <a:endParaRPr sz="1400">
                        <a:latin typeface="Times New Roman"/>
                        <a:cs typeface="Times New Roman"/>
                      </a:endParaRPr>
                    </a:p>
                  </a:txBody>
                  <a:tcPr marL="0" marR="0" marT="0" marB="0">
                    <a:lnL w="12700">
                      <a:solidFill>
                        <a:srgbClr val="2E528F"/>
                      </a:solidFill>
                      <a:prstDash val="solid"/>
                    </a:lnL>
                    <a:lnR w="12700">
                      <a:solidFill>
                        <a:srgbClr val="2E528F"/>
                      </a:solidFill>
                      <a:prstDash val="solid"/>
                    </a:lnR>
                    <a:lnB w="12700">
                      <a:solidFill>
                        <a:srgbClr val="2E528F"/>
                      </a:solidFill>
                      <a:prstDash val="solid"/>
                    </a:lnB>
                    <a:solidFill>
                      <a:srgbClr val="4471C4"/>
                    </a:solidFill>
                  </a:tcPr>
                </a:tc>
                <a:extLst>
                  <a:ext uri="{0D108BD9-81ED-4DB2-BD59-A6C34878D82A}">
                    <a16:rowId xmlns:a16="http://schemas.microsoft.com/office/drawing/2014/main" val="10002"/>
                  </a:ext>
                </a:extLst>
              </a:tr>
            </a:tbl>
          </a:graphicData>
        </a:graphic>
      </p:graphicFrame>
      <p:sp>
        <p:nvSpPr>
          <p:cNvPr id="83" name="object 83"/>
          <p:cNvSpPr/>
          <p:nvPr/>
        </p:nvSpPr>
        <p:spPr>
          <a:xfrm>
            <a:off x="6730745" y="5477636"/>
            <a:ext cx="533400" cy="568960"/>
          </a:xfrm>
          <a:custGeom>
            <a:avLst/>
            <a:gdLst/>
            <a:ahLst/>
            <a:cxnLst/>
            <a:rect l="l" t="t" r="r" b="b"/>
            <a:pathLst>
              <a:path w="533400" h="568960">
                <a:moveTo>
                  <a:pt x="533400" y="0"/>
                </a:moveTo>
                <a:lnTo>
                  <a:pt x="496993" y="33654"/>
                </a:lnTo>
                <a:lnTo>
                  <a:pt x="455295" y="47148"/>
                </a:lnTo>
                <a:lnTo>
                  <a:pt x="401320" y="57573"/>
                </a:lnTo>
                <a:lnTo>
                  <a:pt x="337608" y="64293"/>
                </a:lnTo>
                <a:lnTo>
                  <a:pt x="266700" y="66675"/>
                </a:lnTo>
                <a:lnTo>
                  <a:pt x="195791" y="64293"/>
                </a:lnTo>
                <a:lnTo>
                  <a:pt x="132079" y="57573"/>
                </a:lnTo>
                <a:lnTo>
                  <a:pt x="78104" y="47148"/>
                </a:lnTo>
                <a:lnTo>
                  <a:pt x="36406" y="33654"/>
                </a:lnTo>
                <a:lnTo>
                  <a:pt x="0" y="0"/>
                </a:lnTo>
                <a:lnTo>
                  <a:pt x="0" y="502157"/>
                </a:lnTo>
                <a:lnTo>
                  <a:pt x="36406" y="535807"/>
                </a:lnTo>
                <a:lnTo>
                  <a:pt x="78104" y="549301"/>
                </a:lnTo>
                <a:lnTo>
                  <a:pt x="132079" y="559728"/>
                </a:lnTo>
                <a:lnTo>
                  <a:pt x="195791" y="566450"/>
                </a:lnTo>
                <a:lnTo>
                  <a:pt x="266700" y="568833"/>
                </a:lnTo>
                <a:lnTo>
                  <a:pt x="337608" y="566450"/>
                </a:lnTo>
                <a:lnTo>
                  <a:pt x="401320" y="559728"/>
                </a:lnTo>
                <a:lnTo>
                  <a:pt x="455295" y="549301"/>
                </a:lnTo>
                <a:lnTo>
                  <a:pt x="496993" y="535807"/>
                </a:lnTo>
                <a:lnTo>
                  <a:pt x="533400" y="502157"/>
                </a:lnTo>
                <a:lnTo>
                  <a:pt x="533400" y="0"/>
                </a:lnTo>
                <a:close/>
              </a:path>
            </a:pathLst>
          </a:custGeom>
          <a:solidFill>
            <a:srgbClr val="A4A4A4"/>
          </a:solidFill>
        </p:spPr>
        <p:txBody>
          <a:bodyPr wrap="square" lIns="0" tIns="0" rIns="0" bIns="0" rtlCol="0"/>
          <a:lstStyle/>
          <a:p>
            <a:endParaRPr/>
          </a:p>
        </p:txBody>
      </p:sp>
      <p:sp>
        <p:nvSpPr>
          <p:cNvPr id="84" name="object 84"/>
          <p:cNvSpPr/>
          <p:nvPr/>
        </p:nvSpPr>
        <p:spPr>
          <a:xfrm>
            <a:off x="6730745" y="5410961"/>
            <a:ext cx="533400" cy="133350"/>
          </a:xfrm>
          <a:custGeom>
            <a:avLst/>
            <a:gdLst/>
            <a:ahLst/>
            <a:cxnLst/>
            <a:rect l="l" t="t" r="r" b="b"/>
            <a:pathLst>
              <a:path w="533400" h="133350">
                <a:moveTo>
                  <a:pt x="266700" y="0"/>
                </a:moveTo>
                <a:lnTo>
                  <a:pt x="195791" y="2381"/>
                </a:lnTo>
                <a:lnTo>
                  <a:pt x="132079" y="9101"/>
                </a:lnTo>
                <a:lnTo>
                  <a:pt x="78104" y="19526"/>
                </a:lnTo>
                <a:lnTo>
                  <a:pt x="36406" y="33020"/>
                </a:lnTo>
                <a:lnTo>
                  <a:pt x="0" y="66675"/>
                </a:lnTo>
                <a:lnTo>
                  <a:pt x="9525" y="84402"/>
                </a:lnTo>
                <a:lnTo>
                  <a:pt x="78104" y="113823"/>
                </a:lnTo>
                <a:lnTo>
                  <a:pt x="132079" y="124248"/>
                </a:lnTo>
                <a:lnTo>
                  <a:pt x="195791" y="130968"/>
                </a:lnTo>
                <a:lnTo>
                  <a:pt x="266700" y="133350"/>
                </a:lnTo>
                <a:lnTo>
                  <a:pt x="337608" y="130968"/>
                </a:lnTo>
                <a:lnTo>
                  <a:pt x="401320" y="124248"/>
                </a:lnTo>
                <a:lnTo>
                  <a:pt x="455295" y="113823"/>
                </a:lnTo>
                <a:lnTo>
                  <a:pt x="496993" y="100329"/>
                </a:lnTo>
                <a:lnTo>
                  <a:pt x="533400" y="66675"/>
                </a:lnTo>
                <a:lnTo>
                  <a:pt x="523875" y="48947"/>
                </a:lnTo>
                <a:lnTo>
                  <a:pt x="455295" y="19526"/>
                </a:lnTo>
                <a:lnTo>
                  <a:pt x="401320" y="9101"/>
                </a:lnTo>
                <a:lnTo>
                  <a:pt x="337608" y="2381"/>
                </a:lnTo>
                <a:lnTo>
                  <a:pt x="266700" y="0"/>
                </a:lnTo>
                <a:close/>
              </a:path>
            </a:pathLst>
          </a:custGeom>
          <a:solidFill>
            <a:srgbClr val="C8C8C8"/>
          </a:solidFill>
        </p:spPr>
        <p:txBody>
          <a:bodyPr wrap="square" lIns="0" tIns="0" rIns="0" bIns="0" rtlCol="0"/>
          <a:lstStyle/>
          <a:p>
            <a:endParaRPr/>
          </a:p>
        </p:txBody>
      </p:sp>
      <p:sp>
        <p:nvSpPr>
          <p:cNvPr id="85" name="object 85"/>
          <p:cNvSpPr/>
          <p:nvPr/>
        </p:nvSpPr>
        <p:spPr>
          <a:xfrm>
            <a:off x="6730745" y="5410961"/>
            <a:ext cx="533400" cy="133350"/>
          </a:xfrm>
          <a:custGeom>
            <a:avLst/>
            <a:gdLst/>
            <a:ahLst/>
            <a:cxnLst/>
            <a:rect l="l" t="t" r="r" b="b"/>
            <a:pathLst>
              <a:path w="533400" h="133350">
                <a:moveTo>
                  <a:pt x="533400" y="66675"/>
                </a:moveTo>
                <a:lnTo>
                  <a:pt x="496993" y="100329"/>
                </a:lnTo>
                <a:lnTo>
                  <a:pt x="455295" y="113823"/>
                </a:lnTo>
                <a:lnTo>
                  <a:pt x="401320" y="124248"/>
                </a:lnTo>
                <a:lnTo>
                  <a:pt x="337608" y="130968"/>
                </a:lnTo>
                <a:lnTo>
                  <a:pt x="266700" y="133350"/>
                </a:lnTo>
                <a:lnTo>
                  <a:pt x="195791" y="130968"/>
                </a:lnTo>
                <a:lnTo>
                  <a:pt x="132079" y="124248"/>
                </a:lnTo>
                <a:lnTo>
                  <a:pt x="78104" y="113823"/>
                </a:lnTo>
                <a:lnTo>
                  <a:pt x="36406" y="100329"/>
                </a:lnTo>
                <a:lnTo>
                  <a:pt x="0" y="66675"/>
                </a:lnTo>
                <a:lnTo>
                  <a:pt x="9525" y="48947"/>
                </a:lnTo>
                <a:lnTo>
                  <a:pt x="78104" y="19526"/>
                </a:lnTo>
                <a:lnTo>
                  <a:pt x="132079" y="9101"/>
                </a:lnTo>
                <a:lnTo>
                  <a:pt x="195791" y="2381"/>
                </a:lnTo>
                <a:lnTo>
                  <a:pt x="266700" y="0"/>
                </a:lnTo>
                <a:lnTo>
                  <a:pt x="337608" y="2381"/>
                </a:lnTo>
                <a:lnTo>
                  <a:pt x="401320" y="9101"/>
                </a:lnTo>
                <a:lnTo>
                  <a:pt x="455295" y="19526"/>
                </a:lnTo>
                <a:lnTo>
                  <a:pt x="496993" y="33019"/>
                </a:lnTo>
                <a:lnTo>
                  <a:pt x="533400" y="66675"/>
                </a:lnTo>
                <a:close/>
              </a:path>
            </a:pathLst>
          </a:custGeom>
          <a:ln w="19812">
            <a:solidFill>
              <a:srgbClr val="FFFFFF"/>
            </a:solidFill>
          </a:ln>
        </p:spPr>
        <p:txBody>
          <a:bodyPr wrap="square" lIns="0" tIns="0" rIns="0" bIns="0" rtlCol="0"/>
          <a:lstStyle/>
          <a:p>
            <a:endParaRPr/>
          </a:p>
        </p:txBody>
      </p:sp>
      <p:sp>
        <p:nvSpPr>
          <p:cNvPr id="86" name="object 86"/>
          <p:cNvSpPr/>
          <p:nvPr/>
        </p:nvSpPr>
        <p:spPr>
          <a:xfrm>
            <a:off x="6730745" y="5477636"/>
            <a:ext cx="533400" cy="568960"/>
          </a:xfrm>
          <a:custGeom>
            <a:avLst/>
            <a:gdLst/>
            <a:ahLst/>
            <a:cxnLst/>
            <a:rect l="l" t="t" r="r" b="b"/>
            <a:pathLst>
              <a:path w="533400" h="568960">
                <a:moveTo>
                  <a:pt x="533400" y="0"/>
                </a:moveTo>
                <a:lnTo>
                  <a:pt x="533400" y="502157"/>
                </a:lnTo>
                <a:lnTo>
                  <a:pt x="523875" y="519880"/>
                </a:lnTo>
                <a:lnTo>
                  <a:pt x="455295" y="549301"/>
                </a:lnTo>
                <a:lnTo>
                  <a:pt x="401320" y="559728"/>
                </a:lnTo>
                <a:lnTo>
                  <a:pt x="337608" y="566450"/>
                </a:lnTo>
                <a:lnTo>
                  <a:pt x="266700" y="568833"/>
                </a:lnTo>
                <a:lnTo>
                  <a:pt x="195791" y="566450"/>
                </a:lnTo>
                <a:lnTo>
                  <a:pt x="132079" y="559728"/>
                </a:lnTo>
                <a:lnTo>
                  <a:pt x="78104" y="549301"/>
                </a:lnTo>
                <a:lnTo>
                  <a:pt x="36406" y="535807"/>
                </a:lnTo>
                <a:lnTo>
                  <a:pt x="0" y="502157"/>
                </a:lnTo>
                <a:lnTo>
                  <a:pt x="0" y="0"/>
                </a:lnTo>
              </a:path>
            </a:pathLst>
          </a:custGeom>
          <a:ln w="19812">
            <a:solidFill>
              <a:srgbClr val="FFFFFF"/>
            </a:solidFill>
          </a:ln>
        </p:spPr>
        <p:txBody>
          <a:bodyPr wrap="square" lIns="0" tIns="0" rIns="0" bIns="0" rtlCol="0"/>
          <a:lstStyle/>
          <a:p>
            <a:endParaRPr/>
          </a:p>
        </p:txBody>
      </p:sp>
      <p:sp>
        <p:nvSpPr>
          <p:cNvPr id="87" name="object 87"/>
          <p:cNvSpPr/>
          <p:nvPr/>
        </p:nvSpPr>
        <p:spPr>
          <a:xfrm>
            <a:off x="6943343" y="5670803"/>
            <a:ext cx="105155" cy="182880"/>
          </a:xfrm>
          <a:prstGeom prst="rect">
            <a:avLst/>
          </a:prstGeom>
          <a:blipFill>
            <a:blip r:embed="rId12" cstate="print"/>
            <a:stretch>
              <a:fillRect/>
            </a:stretch>
          </a:blipFill>
        </p:spPr>
        <p:txBody>
          <a:bodyPr wrap="square" lIns="0" tIns="0" rIns="0" bIns="0" rtlCol="0"/>
          <a:lstStyle/>
          <a:p>
            <a:endParaRPr/>
          </a:p>
        </p:txBody>
      </p:sp>
      <p:sp>
        <p:nvSpPr>
          <p:cNvPr id="88" name="object 88"/>
          <p:cNvSpPr/>
          <p:nvPr/>
        </p:nvSpPr>
        <p:spPr>
          <a:xfrm>
            <a:off x="7339583" y="5454777"/>
            <a:ext cx="307975" cy="152400"/>
          </a:xfrm>
          <a:custGeom>
            <a:avLst/>
            <a:gdLst/>
            <a:ahLst/>
            <a:cxnLst/>
            <a:rect l="l" t="t" r="r" b="b"/>
            <a:pathLst>
              <a:path w="307975" h="152400">
                <a:moveTo>
                  <a:pt x="52577" y="82931"/>
                </a:moveTo>
                <a:lnTo>
                  <a:pt x="0" y="149936"/>
                </a:lnTo>
                <a:lnTo>
                  <a:pt x="85217" y="151790"/>
                </a:lnTo>
                <a:lnTo>
                  <a:pt x="74188" y="128524"/>
                </a:lnTo>
                <a:lnTo>
                  <a:pt x="60071" y="128524"/>
                </a:lnTo>
                <a:lnTo>
                  <a:pt x="54737" y="117094"/>
                </a:lnTo>
                <a:lnTo>
                  <a:pt x="66199" y="111668"/>
                </a:lnTo>
                <a:lnTo>
                  <a:pt x="52577" y="82931"/>
                </a:lnTo>
                <a:close/>
              </a:path>
              <a:path w="307975" h="152400">
                <a:moveTo>
                  <a:pt x="66199" y="111668"/>
                </a:moveTo>
                <a:lnTo>
                  <a:pt x="54737" y="117094"/>
                </a:lnTo>
                <a:lnTo>
                  <a:pt x="60071" y="128524"/>
                </a:lnTo>
                <a:lnTo>
                  <a:pt x="71601" y="123066"/>
                </a:lnTo>
                <a:lnTo>
                  <a:pt x="66199" y="111668"/>
                </a:lnTo>
                <a:close/>
              </a:path>
              <a:path w="307975" h="152400">
                <a:moveTo>
                  <a:pt x="71601" y="123066"/>
                </a:moveTo>
                <a:lnTo>
                  <a:pt x="60071" y="128524"/>
                </a:lnTo>
                <a:lnTo>
                  <a:pt x="74188" y="128524"/>
                </a:lnTo>
                <a:lnTo>
                  <a:pt x="71601" y="123066"/>
                </a:lnTo>
                <a:close/>
              </a:path>
              <a:path w="307975" h="152400">
                <a:moveTo>
                  <a:pt x="302133" y="0"/>
                </a:moveTo>
                <a:lnTo>
                  <a:pt x="66199" y="111668"/>
                </a:lnTo>
                <a:lnTo>
                  <a:pt x="71601" y="123066"/>
                </a:lnTo>
                <a:lnTo>
                  <a:pt x="307467" y="11430"/>
                </a:lnTo>
                <a:lnTo>
                  <a:pt x="302133" y="0"/>
                </a:lnTo>
                <a:close/>
              </a:path>
            </a:pathLst>
          </a:custGeom>
          <a:solidFill>
            <a:srgbClr val="000000"/>
          </a:solidFill>
        </p:spPr>
        <p:txBody>
          <a:bodyPr wrap="square" lIns="0" tIns="0" rIns="0" bIns="0" rtlCol="0"/>
          <a:lstStyle/>
          <a:p>
            <a:endParaRPr/>
          </a:p>
        </p:txBody>
      </p:sp>
      <p:sp>
        <p:nvSpPr>
          <p:cNvPr id="89" name="object 89"/>
          <p:cNvSpPr/>
          <p:nvPr/>
        </p:nvSpPr>
        <p:spPr>
          <a:xfrm>
            <a:off x="7356475" y="5532120"/>
            <a:ext cx="287020" cy="151130"/>
          </a:xfrm>
          <a:custGeom>
            <a:avLst/>
            <a:gdLst/>
            <a:ahLst/>
            <a:cxnLst/>
            <a:rect l="l" t="t" r="r" b="b"/>
            <a:pathLst>
              <a:path w="287020" h="151129">
                <a:moveTo>
                  <a:pt x="215869" y="29027"/>
                </a:moveTo>
                <a:lnTo>
                  <a:pt x="0" y="139242"/>
                </a:lnTo>
                <a:lnTo>
                  <a:pt x="5842" y="150545"/>
                </a:lnTo>
                <a:lnTo>
                  <a:pt x="221635" y="40307"/>
                </a:lnTo>
                <a:lnTo>
                  <a:pt x="215869" y="29027"/>
                </a:lnTo>
                <a:close/>
              </a:path>
              <a:path w="287020" h="151129">
                <a:moveTo>
                  <a:pt x="269512" y="23240"/>
                </a:moveTo>
                <a:lnTo>
                  <a:pt x="227202" y="23240"/>
                </a:lnTo>
                <a:lnTo>
                  <a:pt x="232918" y="34543"/>
                </a:lnTo>
                <a:lnTo>
                  <a:pt x="221635" y="40307"/>
                </a:lnTo>
                <a:lnTo>
                  <a:pt x="236093" y="68592"/>
                </a:lnTo>
                <a:lnTo>
                  <a:pt x="269512" y="23240"/>
                </a:lnTo>
                <a:close/>
              </a:path>
              <a:path w="287020" h="151129">
                <a:moveTo>
                  <a:pt x="227202" y="23240"/>
                </a:moveTo>
                <a:lnTo>
                  <a:pt x="215869" y="29027"/>
                </a:lnTo>
                <a:lnTo>
                  <a:pt x="221635" y="40307"/>
                </a:lnTo>
                <a:lnTo>
                  <a:pt x="232918" y="34543"/>
                </a:lnTo>
                <a:lnTo>
                  <a:pt x="227202" y="23240"/>
                </a:lnTo>
                <a:close/>
              </a:path>
              <a:path w="287020" h="151129">
                <a:moveTo>
                  <a:pt x="286639" y="0"/>
                </a:moveTo>
                <a:lnTo>
                  <a:pt x="201422" y="761"/>
                </a:lnTo>
                <a:lnTo>
                  <a:pt x="215869" y="29027"/>
                </a:lnTo>
                <a:lnTo>
                  <a:pt x="227202" y="23240"/>
                </a:lnTo>
                <a:lnTo>
                  <a:pt x="269512" y="23240"/>
                </a:lnTo>
                <a:lnTo>
                  <a:pt x="286639" y="0"/>
                </a:lnTo>
                <a:close/>
              </a:path>
            </a:pathLst>
          </a:custGeom>
          <a:solidFill>
            <a:srgbClr val="000000"/>
          </a:solidFill>
        </p:spPr>
        <p:txBody>
          <a:bodyPr wrap="square" lIns="0" tIns="0" rIns="0" bIns="0" rtlCol="0"/>
          <a:lstStyle/>
          <a:p>
            <a:endParaRPr/>
          </a:p>
        </p:txBody>
      </p:sp>
      <p:sp>
        <p:nvSpPr>
          <p:cNvPr id="90" name="object 90"/>
          <p:cNvSpPr/>
          <p:nvPr/>
        </p:nvSpPr>
        <p:spPr>
          <a:xfrm>
            <a:off x="8902192" y="4765547"/>
            <a:ext cx="76200" cy="1483360"/>
          </a:xfrm>
          <a:custGeom>
            <a:avLst/>
            <a:gdLst/>
            <a:ahLst/>
            <a:cxnLst/>
            <a:rect l="l" t="t" r="r" b="b"/>
            <a:pathLst>
              <a:path w="76200" h="1483360">
                <a:moveTo>
                  <a:pt x="0" y="1406499"/>
                </a:moveTo>
                <a:lnTo>
                  <a:pt x="37591" y="1482953"/>
                </a:lnTo>
                <a:lnTo>
                  <a:pt x="69852" y="1419504"/>
                </a:lnTo>
                <a:lnTo>
                  <a:pt x="44323" y="1419504"/>
                </a:lnTo>
                <a:lnTo>
                  <a:pt x="31623" y="1419415"/>
                </a:lnTo>
                <a:lnTo>
                  <a:pt x="31709" y="1406716"/>
                </a:lnTo>
                <a:lnTo>
                  <a:pt x="0" y="1406499"/>
                </a:lnTo>
                <a:close/>
              </a:path>
              <a:path w="76200" h="1483360">
                <a:moveTo>
                  <a:pt x="31709" y="1406716"/>
                </a:moveTo>
                <a:lnTo>
                  <a:pt x="31623" y="1419415"/>
                </a:lnTo>
                <a:lnTo>
                  <a:pt x="44323" y="1419504"/>
                </a:lnTo>
                <a:lnTo>
                  <a:pt x="44409" y="1406803"/>
                </a:lnTo>
                <a:lnTo>
                  <a:pt x="31709" y="1406716"/>
                </a:lnTo>
                <a:close/>
              </a:path>
              <a:path w="76200" h="1483360">
                <a:moveTo>
                  <a:pt x="44409" y="1406803"/>
                </a:moveTo>
                <a:lnTo>
                  <a:pt x="44323" y="1419504"/>
                </a:lnTo>
                <a:lnTo>
                  <a:pt x="69852" y="1419504"/>
                </a:lnTo>
                <a:lnTo>
                  <a:pt x="76200" y="1407020"/>
                </a:lnTo>
                <a:lnTo>
                  <a:pt x="44409" y="1406803"/>
                </a:lnTo>
                <a:close/>
              </a:path>
              <a:path w="76200" h="1483360">
                <a:moveTo>
                  <a:pt x="53975" y="0"/>
                </a:moveTo>
                <a:lnTo>
                  <a:pt x="41275" y="0"/>
                </a:lnTo>
                <a:lnTo>
                  <a:pt x="31709" y="1406716"/>
                </a:lnTo>
                <a:lnTo>
                  <a:pt x="44409" y="1406803"/>
                </a:lnTo>
                <a:lnTo>
                  <a:pt x="53975" y="0"/>
                </a:lnTo>
                <a:close/>
              </a:path>
            </a:pathLst>
          </a:custGeom>
          <a:solidFill>
            <a:srgbClr val="000000"/>
          </a:solidFill>
        </p:spPr>
        <p:txBody>
          <a:bodyPr wrap="square" lIns="0" tIns="0" rIns="0" bIns="0" rtlCol="0"/>
          <a:lstStyle/>
          <a:p>
            <a:endParaRPr/>
          </a:p>
        </p:txBody>
      </p:sp>
      <p:sp>
        <p:nvSpPr>
          <p:cNvPr id="91" name="object 91"/>
          <p:cNvSpPr/>
          <p:nvPr/>
        </p:nvSpPr>
        <p:spPr>
          <a:xfrm>
            <a:off x="9092183" y="6169152"/>
            <a:ext cx="77724" cy="160020"/>
          </a:xfrm>
          <a:prstGeom prst="rect">
            <a:avLst/>
          </a:prstGeom>
          <a:blipFill>
            <a:blip r:embed="rId9" cstate="print"/>
            <a:stretch>
              <a:fillRect/>
            </a:stretch>
          </a:blipFill>
        </p:spPr>
        <p:txBody>
          <a:bodyPr wrap="square" lIns="0" tIns="0" rIns="0" bIns="0" rtlCol="0"/>
          <a:lstStyle/>
          <a:p>
            <a:endParaRPr/>
          </a:p>
        </p:txBody>
      </p:sp>
      <p:sp>
        <p:nvSpPr>
          <p:cNvPr id="92" name="object 92"/>
          <p:cNvSpPr/>
          <p:nvPr/>
        </p:nvSpPr>
        <p:spPr>
          <a:xfrm>
            <a:off x="7359395" y="5714796"/>
            <a:ext cx="617220" cy="111125"/>
          </a:xfrm>
          <a:custGeom>
            <a:avLst/>
            <a:gdLst/>
            <a:ahLst/>
            <a:cxnLst/>
            <a:rect l="l" t="t" r="r" b="b"/>
            <a:pathLst>
              <a:path w="617220" h="111125">
                <a:moveTo>
                  <a:pt x="70993" y="35394"/>
                </a:moveTo>
                <a:lnTo>
                  <a:pt x="0" y="82575"/>
                </a:lnTo>
                <a:lnTo>
                  <a:pt x="80263" y="111023"/>
                </a:lnTo>
                <a:lnTo>
                  <a:pt x="76592" y="81076"/>
                </a:lnTo>
                <a:lnTo>
                  <a:pt x="63753" y="81076"/>
                </a:lnTo>
                <a:lnTo>
                  <a:pt x="62229" y="68465"/>
                </a:lnTo>
                <a:lnTo>
                  <a:pt x="74855" y="66903"/>
                </a:lnTo>
                <a:lnTo>
                  <a:pt x="70993" y="35394"/>
                </a:lnTo>
                <a:close/>
              </a:path>
              <a:path w="617220" h="111125">
                <a:moveTo>
                  <a:pt x="74855" y="66903"/>
                </a:moveTo>
                <a:lnTo>
                  <a:pt x="62229" y="68465"/>
                </a:lnTo>
                <a:lnTo>
                  <a:pt x="63753" y="81076"/>
                </a:lnTo>
                <a:lnTo>
                  <a:pt x="76401" y="79511"/>
                </a:lnTo>
                <a:lnTo>
                  <a:pt x="74855" y="66903"/>
                </a:lnTo>
                <a:close/>
              </a:path>
              <a:path w="617220" h="111125">
                <a:moveTo>
                  <a:pt x="76401" y="79511"/>
                </a:moveTo>
                <a:lnTo>
                  <a:pt x="63753" y="81076"/>
                </a:lnTo>
                <a:lnTo>
                  <a:pt x="76592" y="81076"/>
                </a:lnTo>
                <a:lnTo>
                  <a:pt x="76401" y="79511"/>
                </a:lnTo>
                <a:close/>
              </a:path>
              <a:path w="617220" h="111125">
                <a:moveTo>
                  <a:pt x="615442" y="0"/>
                </a:moveTo>
                <a:lnTo>
                  <a:pt x="74855" y="66903"/>
                </a:lnTo>
                <a:lnTo>
                  <a:pt x="76401" y="79511"/>
                </a:lnTo>
                <a:lnTo>
                  <a:pt x="616965" y="12598"/>
                </a:lnTo>
                <a:lnTo>
                  <a:pt x="615442" y="0"/>
                </a:lnTo>
                <a:close/>
              </a:path>
            </a:pathLst>
          </a:custGeom>
          <a:solidFill>
            <a:srgbClr val="000000"/>
          </a:solidFill>
        </p:spPr>
        <p:txBody>
          <a:bodyPr wrap="square" lIns="0" tIns="0" rIns="0" bIns="0" rtlCol="0"/>
          <a:lstStyle/>
          <a:p>
            <a:endParaRPr/>
          </a:p>
        </p:txBody>
      </p:sp>
      <p:sp>
        <p:nvSpPr>
          <p:cNvPr id="93" name="object 93"/>
          <p:cNvSpPr/>
          <p:nvPr/>
        </p:nvSpPr>
        <p:spPr>
          <a:xfrm>
            <a:off x="7358760" y="5766765"/>
            <a:ext cx="641350" cy="99695"/>
          </a:xfrm>
          <a:custGeom>
            <a:avLst/>
            <a:gdLst/>
            <a:ahLst/>
            <a:cxnLst/>
            <a:rect l="l" t="t" r="r" b="b"/>
            <a:pathLst>
              <a:path w="641350" h="99695">
                <a:moveTo>
                  <a:pt x="564788" y="31588"/>
                </a:moveTo>
                <a:lnTo>
                  <a:pt x="0" y="86601"/>
                </a:lnTo>
                <a:lnTo>
                  <a:pt x="1270" y="99250"/>
                </a:lnTo>
                <a:lnTo>
                  <a:pt x="566016" y="44229"/>
                </a:lnTo>
                <a:lnTo>
                  <a:pt x="564788" y="31588"/>
                </a:lnTo>
                <a:close/>
              </a:path>
              <a:path w="641350" h="99695">
                <a:moveTo>
                  <a:pt x="640793" y="30365"/>
                </a:moveTo>
                <a:lnTo>
                  <a:pt x="577342" y="30365"/>
                </a:lnTo>
                <a:lnTo>
                  <a:pt x="578612" y="43002"/>
                </a:lnTo>
                <a:lnTo>
                  <a:pt x="566016" y="44229"/>
                </a:lnTo>
                <a:lnTo>
                  <a:pt x="569087" y="75844"/>
                </a:lnTo>
                <a:lnTo>
                  <a:pt x="641223" y="30530"/>
                </a:lnTo>
                <a:lnTo>
                  <a:pt x="640793" y="30365"/>
                </a:lnTo>
                <a:close/>
              </a:path>
              <a:path w="641350" h="99695">
                <a:moveTo>
                  <a:pt x="577342" y="30365"/>
                </a:moveTo>
                <a:lnTo>
                  <a:pt x="564788" y="31588"/>
                </a:lnTo>
                <a:lnTo>
                  <a:pt x="566016" y="44229"/>
                </a:lnTo>
                <a:lnTo>
                  <a:pt x="578612" y="43002"/>
                </a:lnTo>
                <a:lnTo>
                  <a:pt x="577342" y="30365"/>
                </a:lnTo>
                <a:close/>
              </a:path>
              <a:path w="641350" h="99695">
                <a:moveTo>
                  <a:pt x="561721" y="0"/>
                </a:moveTo>
                <a:lnTo>
                  <a:pt x="564788" y="31588"/>
                </a:lnTo>
                <a:lnTo>
                  <a:pt x="577342" y="30365"/>
                </a:lnTo>
                <a:lnTo>
                  <a:pt x="640793" y="30365"/>
                </a:lnTo>
                <a:lnTo>
                  <a:pt x="561721" y="0"/>
                </a:lnTo>
                <a:close/>
              </a:path>
            </a:pathLst>
          </a:custGeom>
          <a:solidFill>
            <a:srgbClr val="000000"/>
          </a:solidFill>
        </p:spPr>
        <p:txBody>
          <a:bodyPr wrap="square" lIns="0" tIns="0" rIns="0" bIns="0" rtlCol="0"/>
          <a:lstStyle/>
          <a:p>
            <a:endParaRPr/>
          </a:p>
        </p:txBody>
      </p:sp>
      <p:sp>
        <p:nvSpPr>
          <p:cNvPr id="94" name="object 94"/>
          <p:cNvSpPr/>
          <p:nvPr/>
        </p:nvSpPr>
        <p:spPr>
          <a:xfrm>
            <a:off x="7316723" y="5867146"/>
            <a:ext cx="1038225" cy="84455"/>
          </a:xfrm>
          <a:custGeom>
            <a:avLst/>
            <a:gdLst/>
            <a:ahLst/>
            <a:cxnLst/>
            <a:rect l="l" t="t" r="r" b="b"/>
            <a:pathLst>
              <a:path w="1038225" h="84454">
                <a:moveTo>
                  <a:pt x="74549" y="8026"/>
                </a:moveTo>
                <a:lnTo>
                  <a:pt x="0" y="49237"/>
                </a:lnTo>
                <a:lnTo>
                  <a:pt x="77724" y="84162"/>
                </a:lnTo>
                <a:lnTo>
                  <a:pt x="76422" y="52958"/>
                </a:lnTo>
                <a:lnTo>
                  <a:pt x="63753" y="52958"/>
                </a:lnTo>
                <a:lnTo>
                  <a:pt x="63119" y="40271"/>
                </a:lnTo>
                <a:lnTo>
                  <a:pt x="75871" y="39744"/>
                </a:lnTo>
                <a:lnTo>
                  <a:pt x="74549" y="8026"/>
                </a:lnTo>
                <a:close/>
              </a:path>
              <a:path w="1038225" h="84454">
                <a:moveTo>
                  <a:pt x="75871" y="39744"/>
                </a:moveTo>
                <a:lnTo>
                  <a:pt x="63119" y="40271"/>
                </a:lnTo>
                <a:lnTo>
                  <a:pt x="63753" y="52958"/>
                </a:lnTo>
                <a:lnTo>
                  <a:pt x="76400" y="52436"/>
                </a:lnTo>
                <a:lnTo>
                  <a:pt x="75871" y="39744"/>
                </a:lnTo>
                <a:close/>
              </a:path>
              <a:path w="1038225" h="84454">
                <a:moveTo>
                  <a:pt x="76400" y="52436"/>
                </a:moveTo>
                <a:lnTo>
                  <a:pt x="63753" y="52958"/>
                </a:lnTo>
                <a:lnTo>
                  <a:pt x="76422" y="52958"/>
                </a:lnTo>
                <a:lnTo>
                  <a:pt x="76400" y="52436"/>
                </a:lnTo>
                <a:close/>
              </a:path>
              <a:path w="1038225" h="84454">
                <a:moveTo>
                  <a:pt x="1037335" y="0"/>
                </a:moveTo>
                <a:lnTo>
                  <a:pt x="75871" y="39744"/>
                </a:lnTo>
                <a:lnTo>
                  <a:pt x="76400" y="52436"/>
                </a:lnTo>
                <a:lnTo>
                  <a:pt x="1037844" y="12687"/>
                </a:lnTo>
                <a:lnTo>
                  <a:pt x="1037335" y="0"/>
                </a:lnTo>
                <a:close/>
              </a:path>
            </a:pathLst>
          </a:custGeom>
          <a:solidFill>
            <a:srgbClr val="000000"/>
          </a:solidFill>
        </p:spPr>
        <p:txBody>
          <a:bodyPr wrap="square" lIns="0" tIns="0" rIns="0" bIns="0" rtlCol="0"/>
          <a:lstStyle/>
          <a:p>
            <a:endParaRPr/>
          </a:p>
        </p:txBody>
      </p:sp>
      <p:sp>
        <p:nvSpPr>
          <p:cNvPr id="95" name="object 95"/>
          <p:cNvSpPr/>
          <p:nvPr/>
        </p:nvSpPr>
        <p:spPr>
          <a:xfrm>
            <a:off x="7317867" y="5895822"/>
            <a:ext cx="1036955" cy="94615"/>
          </a:xfrm>
          <a:custGeom>
            <a:avLst/>
            <a:gdLst/>
            <a:ahLst/>
            <a:cxnLst/>
            <a:rect l="l" t="t" r="r" b="b"/>
            <a:pathLst>
              <a:path w="1036954" h="94614">
                <a:moveTo>
                  <a:pt x="960035" y="31701"/>
                </a:moveTo>
                <a:lnTo>
                  <a:pt x="0" y="81940"/>
                </a:lnTo>
                <a:lnTo>
                  <a:pt x="761" y="94615"/>
                </a:lnTo>
                <a:lnTo>
                  <a:pt x="960712" y="44386"/>
                </a:lnTo>
                <a:lnTo>
                  <a:pt x="960035" y="31701"/>
                </a:lnTo>
                <a:close/>
              </a:path>
              <a:path w="1036954" h="94614">
                <a:moveTo>
                  <a:pt x="1029515" y="31038"/>
                </a:moveTo>
                <a:lnTo>
                  <a:pt x="972692" y="31038"/>
                </a:lnTo>
                <a:lnTo>
                  <a:pt x="973327" y="43726"/>
                </a:lnTo>
                <a:lnTo>
                  <a:pt x="960712" y="44386"/>
                </a:lnTo>
                <a:lnTo>
                  <a:pt x="962405" y="76085"/>
                </a:lnTo>
                <a:lnTo>
                  <a:pt x="1036447" y="34061"/>
                </a:lnTo>
                <a:lnTo>
                  <a:pt x="1029515" y="31038"/>
                </a:lnTo>
                <a:close/>
              </a:path>
              <a:path w="1036954" h="94614">
                <a:moveTo>
                  <a:pt x="972692" y="31038"/>
                </a:moveTo>
                <a:lnTo>
                  <a:pt x="960035" y="31701"/>
                </a:lnTo>
                <a:lnTo>
                  <a:pt x="960712" y="44386"/>
                </a:lnTo>
                <a:lnTo>
                  <a:pt x="973327" y="43726"/>
                </a:lnTo>
                <a:lnTo>
                  <a:pt x="972692" y="31038"/>
                </a:lnTo>
                <a:close/>
              </a:path>
              <a:path w="1036954" h="94614">
                <a:moveTo>
                  <a:pt x="958341" y="0"/>
                </a:moveTo>
                <a:lnTo>
                  <a:pt x="960035" y="31701"/>
                </a:lnTo>
                <a:lnTo>
                  <a:pt x="972692" y="31038"/>
                </a:lnTo>
                <a:lnTo>
                  <a:pt x="1029515" y="31038"/>
                </a:lnTo>
                <a:lnTo>
                  <a:pt x="958341" y="0"/>
                </a:lnTo>
                <a:close/>
              </a:path>
            </a:pathLst>
          </a:custGeom>
          <a:solidFill>
            <a:srgbClr val="000000"/>
          </a:solid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8074025" cy="697230"/>
          </a:xfrm>
          <a:prstGeom prst="rect">
            <a:avLst/>
          </a:prstGeom>
        </p:spPr>
        <p:txBody>
          <a:bodyPr vert="horz" wrap="square" lIns="0" tIns="13335" rIns="0" bIns="0" rtlCol="0">
            <a:spAutoFit/>
          </a:bodyPr>
          <a:lstStyle/>
          <a:p>
            <a:pPr marL="12700">
              <a:lnSpc>
                <a:spcPct val="100000"/>
              </a:lnSpc>
              <a:spcBef>
                <a:spcPts val="105"/>
              </a:spcBef>
            </a:pPr>
            <a:r>
              <a:rPr spc="-5" dirty="0"/>
              <a:t>Critics </a:t>
            </a:r>
            <a:r>
              <a:rPr dirty="0"/>
              <a:t>as </a:t>
            </a:r>
            <a:r>
              <a:rPr spc="-15" dirty="0"/>
              <a:t>state-dependent</a:t>
            </a:r>
            <a:r>
              <a:rPr spc="-60" dirty="0"/>
              <a:t> </a:t>
            </a:r>
            <a:r>
              <a:rPr dirty="0"/>
              <a:t>baselines</a:t>
            </a:r>
          </a:p>
        </p:txBody>
      </p:sp>
      <p:sp>
        <p:nvSpPr>
          <p:cNvPr id="3" name="object 3"/>
          <p:cNvSpPr/>
          <p:nvPr/>
        </p:nvSpPr>
        <p:spPr>
          <a:xfrm>
            <a:off x="2360676" y="1516380"/>
            <a:ext cx="7648956" cy="66751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7012" y="1766316"/>
            <a:ext cx="1191768" cy="16611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77012" y="3236976"/>
            <a:ext cx="1551432" cy="20573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360676" y="3005327"/>
            <a:ext cx="6950964" cy="684276"/>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7240905" y="3775709"/>
            <a:ext cx="4737100" cy="571500"/>
          </a:xfrm>
          <a:prstGeom prst="rect">
            <a:avLst/>
          </a:prstGeom>
        </p:spPr>
        <p:txBody>
          <a:bodyPr vert="horz" wrap="square" lIns="0" tIns="12700" rIns="0" bIns="0" rtlCol="0">
            <a:spAutoFit/>
          </a:bodyPr>
          <a:lstStyle/>
          <a:p>
            <a:pPr marL="12700">
              <a:lnSpc>
                <a:spcPts val="2150"/>
              </a:lnSpc>
              <a:spcBef>
                <a:spcPts val="100"/>
              </a:spcBef>
            </a:pPr>
            <a:r>
              <a:rPr sz="1800" dirty="0">
                <a:solidFill>
                  <a:srgbClr val="6FAC46"/>
                </a:solidFill>
                <a:latin typeface="Calibri"/>
                <a:cs typeface="Calibri"/>
              </a:rPr>
              <a:t>+ no</a:t>
            </a:r>
            <a:r>
              <a:rPr sz="1800" spc="-5" dirty="0">
                <a:solidFill>
                  <a:srgbClr val="6FAC46"/>
                </a:solidFill>
                <a:latin typeface="Calibri"/>
                <a:cs typeface="Calibri"/>
              </a:rPr>
              <a:t> bias</a:t>
            </a:r>
            <a:endParaRPr sz="1800">
              <a:latin typeface="Calibri"/>
              <a:cs typeface="Calibri"/>
            </a:endParaRPr>
          </a:p>
          <a:p>
            <a:pPr marL="29209">
              <a:lnSpc>
                <a:spcPts val="2150"/>
              </a:lnSpc>
            </a:pPr>
            <a:r>
              <a:rPr sz="1800" dirty="0">
                <a:solidFill>
                  <a:srgbClr val="FF0000"/>
                </a:solidFill>
                <a:latin typeface="Calibri"/>
                <a:cs typeface="Calibri"/>
              </a:rPr>
              <a:t>- </a:t>
            </a:r>
            <a:r>
              <a:rPr sz="1800" spc="-5" dirty="0">
                <a:solidFill>
                  <a:srgbClr val="FF0000"/>
                </a:solidFill>
                <a:latin typeface="Calibri"/>
                <a:cs typeface="Calibri"/>
              </a:rPr>
              <a:t>higher variance (because </a:t>
            </a:r>
            <a:r>
              <a:rPr sz="1800" dirty="0">
                <a:solidFill>
                  <a:srgbClr val="FF0000"/>
                </a:solidFill>
                <a:latin typeface="Calibri"/>
                <a:cs typeface="Calibri"/>
              </a:rPr>
              <a:t>single-sample</a:t>
            </a:r>
            <a:r>
              <a:rPr sz="1800" spc="-5" dirty="0">
                <a:solidFill>
                  <a:srgbClr val="FF0000"/>
                </a:solidFill>
                <a:latin typeface="Calibri"/>
                <a:cs typeface="Calibri"/>
              </a:rPr>
              <a:t> </a:t>
            </a:r>
            <a:r>
              <a:rPr sz="1800" spc="-10" dirty="0">
                <a:solidFill>
                  <a:srgbClr val="FF0000"/>
                </a:solidFill>
                <a:latin typeface="Calibri"/>
                <a:cs typeface="Calibri"/>
              </a:rPr>
              <a:t>estimate)</a:t>
            </a:r>
            <a:endParaRPr sz="1800">
              <a:latin typeface="Calibri"/>
              <a:cs typeface="Calibri"/>
            </a:endParaRPr>
          </a:p>
        </p:txBody>
      </p:sp>
      <p:sp>
        <p:nvSpPr>
          <p:cNvPr id="8" name="object 8"/>
          <p:cNvSpPr txBox="1"/>
          <p:nvPr/>
        </p:nvSpPr>
        <p:spPr>
          <a:xfrm>
            <a:off x="7257668" y="2149837"/>
            <a:ext cx="3827145" cy="616585"/>
          </a:xfrm>
          <a:prstGeom prst="rect">
            <a:avLst/>
          </a:prstGeom>
        </p:spPr>
        <p:txBody>
          <a:bodyPr vert="horz" wrap="square" lIns="0" tIns="33655" rIns="0" bIns="0" rtlCol="0">
            <a:spAutoFit/>
          </a:bodyPr>
          <a:lstStyle/>
          <a:p>
            <a:pPr marL="12700">
              <a:lnSpc>
                <a:spcPct val="100000"/>
              </a:lnSpc>
              <a:spcBef>
                <a:spcPts val="265"/>
              </a:spcBef>
            </a:pPr>
            <a:r>
              <a:rPr sz="1800" dirty="0">
                <a:solidFill>
                  <a:srgbClr val="6FAC46"/>
                </a:solidFill>
                <a:latin typeface="Calibri"/>
                <a:cs typeface="Calibri"/>
              </a:rPr>
              <a:t>+ </a:t>
            </a:r>
            <a:r>
              <a:rPr sz="1800" spc="-10" dirty="0">
                <a:solidFill>
                  <a:srgbClr val="6FAC46"/>
                </a:solidFill>
                <a:latin typeface="Calibri"/>
                <a:cs typeface="Calibri"/>
              </a:rPr>
              <a:t>lower </a:t>
            </a:r>
            <a:r>
              <a:rPr sz="1800" spc="-5" dirty="0">
                <a:solidFill>
                  <a:srgbClr val="6FAC46"/>
                </a:solidFill>
                <a:latin typeface="Calibri"/>
                <a:cs typeface="Calibri"/>
              </a:rPr>
              <a:t>variance (due </a:t>
            </a:r>
            <a:r>
              <a:rPr sz="1800" spc="-10" dirty="0">
                <a:solidFill>
                  <a:srgbClr val="6FAC46"/>
                </a:solidFill>
                <a:latin typeface="Calibri"/>
                <a:cs typeface="Calibri"/>
              </a:rPr>
              <a:t>to</a:t>
            </a:r>
            <a:r>
              <a:rPr sz="1800" spc="40" dirty="0">
                <a:solidFill>
                  <a:srgbClr val="6FAC46"/>
                </a:solidFill>
                <a:latin typeface="Calibri"/>
                <a:cs typeface="Calibri"/>
              </a:rPr>
              <a:t> </a:t>
            </a:r>
            <a:r>
              <a:rPr sz="1800" spc="-10" dirty="0">
                <a:solidFill>
                  <a:srgbClr val="6FAC46"/>
                </a:solidFill>
                <a:latin typeface="Calibri"/>
                <a:cs typeface="Calibri"/>
              </a:rPr>
              <a:t>critic)</a:t>
            </a:r>
            <a:endParaRPr sz="1800">
              <a:latin typeface="Calibri"/>
              <a:cs typeface="Calibri"/>
            </a:endParaRPr>
          </a:p>
          <a:p>
            <a:pPr marL="12700">
              <a:lnSpc>
                <a:spcPct val="100000"/>
              </a:lnSpc>
              <a:spcBef>
                <a:spcPts val="170"/>
              </a:spcBef>
            </a:pPr>
            <a:r>
              <a:rPr sz="1800" dirty="0">
                <a:solidFill>
                  <a:srgbClr val="FF0000"/>
                </a:solidFill>
                <a:latin typeface="Calibri"/>
                <a:cs typeface="Calibri"/>
              </a:rPr>
              <a:t>- </a:t>
            </a:r>
            <a:r>
              <a:rPr sz="1800" spc="-5" dirty="0">
                <a:solidFill>
                  <a:srgbClr val="FF0000"/>
                </a:solidFill>
                <a:latin typeface="Calibri"/>
                <a:cs typeface="Calibri"/>
              </a:rPr>
              <a:t>not unbiased </a:t>
            </a:r>
            <a:r>
              <a:rPr sz="1800" spc="-10" dirty="0">
                <a:solidFill>
                  <a:srgbClr val="FF0000"/>
                </a:solidFill>
                <a:latin typeface="Calibri"/>
                <a:cs typeface="Calibri"/>
              </a:rPr>
              <a:t>(if </a:t>
            </a:r>
            <a:r>
              <a:rPr sz="1800" dirty="0">
                <a:solidFill>
                  <a:srgbClr val="FF0000"/>
                </a:solidFill>
                <a:latin typeface="Calibri"/>
                <a:cs typeface="Calibri"/>
              </a:rPr>
              <a:t>the </a:t>
            </a:r>
            <a:r>
              <a:rPr sz="1800" spc="-10" dirty="0">
                <a:solidFill>
                  <a:srgbClr val="FF0000"/>
                </a:solidFill>
                <a:latin typeface="Calibri"/>
                <a:cs typeface="Calibri"/>
              </a:rPr>
              <a:t>critic </a:t>
            </a:r>
            <a:r>
              <a:rPr sz="1800" spc="-5" dirty="0">
                <a:solidFill>
                  <a:srgbClr val="FF0000"/>
                </a:solidFill>
                <a:latin typeface="Calibri"/>
                <a:cs typeface="Calibri"/>
              </a:rPr>
              <a:t>is not</a:t>
            </a:r>
            <a:r>
              <a:rPr sz="1800" spc="80" dirty="0">
                <a:solidFill>
                  <a:srgbClr val="FF0000"/>
                </a:solidFill>
                <a:latin typeface="Calibri"/>
                <a:cs typeface="Calibri"/>
              </a:rPr>
              <a:t> </a:t>
            </a:r>
            <a:r>
              <a:rPr sz="1800" spc="-10" dirty="0">
                <a:solidFill>
                  <a:srgbClr val="FF0000"/>
                </a:solidFill>
                <a:latin typeface="Calibri"/>
                <a:cs typeface="Calibri"/>
              </a:rPr>
              <a:t>perfect)</a:t>
            </a:r>
            <a:endParaRPr sz="1800">
              <a:latin typeface="Calibri"/>
              <a:cs typeface="Calibri"/>
            </a:endParaRPr>
          </a:p>
        </p:txBody>
      </p:sp>
      <p:sp>
        <p:nvSpPr>
          <p:cNvPr id="9" name="object 9"/>
          <p:cNvSpPr/>
          <p:nvPr/>
        </p:nvSpPr>
        <p:spPr>
          <a:xfrm>
            <a:off x="477012" y="4539996"/>
            <a:ext cx="5332476" cy="315468"/>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77012" y="5152644"/>
            <a:ext cx="7644384" cy="685800"/>
          </a:xfrm>
          <a:prstGeom prst="rect">
            <a:avLst/>
          </a:prstGeom>
          <a:blipFill>
            <a:blip r:embed="rId7" cstate="print"/>
            <a:stretch>
              <a:fillRect/>
            </a:stretch>
          </a:blipFill>
        </p:spPr>
        <p:txBody>
          <a:bodyPr wrap="square" lIns="0" tIns="0" rIns="0" bIns="0" rtlCol="0"/>
          <a:lstStyle/>
          <a:p>
            <a:endParaRPr/>
          </a:p>
        </p:txBody>
      </p:sp>
      <p:sp>
        <p:nvSpPr>
          <p:cNvPr id="11" name="object 11"/>
          <p:cNvSpPr txBox="1"/>
          <p:nvPr/>
        </p:nvSpPr>
        <p:spPr>
          <a:xfrm>
            <a:off x="6424040" y="5858723"/>
            <a:ext cx="4358640" cy="764540"/>
          </a:xfrm>
          <a:prstGeom prst="rect">
            <a:avLst/>
          </a:prstGeom>
        </p:spPr>
        <p:txBody>
          <a:bodyPr vert="horz" wrap="square" lIns="0" tIns="107314" rIns="0" bIns="0" rtlCol="0">
            <a:spAutoFit/>
          </a:bodyPr>
          <a:lstStyle/>
          <a:p>
            <a:pPr marL="12700">
              <a:lnSpc>
                <a:spcPct val="100000"/>
              </a:lnSpc>
              <a:spcBef>
                <a:spcPts val="844"/>
              </a:spcBef>
            </a:pPr>
            <a:r>
              <a:rPr sz="1800" dirty="0">
                <a:solidFill>
                  <a:srgbClr val="6FAC46"/>
                </a:solidFill>
                <a:latin typeface="Calibri"/>
                <a:cs typeface="Calibri"/>
              </a:rPr>
              <a:t>+ </a:t>
            </a:r>
            <a:r>
              <a:rPr sz="1800" spc="-5" dirty="0">
                <a:solidFill>
                  <a:srgbClr val="6FAC46"/>
                </a:solidFill>
                <a:latin typeface="Calibri"/>
                <a:cs typeface="Calibri"/>
              </a:rPr>
              <a:t>no</a:t>
            </a:r>
            <a:r>
              <a:rPr sz="1800" spc="5" dirty="0">
                <a:solidFill>
                  <a:srgbClr val="6FAC46"/>
                </a:solidFill>
                <a:latin typeface="Calibri"/>
                <a:cs typeface="Calibri"/>
              </a:rPr>
              <a:t> </a:t>
            </a:r>
            <a:r>
              <a:rPr sz="1800" spc="-5" dirty="0">
                <a:solidFill>
                  <a:srgbClr val="6FAC46"/>
                </a:solidFill>
                <a:latin typeface="Calibri"/>
                <a:cs typeface="Calibri"/>
              </a:rPr>
              <a:t>bias</a:t>
            </a:r>
            <a:endParaRPr sz="1800">
              <a:latin typeface="Calibri"/>
              <a:cs typeface="Calibri"/>
            </a:endParaRPr>
          </a:p>
          <a:p>
            <a:pPr marL="12700">
              <a:lnSpc>
                <a:spcPct val="100000"/>
              </a:lnSpc>
              <a:spcBef>
                <a:spcPts val="750"/>
              </a:spcBef>
            </a:pPr>
            <a:r>
              <a:rPr sz="1800" dirty="0">
                <a:solidFill>
                  <a:srgbClr val="6FAC46"/>
                </a:solidFill>
                <a:latin typeface="Calibri"/>
                <a:cs typeface="Calibri"/>
              </a:rPr>
              <a:t>+ </a:t>
            </a:r>
            <a:r>
              <a:rPr sz="1800" spc="-10" dirty="0">
                <a:solidFill>
                  <a:srgbClr val="6FAC46"/>
                </a:solidFill>
                <a:latin typeface="Calibri"/>
                <a:cs typeface="Calibri"/>
              </a:rPr>
              <a:t>lower </a:t>
            </a:r>
            <a:r>
              <a:rPr sz="1800" spc="-5" dirty="0">
                <a:solidFill>
                  <a:srgbClr val="6FAC46"/>
                </a:solidFill>
                <a:latin typeface="Calibri"/>
                <a:cs typeface="Calibri"/>
              </a:rPr>
              <a:t>variance (baseline is closer </a:t>
            </a:r>
            <a:r>
              <a:rPr sz="1800" spc="-10" dirty="0">
                <a:solidFill>
                  <a:srgbClr val="6FAC46"/>
                </a:solidFill>
                <a:latin typeface="Calibri"/>
                <a:cs typeface="Calibri"/>
              </a:rPr>
              <a:t>to</a:t>
            </a:r>
            <a:r>
              <a:rPr sz="1800" spc="35" dirty="0">
                <a:solidFill>
                  <a:srgbClr val="6FAC46"/>
                </a:solidFill>
                <a:latin typeface="Calibri"/>
                <a:cs typeface="Calibri"/>
              </a:rPr>
              <a:t> </a:t>
            </a:r>
            <a:r>
              <a:rPr sz="1800" spc="-15" dirty="0">
                <a:solidFill>
                  <a:srgbClr val="6FAC46"/>
                </a:solidFill>
                <a:latin typeface="Calibri"/>
                <a:cs typeface="Calibri"/>
              </a:rPr>
              <a:t>rewards)</a:t>
            </a:r>
            <a:endParaRPr sz="180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7975"/>
            <a:ext cx="7317105" cy="696595"/>
          </a:xfrm>
          <a:prstGeom prst="rect">
            <a:avLst/>
          </a:prstGeom>
        </p:spPr>
        <p:txBody>
          <a:bodyPr vert="horz" wrap="square" lIns="0" tIns="12700" rIns="0" bIns="0" rtlCol="0">
            <a:spAutoFit/>
          </a:bodyPr>
          <a:lstStyle/>
          <a:p>
            <a:pPr marL="12700">
              <a:lnSpc>
                <a:spcPct val="100000"/>
              </a:lnSpc>
              <a:spcBef>
                <a:spcPts val="100"/>
              </a:spcBef>
            </a:pPr>
            <a:r>
              <a:rPr dirty="0"/>
              <a:t>Eligibility </a:t>
            </a:r>
            <a:r>
              <a:rPr spc="-10" dirty="0"/>
              <a:t>traces </a:t>
            </a:r>
            <a:r>
              <a:rPr dirty="0"/>
              <a:t>&amp; </a:t>
            </a:r>
            <a:r>
              <a:rPr spc="-20" dirty="0"/>
              <a:t>n-step</a:t>
            </a:r>
            <a:r>
              <a:rPr spc="-45" dirty="0"/>
              <a:t> </a:t>
            </a:r>
            <a:r>
              <a:rPr spc="-15" dirty="0"/>
              <a:t>returns</a:t>
            </a:r>
          </a:p>
        </p:txBody>
      </p:sp>
      <p:sp>
        <p:nvSpPr>
          <p:cNvPr id="3" name="object 3"/>
          <p:cNvSpPr/>
          <p:nvPr/>
        </p:nvSpPr>
        <p:spPr>
          <a:xfrm>
            <a:off x="1096224" y="1413371"/>
            <a:ext cx="4765548" cy="3474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6224" y="1995044"/>
            <a:ext cx="4867656" cy="3474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073403" y="1262508"/>
            <a:ext cx="9943465" cy="1885950"/>
          </a:xfrm>
          <a:prstGeom prst="rect">
            <a:avLst/>
          </a:prstGeom>
        </p:spPr>
        <p:txBody>
          <a:bodyPr vert="horz" wrap="square" lIns="0" tIns="12700" rIns="0" bIns="0" rtlCol="0">
            <a:spAutoFit/>
          </a:bodyPr>
          <a:lstStyle/>
          <a:p>
            <a:pPr marL="5200015">
              <a:lnSpc>
                <a:spcPts val="2150"/>
              </a:lnSpc>
              <a:spcBef>
                <a:spcPts val="100"/>
              </a:spcBef>
            </a:pPr>
            <a:r>
              <a:rPr sz="1800" dirty="0">
                <a:solidFill>
                  <a:srgbClr val="6FAC46"/>
                </a:solidFill>
                <a:latin typeface="Calibri"/>
                <a:cs typeface="Calibri"/>
              </a:rPr>
              <a:t>+ </a:t>
            </a:r>
            <a:r>
              <a:rPr sz="1800" spc="-10" dirty="0">
                <a:solidFill>
                  <a:srgbClr val="6FAC46"/>
                </a:solidFill>
                <a:latin typeface="Calibri"/>
                <a:cs typeface="Calibri"/>
              </a:rPr>
              <a:t>lower</a:t>
            </a:r>
            <a:r>
              <a:rPr sz="1800" spc="10" dirty="0">
                <a:solidFill>
                  <a:srgbClr val="6FAC46"/>
                </a:solidFill>
                <a:latin typeface="Calibri"/>
                <a:cs typeface="Calibri"/>
              </a:rPr>
              <a:t> </a:t>
            </a:r>
            <a:r>
              <a:rPr sz="1800" spc="-5" dirty="0">
                <a:solidFill>
                  <a:srgbClr val="6FAC46"/>
                </a:solidFill>
                <a:latin typeface="Calibri"/>
                <a:cs typeface="Calibri"/>
              </a:rPr>
              <a:t>variance</a:t>
            </a:r>
            <a:endParaRPr sz="1800" dirty="0">
              <a:latin typeface="Calibri"/>
              <a:cs typeface="Calibri"/>
            </a:endParaRPr>
          </a:p>
          <a:p>
            <a:pPr marL="5356225" indent="-122555">
              <a:lnSpc>
                <a:spcPts val="2150"/>
              </a:lnSpc>
              <a:buChar char="-"/>
              <a:tabLst>
                <a:tab pos="5356860" algn="l"/>
              </a:tabLst>
            </a:pPr>
            <a:r>
              <a:rPr sz="1800" spc="-5" dirty="0">
                <a:solidFill>
                  <a:srgbClr val="FF0000"/>
                </a:solidFill>
                <a:latin typeface="Calibri"/>
                <a:cs typeface="Calibri"/>
              </a:rPr>
              <a:t>higher bias </a:t>
            </a:r>
            <a:r>
              <a:rPr sz="1800" dirty="0">
                <a:solidFill>
                  <a:srgbClr val="FF0000"/>
                </a:solidFill>
                <a:latin typeface="Calibri"/>
                <a:cs typeface="Calibri"/>
              </a:rPr>
              <a:t>if </a:t>
            </a:r>
            <a:r>
              <a:rPr sz="1800" spc="-5" dirty="0">
                <a:solidFill>
                  <a:srgbClr val="FF0000"/>
                </a:solidFill>
                <a:latin typeface="Calibri"/>
                <a:cs typeface="Calibri"/>
              </a:rPr>
              <a:t>value </a:t>
            </a:r>
            <a:r>
              <a:rPr sz="1800" dirty="0">
                <a:solidFill>
                  <a:srgbClr val="FF0000"/>
                </a:solidFill>
                <a:latin typeface="Calibri"/>
                <a:cs typeface="Calibri"/>
              </a:rPr>
              <a:t>is </a:t>
            </a:r>
            <a:r>
              <a:rPr sz="1800" spc="-10" dirty="0">
                <a:solidFill>
                  <a:srgbClr val="FF0000"/>
                </a:solidFill>
                <a:latin typeface="Calibri"/>
                <a:cs typeface="Calibri"/>
              </a:rPr>
              <a:t>wrong (it </a:t>
            </a:r>
            <a:r>
              <a:rPr sz="1800" spc="-15" dirty="0">
                <a:solidFill>
                  <a:srgbClr val="FF0000"/>
                </a:solidFill>
                <a:latin typeface="Calibri"/>
                <a:cs typeface="Calibri"/>
              </a:rPr>
              <a:t>always</a:t>
            </a:r>
            <a:r>
              <a:rPr sz="1800" spc="40" dirty="0">
                <a:solidFill>
                  <a:srgbClr val="FF0000"/>
                </a:solidFill>
                <a:latin typeface="Calibri"/>
                <a:cs typeface="Calibri"/>
              </a:rPr>
              <a:t> </a:t>
            </a:r>
            <a:r>
              <a:rPr sz="1800" spc="-5" dirty="0">
                <a:solidFill>
                  <a:srgbClr val="FF0000"/>
                </a:solidFill>
                <a:latin typeface="Calibri"/>
                <a:cs typeface="Calibri"/>
              </a:rPr>
              <a:t>is)</a:t>
            </a:r>
            <a:endParaRPr sz="1800" dirty="0">
              <a:latin typeface="Calibri"/>
              <a:cs typeface="Calibri"/>
            </a:endParaRPr>
          </a:p>
          <a:p>
            <a:pPr marL="5219065">
              <a:lnSpc>
                <a:spcPts val="2150"/>
              </a:lnSpc>
              <a:spcBef>
                <a:spcPts val="190"/>
              </a:spcBef>
            </a:pPr>
            <a:r>
              <a:rPr sz="1800" dirty="0">
                <a:solidFill>
                  <a:srgbClr val="6FAC46"/>
                </a:solidFill>
                <a:latin typeface="Calibri"/>
                <a:cs typeface="Calibri"/>
              </a:rPr>
              <a:t>+ no</a:t>
            </a:r>
            <a:r>
              <a:rPr sz="1800" spc="-5" dirty="0">
                <a:solidFill>
                  <a:srgbClr val="6FAC46"/>
                </a:solidFill>
                <a:latin typeface="Calibri"/>
                <a:cs typeface="Calibri"/>
              </a:rPr>
              <a:t> bias</a:t>
            </a:r>
            <a:endParaRPr sz="1800" dirty="0">
              <a:latin typeface="Calibri"/>
              <a:cs typeface="Calibri"/>
            </a:endParaRPr>
          </a:p>
          <a:p>
            <a:pPr marL="5357495" indent="-122555">
              <a:lnSpc>
                <a:spcPts val="2150"/>
              </a:lnSpc>
              <a:buChar char="-"/>
              <a:tabLst>
                <a:tab pos="5358130" algn="l"/>
              </a:tabLst>
            </a:pPr>
            <a:r>
              <a:rPr sz="1800" spc="-5" dirty="0">
                <a:solidFill>
                  <a:srgbClr val="FF0000"/>
                </a:solidFill>
                <a:latin typeface="Calibri"/>
                <a:cs typeface="Calibri"/>
              </a:rPr>
              <a:t>higher variance (because </a:t>
            </a:r>
            <a:r>
              <a:rPr sz="1800" dirty="0">
                <a:solidFill>
                  <a:srgbClr val="FF0000"/>
                </a:solidFill>
                <a:latin typeface="Calibri"/>
                <a:cs typeface="Calibri"/>
              </a:rPr>
              <a:t>single-sample </a:t>
            </a:r>
            <a:r>
              <a:rPr sz="1800" spc="-10" dirty="0">
                <a:solidFill>
                  <a:srgbClr val="FF0000"/>
                </a:solidFill>
                <a:latin typeface="Calibri"/>
                <a:cs typeface="Calibri"/>
              </a:rPr>
              <a:t>estimate)</a:t>
            </a:r>
            <a:endParaRPr sz="1800" dirty="0">
              <a:latin typeface="Calibri"/>
              <a:cs typeface="Calibri"/>
            </a:endParaRPr>
          </a:p>
          <a:p>
            <a:pPr>
              <a:lnSpc>
                <a:spcPct val="100000"/>
              </a:lnSpc>
            </a:pPr>
            <a:endParaRPr sz="1800" dirty="0">
              <a:latin typeface="Calibri"/>
              <a:cs typeface="Calibri"/>
            </a:endParaRPr>
          </a:p>
          <a:p>
            <a:pPr marL="12700">
              <a:lnSpc>
                <a:spcPct val="100000"/>
              </a:lnSpc>
              <a:spcBef>
                <a:spcPts val="1505"/>
              </a:spcBef>
            </a:pPr>
            <a:r>
              <a:rPr sz="1800" spc="-5" dirty="0">
                <a:latin typeface="Calibri"/>
                <a:cs typeface="Calibri"/>
              </a:rPr>
              <a:t>Can </a:t>
            </a:r>
            <a:r>
              <a:rPr sz="1800" spc="-10" dirty="0">
                <a:latin typeface="Calibri"/>
                <a:cs typeface="Calibri"/>
              </a:rPr>
              <a:t>we combine </a:t>
            </a:r>
            <a:r>
              <a:rPr sz="1800" dirty="0">
                <a:latin typeface="Calibri"/>
                <a:cs typeface="Calibri"/>
              </a:rPr>
              <a:t>these </a:t>
            </a:r>
            <a:r>
              <a:rPr sz="1800" spc="-15" dirty="0">
                <a:latin typeface="Calibri"/>
                <a:cs typeface="Calibri"/>
              </a:rPr>
              <a:t>two, </a:t>
            </a:r>
            <a:r>
              <a:rPr sz="1800" spc="-10" dirty="0">
                <a:latin typeface="Calibri"/>
                <a:cs typeface="Calibri"/>
              </a:rPr>
              <a:t>to </a:t>
            </a:r>
            <a:r>
              <a:rPr sz="1800" spc="-15" dirty="0">
                <a:latin typeface="Calibri"/>
                <a:cs typeface="Calibri"/>
              </a:rPr>
              <a:t>control </a:t>
            </a:r>
            <a:r>
              <a:rPr sz="1800" spc="-5" dirty="0">
                <a:latin typeface="Calibri"/>
                <a:cs typeface="Calibri"/>
              </a:rPr>
              <a:t>bias/variance</a:t>
            </a:r>
            <a:r>
              <a:rPr sz="1800" spc="85" dirty="0">
                <a:latin typeface="Calibri"/>
                <a:cs typeface="Calibri"/>
              </a:rPr>
              <a:t> </a:t>
            </a:r>
            <a:r>
              <a:rPr sz="1800" spc="-10" dirty="0">
                <a:latin typeface="Calibri"/>
                <a:cs typeface="Calibri"/>
              </a:rPr>
              <a:t>tradeoff?</a:t>
            </a:r>
            <a:endParaRPr sz="1800" dirty="0">
              <a:latin typeface="Calibri"/>
              <a:cs typeface="Calibri"/>
            </a:endParaRPr>
          </a:p>
        </p:txBody>
      </p:sp>
      <p:sp>
        <p:nvSpPr>
          <p:cNvPr id="6" name="object 6"/>
          <p:cNvSpPr/>
          <p:nvPr/>
        </p:nvSpPr>
        <p:spPr>
          <a:xfrm>
            <a:off x="472440" y="4735067"/>
            <a:ext cx="4666488" cy="34747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242559" y="4744211"/>
            <a:ext cx="1466088" cy="33680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4369" y="3458717"/>
            <a:ext cx="76200" cy="817880"/>
          </a:xfrm>
          <a:custGeom>
            <a:avLst/>
            <a:gdLst/>
            <a:ahLst/>
            <a:cxnLst/>
            <a:rect l="l" t="t" r="r" b="b"/>
            <a:pathLst>
              <a:path w="76200" h="817879">
                <a:moveTo>
                  <a:pt x="48006" y="63500"/>
                </a:moveTo>
                <a:lnTo>
                  <a:pt x="28193" y="63500"/>
                </a:lnTo>
                <a:lnTo>
                  <a:pt x="28193" y="817753"/>
                </a:lnTo>
                <a:lnTo>
                  <a:pt x="48006" y="817753"/>
                </a:lnTo>
                <a:lnTo>
                  <a:pt x="48006" y="63500"/>
                </a:lnTo>
                <a:close/>
              </a:path>
              <a:path w="76200" h="817879">
                <a:moveTo>
                  <a:pt x="38100" y="0"/>
                </a:moveTo>
                <a:lnTo>
                  <a:pt x="0" y="76200"/>
                </a:lnTo>
                <a:lnTo>
                  <a:pt x="28193" y="76200"/>
                </a:lnTo>
                <a:lnTo>
                  <a:pt x="28193" y="63500"/>
                </a:lnTo>
                <a:lnTo>
                  <a:pt x="69850" y="63500"/>
                </a:lnTo>
                <a:lnTo>
                  <a:pt x="38100" y="0"/>
                </a:lnTo>
                <a:close/>
              </a:path>
              <a:path w="76200" h="817879">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a:p>
        </p:txBody>
      </p:sp>
      <p:sp>
        <p:nvSpPr>
          <p:cNvPr id="9" name="object 9"/>
          <p:cNvSpPr/>
          <p:nvPr/>
        </p:nvSpPr>
        <p:spPr>
          <a:xfrm>
            <a:off x="712431" y="4239259"/>
            <a:ext cx="3531870" cy="76200"/>
          </a:xfrm>
          <a:custGeom>
            <a:avLst/>
            <a:gdLst/>
            <a:ahLst/>
            <a:cxnLst/>
            <a:rect l="l" t="t" r="r" b="b"/>
            <a:pathLst>
              <a:path w="3531870" h="76200">
                <a:moveTo>
                  <a:pt x="3511934" y="28193"/>
                </a:moveTo>
                <a:lnTo>
                  <a:pt x="3467900" y="28193"/>
                </a:lnTo>
                <a:lnTo>
                  <a:pt x="3468027" y="48006"/>
                </a:lnTo>
                <a:lnTo>
                  <a:pt x="3455233" y="48048"/>
                </a:lnTo>
                <a:lnTo>
                  <a:pt x="3455327" y="76200"/>
                </a:lnTo>
                <a:lnTo>
                  <a:pt x="3531400" y="37845"/>
                </a:lnTo>
                <a:lnTo>
                  <a:pt x="3511934" y="28193"/>
                </a:lnTo>
                <a:close/>
              </a:path>
              <a:path w="3531870" h="76200">
                <a:moveTo>
                  <a:pt x="3455167" y="28236"/>
                </a:moveTo>
                <a:lnTo>
                  <a:pt x="0" y="39750"/>
                </a:lnTo>
                <a:lnTo>
                  <a:pt x="76" y="59562"/>
                </a:lnTo>
                <a:lnTo>
                  <a:pt x="3455233" y="48048"/>
                </a:lnTo>
                <a:lnTo>
                  <a:pt x="3455167" y="28236"/>
                </a:lnTo>
                <a:close/>
              </a:path>
              <a:path w="3531870" h="76200">
                <a:moveTo>
                  <a:pt x="3467900" y="28193"/>
                </a:moveTo>
                <a:lnTo>
                  <a:pt x="3455167" y="28236"/>
                </a:lnTo>
                <a:lnTo>
                  <a:pt x="3455233" y="48048"/>
                </a:lnTo>
                <a:lnTo>
                  <a:pt x="3468027" y="48006"/>
                </a:lnTo>
                <a:lnTo>
                  <a:pt x="3467900" y="28193"/>
                </a:lnTo>
                <a:close/>
              </a:path>
              <a:path w="3531870" h="76200">
                <a:moveTo>
                  <a:pt x="3455073" y="0"/>
                </a:moveTo>
                <a:lnTo>
                  <a:pt x="3455167" y="28236"/>
                </a:lnTo>
                <a:lnTo>
                  <a:pt x="3511934" y="28193"/>
                </a:lnTo>
                <a:lnTo>
                  <a:pt x="3455073" y="0"/>
                </a:lnTo>
                <a:close/>
              </a:path>
            </a:pathLst>
          </a:custGeom>
          <a:solidFill>
            <a:srgbClr val="000000"/>
          </a:solidFill>
        </p:spPr>
        <p:txBody>
          <a:bodyPr wrap="square" lIns="0" tIns="0" rIns="0" bIns="0" rtlCol="0"/>
          <a:lstStyle/>
          <a:p>
            <a:endParaRPr/>
          </a:p>
        </p:txBody>
      </p:sp>
      <p:sp>
        <p:nvSpPr>
          <p:cNvPr id="10" name="object 10"/>
          <p:cNvSpPr/>
          <p:nvPr/>
        </p:nvSpPr>
        <p:spPr>
          <a:xfrm>
            <a:off x="4387596" y="4207764"/>
            <a:ext cx="77724" cy="16001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51104" y="3383279"/>
            <a:ext cx="175260" cy="150875"/>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73430" y="3509009"/>
            <a:ext cx="3420110" cy="676910"/>
          </a:xfrm>
          <a:custGeom>
            <a:avLst/>
            <a:gdLst/>
            <a:ahLst/>
            <a:cxnLst/>
            <a:rect l="l" t="t" r="r" b="b"/>
            <a:pathLst>
              <a:path w="3420110" h="676910">
                <a:moveTo>
                  <a:pt x="0" y="0"/>
                </a:moveTo>
                <a:lnTo>
                  <a:pt x="4679" y="42005"/>
                </a:lnTo>
                <a:lnTo>
                  <a:pt x="10949" y="83728"/>
                </a:lnTo>
                <a:lnTo>
                  <a:pt x="20399" y="124886"/>
                </a:lnTo>
                <a:lnTo>
                  <a:pt x="34618" y="165195"/>
                </a:lnTo>
                <a:lnTo>
                  <a:pt x="55197" y="204373"/>
                </a:lnTo>
                <a:lnTo>
                  <a:pt x="83726" y="242137"/>
                </a:lnTo>
                <a:lnTo>
                  <a:pt x="121794" y="278204"/>
                </a:lnTo>
                <a:lnTo>
                  <a:pt x="170992" y="312292"/>
                </a:lnTo>
                <a:lnTo>
                  <a:pt x="197357" y="328551"/>
                </a:lnTo>
                <a:lnTo>
                  <a:pt x="221784" y="344337"/>
                </a:lnTo>
                <a:lnTo>
                  <a:pt x="268569" y="374580"/>
                </a:lnTo>
                <a:lnTo>
                  <a:pt x="318838" y="403194"/>
                </a:lnTo>
                <a:lnTo>
                  <a:pt x="380085" y="430355"/>
                </a:lnTo>
                <a:lnTo>
                  <a:pt x="417166" y="443444"/>
                </a:lnTo>
                <a:lnTo>
                  <a:pt x="459801" y="456235"/>
                </a:lnTo>
                <a:lnTo>
                  <a:pt x="508926" y="468750"/>
                </a:lnTo>
                <a:lnTo>
                  <a:pt x="565477" y="481010"/>
                </a:lnTo>
                <a:lnTo>
                  <a:pt x="630392" y="493037"/>
                </a:lnTo>
                <a:lnTo>
                  <a:pt x="704607" y="504853"/>
                </a:lnTo>
                <a:lnTo>
                  <a:pt x="789058" y="516480"/>
                </a:lnTo>
                <a:lnTo>
                  <a:pt x="884682" y="527938"/>
                </a:lnTo>
                <a:lnTo>
                  <a:pt x="951821" y="535144"/>
                </a:lnTo>
                <a:lnTo>
                  <a:pt x="1023157" y="542197"/>
                </a:lnTo>
                <a:lnTo>
                  <a:pt x="1098514" y="549102"/>
                </a:lnTo>
                <a:lnTo>
                  <a:pt x="1137645" y="552502"/>
                </a:lnTo>
                <a:lnTo>
                  <a:pt x="1177717" y="555867"/>
                </a:lnTo>
                <a:lnTo>
                  <a:pt x="1218706" y="559199"/>
                </a:lnTo>
                <a:lnTo>
                  <a:pt x="1260591" y="562498"/>
                </a:lnTo>
                <a:lnTo>
                  <a:pt x="1303351" y="565765"/>
                </a:lnTo>
                <a:lnTo>
                  <a:pt x="1346963" y="569000"/>
                </a:lnTo>
                <a:lnTo>
                  <a:pt x="1391405" y="572205"/>
                </a:lnTo>
                <a:lnTo>
                  <a:pt x="1436656" y="575381"/>
                </a:lnTo>
                <a:lnTo>
                  <a:pt x="1482693" y="578528"/>
                </a:lnTo>
                <a:lnTo>
                  <a:pt x="1529496" y="581646"/>
                </a:lnTo>
                <a:lnTo>
                  <a:pt x="1577041" y="584738"/>
                </a:lnTo>
                <a:lnTo>
                  <a:pt x="1625308" y="587803"/>
                </a:lnTo>
                <a:lnTo>
                  <a:pt x="1674274" y="590842"/>
                </a:lnTo>
                <a:lnTo>
                  <a:pt x="1723918" y="593857"/>
                </a:lnTo>
                <a:lnTo>
                  <a:pt x="1774217" y="596847"/>
                </a:lnTo>
                <a:lnTo>
                  <a:pt x="1825150" y="599814"/>
                </a:lnTo>
                <a:lnTo>
                  <a:pt x="1876695" y="602759"/>
                </a:lnTo>
                <a:lnTo>
                  <a:pt x="1928830" y="605682"/>
                </a:lnTo>
                <a:lnTo>
                  <a:pt x="1981533" y="608584"/>
                </a:lnTo>
                <a:lnTo>
                  <a:pt x="2034782" y="611465"/>
                </a:lnTo>
                <a:lnTo>
                  <a:pt x="2088556" y="614328"/>
                </a:lnTo>
                <a:lnTo>
                  <a:pt x="2142833" y="617172"/>
                </a:lnTo>
                <a:lnTo>
                  <a:pt x="2197590" y="619998"/>
                </a:lnTo>
                <a:lnTo>
                  <a:pt x="2252807" y="622807"/>
                </a:lnTo>
                <a:lnTo>
                  <a:pt x="2308460" y="625601"/>
                </a:lnTo>
                <a:lnTo>
                  <a:pt x="2364529" y="628378"/>
                </a:lnTo>
                <a:lnTo>
                  <a:pt x="2420991" y="631142"/>
                </a:lnTo>
                <a:lnTo>
                  <a:pt x="2477825" y="633891"/>
                </a:lnTo>
                <a:lnTo>
                  <a:pt x="2535008" y="636628"/>
                </a:lnTo>
                <a:lnTo>
                  <a:pt x="2592519" y="639352"/>
                </a:lnTo>
                <a:lnTo>
                  <a:pt x="2650336" y="642065"/>
                </a:lnTo>
                <a:lnTo>
                  <a:pt x="2708437" y="644767"/>
                </a:lnTo>
                <a:lnTo>
                  <a:pt x="2766800" y="647460"/>
                </a:lnTo>
                <a:lnTo>
                  <a:pt x="2825404" y="650143"/>
                </a:lnTo>
                <a:lnTo>
                  <a:pt x="2884226" y="652818"/>
                </a:lnTo>
                <a:lnTo>
                  <a:pt x="2943245" y="655486"/>
                </a:lnTo>
                <a:lnTo>
                  <a:pt x="3002439" y="658147"/>
                </a:lnTo>
                <a:lnTo>
                  <a:pt x="3061786" y="660802"/>
                </a:lnTo>
                <a:lnTo>
                  <a:pt x="3121264" y="663453"/>
                </a:lnTo>
                <a:lnTo>
                  <a:pt x="3180851" y="666099"/>
                </a:lnTo>
                <a:lnTo>
                  <a:pt x="3240526" y="668741"/>
                </a:lnTo>
                <a:lnTo>
                  <a:pt x="3300266" y="671381"/>
                </a:lnTo>
                <a:lnTo>
                  <a:pt x="3360050" y="674019"/>
                </a:lnTo>
                <a:lnTo>
                  <a:pt x="3419856" y="676656"/>
                </a:lnTo>
              </a:path>
            </a:pathLst>
          </a:custGeom>
          <a:ln w="19811">
            <a:solidFill>
              <a:srgbClr val="EC7C30"/>
            </a:solidFill>
          </a:ln>
        </p:spPr>
        <p:txBody>
          <a:bodyPr wrap="square" lIns="0" tIns="0" rIns="0" bIns="0" rtlCol="0"/>
          <a:lstStyle/>
          <a:p>
            <a:endParaRPr/>
          </a:p>
        </p:txBody>
      </p:sp>
      <p:sp>
        <p:nvSpPr>
          <p:cNvPr id="13" name="object 13"/>
          <p:cNvSpPr/>
          <p:nvPr/>
        </p:nvSpPr>
        <p:spPr>
          <a:xfrm>
            <a:off x="9129268" y="2646247"/>
            <a:ext cx="2557526" cy="3138221"/>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8417052" y="2772155"/>
            <a:ext cx="1658111" cy="22707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7920228" y="4223003"/>
            <a:ext cx="1766316" cy="178307"/>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9591293" y="3864102"/>
            <a:ext cx="1425575" cy="425450"/>
          </a:xfrm>
          <a:custGeom>
            <a:avLst/>
            <a:gdLst/>
            <a:ahLst/>
            <a:cxnLst/>
            <a:rect l="l" t="t" r="r" b="b"/>
            <a:pathLst>
              <a:path w="1425575" h="425450">
                <a:moveTo>
                  <a:pt x="0" y="0"/>
                </a:moveTo>
                <a:lnTo>
                  <a:pt x="1425448" y="424942"/>
                </a:lnTo>
              </a:path>
            </a:pathLst>
          </a:custGeom>
          <a:ln w="38100">
            <a:solidFill>
              <a:srgbClr val="FF0000"/>
            </a:solidFill>
          </a:ln>
        </p:spPr>
        <p:txBody>
          <a:bodyPr wrap="square" lIns="0" tIns="0" rIns="0" bIns="0" rtlCol="0"/>
          <a:lstStyle/>
          <a:p>
            <a:endParaRPr/>
          </a:p>
        </p:txBody>
      </p:sp>
      <p:sp>
        <p:nvSpPr>
          <p:cNvPr id="17" name="object 17"/>
          <p:cNvSpPr/>
          <p:nvPr/>
        </p:nvSpPr>
        <p:spPr>
          <a:xfrm>
            <a:off x="5852159" y="3555491"/>
            <a:ext cx="4079747" cy="233172"/>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784098" y="3527297"/>
            <a:ext cx="2484120" cy="735965"/>
          </a:xfrm>
          <a:custGeom>
            <a:avLst/>
            <a:gdLst/>
            <a:ahLst/>
            <a:cxnLst/>
            <a:rect l="l" t="t" r="r" b="b"/>
            <a:pathLst>
              <a:path w="2484120" h="735964">
                <a:moveTo>
                  <a:pt x="0" y="0"/>
                </a:moveTo>
                <a:lnTo>
                  <a:pt x="4679" y="42011"/>
                </a:lnTo>
                <a:lnTo>
                  <a:pt x="10947" y="83748"/>
                </a:lnTo>
                <a:lnTo>
                  <a:pt x="20393" y="124926"/>
                </a:lnTo>
                <a:lnTo>
                  <a:pt x="34607" y="165258"/>
                </a:lnTo>
                <a:lnTo>
                  <a:pt x="55179" y="204460"/>
                </a:lnTo>
                <a:lnTo>
                  <a:pt x="83699" y="242244"/>
                </a:lnTo>
                <a:lnTo>
                  <a:pt x="121757" y="278326"/>
                </a:lnTo>
                <a:lnTo>
                  <a:pt x="170942" y="312419"/>
                </a:lnTo>
                <a:lnTo>
                  <a:pt x="232092" y="346881"/>
                </a:lnTo>
                <a:lnTo>
                  <a:pt x="299244" y="379787"/>
                </a:lnTo>
                <a:lnTo>
                  <a:pt x="335831" y="395623"/>
                </a:lnTo>
                <a:lnTo>
                  <a:pt x="374829" y="411030"/>
                </a:lnTo>
                <a:lnTo>
                  <a:pt x="416542" y="425995"/>
                </a:lnTo>
                <a:lnTo>
                  <a:pt x="461274" y="440504"/>
                </a:lnTo>
                <a:lnTo>
                  <a:pt x="509328" y="454545"/>
                </a:lnTo>
                <a:lnTo>
                  <a:pt x="561008" y="468103"/>
                </a:lnTo>
                <a:lnTo>
                  <a:pt x="616618" y="481165"/>
                </a:lnTo>
                <a:lnTo>
                  <a:pt x="676462" y="493719"/>
                </a:lnTo>
                <a:lnTo>
                  <a:pt x="740842" y="505750"/>
                </a:lnTo>
                <a:lnTo>
                  <a:pt x="810063" y="517246"/>
                </a:lnTo>
                <a:lnTo>
                  <a:pt x="884427" y="528193"/>
                </a:lnTo>
                <a:lnTo>
                  <a:pt x="954902" y="537647"/>
                </a:lnTo>
                <a:lnTo>
                  <a:pt x="1022805" y="546138"/>
                </a:lnTo>
                <a:lnTo>
                  <a:pt x="1089528" y="553787"/>
                </a:lnTo>
                <a:lnTo>
                  <a:pt x="1156461" y="560716"/>
                </a:lnTo>
                <a:lnTo>
                  <a:pt x="1224996" y="567049"/>
                </a:lnTo>
                <a:lnTo>
                  <a:pt x="1296524" y="572908"/>
                </a:lnTo>
                <a:lnTo>
                  <a:pt x="1372434" y="578414"/>
                </a:lnTo>
                <a:lnTo>
                  <a:pt x="1412467" y="581074"/>
                </a:lnTo>
                <a:lnTo>
                  <a:pt x="1454118" y="583691"/>
                </a:lnTo>
                <a:lnTo>
                  <a:pt x="1497560" y="586282"/>
                </a:lnTo>
                <a:lnTo>
                  <a:pt x="1542966" y="588861"/>
                </a:lnTo>
                <a:lnTo>
                  <a:pt x="1590512" y="591444"/>
                </a:lnTo>
                <a:lnTo>
                  <a:pt x="1640370" y="594046"/>
                </a:lnTo>
                <a:lnTo>
                  <a:pt x="1692715" y="596683"/>
                </a:lnTo>
                <a:lnTo>
                  <a:pt x="1747720" y="599369"/>
                </a:lnTo>
                <a:lnTo>
                  <a:pt x="1805560" y="602121"/>
                </a:lnTo>
                <a:lnTo>
                  <a:pt x="1866407" y="604952"/>
                </a:lnTo>
                <a:lnTo>
                  <a:pt x="1930437" y="607879"/>
                </a:lnTo>
                <a:lnTo>
                  <a:pt x="1997822" y="610917"/>
                </a:lnTo>
                <a:lnTo>
                  <a:pt x="2068737" y="614082"/>
                </a:lnTo>
                <a:lnTo>
                  <a:pt x="2143356" y="617388"/>
                </a:lnTo>
                <a:lnTo>
                  <a:pt x="2221851" y="620850"/>
                </a:lnTo>
                <a:lnTo>
                  <a:pt x="2304399" y="624485"/>
                </a:lnTo>
                <a:lnTo>
                  <a:pt x="2391171" y="628307"/>
                </a:lnTo>
                <a:lnTo>
                  <a:pt x="2482341" y="632332"/>
                </a:lnTo>
                <a:lnTo>
                  <a:pt x="2483671" y="702409"/>
                </a:lnTo>
                <a:lnTo>
                  <a:pt x="2484119" y="731456"/>
                </a:lnTo>
                <a:lnTo>
                  <a:pt x="2483234" y="735738"/>
                </a:lnTo>
                <a:lnTo>
                  <a:pt x="2480564" y="731519"/>
                </a:lnTo>
              </a:path>
            </a:pathLst>
          </a:custGeom>
          <a:ln w="19812">
            <a:solidFill>
              <a:srgbClr val="6FAC46"/>
            </a:solidFill>
          </a:ln>
        </p:spPr>
        <p:txBody>
          <a:bodyPr wrap="square" lIns="0" tIns="0" rIns="0" bIns="0" rtlCol="0"/>
          <a:lstStyle/>
          <a:p>
            <a:endParaRPr/>
          </a:p>
        </p:txBody>
      </p:sp>
      <p:sp>
        <p:nvSpPr>
          <p:cNvPr id="19" name="object 19"/>
          <p:cNvSpPr/>
          <p:nvPr/>
        </p:nvSpPr>
        <p:spPr>
          <a:xfrm>
            <a:off x="9851135" y="4576546"/>
            <a:ext cx="326110" cy="323113"/>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9910571" y="4616196"/>
            <a:ext cx="211835" cy="210312"/>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472440" y="5733288"/>
            <a:ext cx="3796284" cy="233172"/>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6146165" cy="697230"/>
          </a:xfrm>
          <a:prstGeom prst="rect">
            <a:avLst/>
          </a:prstGeom>
        </p:spPr>
        <p:txBody>
          <a:bodyPr vert="horz" wrap="square" lIns="0" tIns="13335" rIns="0" bIns="0" rtlCol="0">
            <a:spAutoFit/>
          </a:bodyPr>
          <a:lstStyle/>
          <a:p>
            <a:pPr marL="12700">
              <a:lnSpc>
                <a:spcPct val="100000"/>
              </a:lnSpc>
              <a:spcBef>
                <a:spcPts val="105"/>
              </a:spcBef>
            </a:pPr>
            <a:r>
              <a:rPr spc="-10" dirty="0"/>
              <a:t>Direct </a:t>
            </a:r>
            <a:r>
              <a:rPr dirty="0"/>
              <a:t>policy</a:t>
            </a:r>
            <a:r>
              <a:rPr spc="-30" dirty="0"/>
              <a:t> </a:t>
            </a:r>
            <a:r>
              <a:rPr spc="-25" dirty="0"/>
              <a:t>differentiation</a:t>
            </a:r>
          </a:p>
        </p:txBody>
      </p:sp>
      <p:sp>
        <p:nvSpPr>
          <p:cNvPr id="3" name="object 3"/>
          <p:cNvSpPr/>
          <p:nvPr/>
        </p:nvSpPr>
        <p:spPr>
          <a:xfrm>
            <a:off x="522731" y="1478280"/>
            <a:ext cx="1943100" cy="3581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2731" y="2189988"/>
            <a:ext cx="2339340" cy="278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2731" y="2874264"/>
            <a:ext cx="777240" cy="25298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417319" y="2865120"/>
            <a:ext cx="3119628" cy="278891"/>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408676" y="1210055"/>
            <a:ext cx="5937504" cy="733044"/>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326123" y="2051304"/>
            <a:ext cx="563879" cy="252984"/>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408676" y="1816480"/>
            <a:ext cx="2283460" cy="127000"/>
          </a:xfrm>
          <a:custGeom>
            <a:avLst/>
            <a:gdLst/>
            <a:ahLst/>
            <a:cxnLst/>
            <a:rect l="l" t="t" r="r" b="b"/>
            <a:pathLst>
              <a:path w="2283459" h="127000">
                <a:moveTo>
                  <a:pt x="2282952" y="0"/>
                </a:moveTo>
                <a:lnTo>
                  <a:pt x="2282126" y="24689"/>
                </a:lnTo>
                <a:lnTo>
                  <a:pt x="2279872" y="44831"/>
                </a:lnTo>
                <a:lnTo>
                  <a:pt x="2276522" y="58400"/>
                </a:lnTo>
                <a:lnTo>
                  <a:pt x="2272410" y="63373"/>
                </a:lnTo>
                <a:lnTo>
                  <a:pt x="1152017" y="63373"/>
                </a:lnTo>
                <a:lnTo>
                  <a:pt x="1147905" y="68343"/>
                </a:lnTo>
                <a:lnTo>
                  <a:pt x="1144555" y="81899"/>
                </a:lnTo>
                <a:lnTo>
                  <a:pt x="1142301" y="102002"/>
                </a:lnTo>
                <a:lnTo>
                  <a:pt x="1141476" y="126619"/>
                </a:lnTo>
                <a:lnTo>
                  <a:pt x="1140650" y="102002"/>
                </a:lnTo>
                <a:lnTo>
                  <a:pt x="1138396" y="81899"/>
                </a:lnTo>
                <a:lnTo>
                  <a:pt x="1135046" y="68343"/>
                </a:lnTo>
                <a:lnTo>
                  <a:pt x="1130934" y="63373"/>
                </a:lnTo>
                <a:lnTo>
                  <a:pt x="10540" y="63373"/>
                </a:lnTo>
                <a:lnTo>
                  <a:pt x="6429" y="58400"/>
                </a:lnTo>
                <a:lnTo>
                  <a:pt x="3079" y="44830"/>
                </a:lnTo>
                <a:lnTo>
                  <a:pt x="825" y="24689"/>
                </a:lnTo>
                <a:lnTo>
                  <a:pt x="0" y="0"/>
                </a:lnTo>
              </a:path>
            </a:pathLst>
          </a:custGeom>
          <a:ln w="12192">
            <a:solidFill>
              <a:srgbClr val="000000"/>
            </a:solidFill>
          </a:ln>
        </p:spPr>
        <p:txBody>
          <a:bodyPr wrap="square" lIns="0" tIns="0" rIns="0" bIns="0" rtlCol="0"/>
          <a:lstStyle/>
          <a:p>
            <a:endParaRPr/>
          </a:p>
        </p:txBody>
      </p:sp>
      <p:sp>
        <p:nvSpPr>
          <p:cNvPr id="10" name="object 10"/>
          <p:cNvSpPr/>
          <p:nvPr/>
        </p:nvSpPr>
        <p:spPr>
          <a:xfrm>
            <a:off x="6688073" y="3144773"/>
            <a:ext cx="5037455" cy="0"/>
          </a:xfrm>
          <a:custGeom>
            <a:avLst/>
            <a:gdLst/>
            <a:ahLst/>
            <a:cxnLst/>
            <a:rect l="l" t="t" r="r" b="b"/>
            <a:pathLst>
              <a:path w="5037455">
                <a:moveTo>
                  <a:pt x="0" y="0"/>
                </a:moveTo>
                <a:lnTo>
                  <a:pt x="5037074" y="0"/>
                </a:lnTo>
              </a:path>
            </a:pathLst>
          </a:custGeom>
          <a:ln w="38100">
            <a:solidFill>
              <a:srgbClr val="6FAC46"/>
            </a:solidFill>
          </a:ln>
        </p:spPr>
        <p:txBody>
          <a:bodyPr wrap="square" lIns="0" tIns="0" rIns="0" bIns="0" rtlCol="0"/>
          <a:lstStyle/>
          <a:p>
            <a:endParaRPr/>
          </a:p>
        </p:txBody>
      </p:sp>
      <p:sp>
        <p:nvSpPr>
          <p:cNvPr id="11" name="object 11"/>
          <p:cNvSpPr/>
          <p:nvPr/>
        </p:nvSpPr>
        <p:spPr>
          <a:xfrm>
            <a:off x="3106673" y="3234689"/>
            <a:ext cx="883285" cy="0"/>
          </a:xfrm>
          <a:custGeom>
            <a:avLst/>
            <a:gdLst/>
            <a:ahLst/>
            <a:cxnLst/>
            <a:rect l="l" t="t" r="r" b="b"/>
            <a:pathLst>
              <a:path w="883285">
                <a:moveTo>
                  <a:pt x="0" y="0"/>
                </a:moveTo>
                <a:lnTo>
                  <a:pt x="882903" y="0"/>
                </a:lnTo>
              </a:path>
            </a:pathLst>
          </a:custGeom>
          <a:ln w="38100">
            <a:solidFill>
              <a:srgbClr val="6FAC46"/>
            </a:solidFill>
          </a:ln>
        </p:spPr>
        <p:txBody>
          <a:bodyPr wrap="square" lIns="0" tIns="0" rIns="0" bIns="0" rtlCol="0"/>
          <a:lstStyle/>
          <a:p>
            <a:endParaRPr/>
          </a:p>
        </p:txBody>
      </p:sp>
      <p:sp>
        <p:nvSpPr>
          <p:cNvPr id="12" name="object 12"/>
          <p:cNvSpPr/>
          <p:nvPr/>
        </p:nvSpPr>
        <p:spPr>
          <a:xfrm>
            <a:off x="5408676" y="2322576"/>
            <a:ext cx="6315456" cy="733044"/>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4945366" y="1577339"/>
            <a:ext cx="370345" cy="1179576"/>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945379" y="1577339"/>
            <a:ext cx="370840" cy="1179830"/>
          </a:xfrm>
          <a:custGeom>
            <a:avLst/>
            <a:gdLst/>
            <a:ahLst/>
            <a:cxnLst/>
            <a:rect l="l" t="t" r="r" b="b"/>
            <a:pathLst>
              <a:path w="370839" h="1179830">
                <a:moveTo>
                  <a:pt x="0" y="528701"/>
                </a:moveTo>
                <a:lnTo>
                  <a:pt x="1999" y="583758"/>
                </a:lnTo>
                <a:lnTo>
                  <a:pt x="7878" y="637402"/>
                </a:lnTo>
                <a:lnTo>
                  <a:pt x="17460" y="689305"/>
                </a:lnTo>
                <a:lnTo>
                  <a:pt x="30566" y="739140"/>
                </a:lnTo>
                <a:lnTo>
                  <a:pt x="47018" y="786580"/>
                </a:lnTo>
                <a:lnTo>
                  <a:pt x="66638" y="831298"/>
                </a:lnTo>
                <a:lnTo>
                  <a:pt x="89249" y="872968"/>
                </a:lnTo>
                <a:lnTo>
                  <a:pt x="114672" y="911261"/>
                </a:lnTo>
                <a:lnTo>
                  <a:pt x="142730" y="945851"/>
                </a:lnTo>
                <a:lnTo>
                  <a:pt x="173244" y="976410"/>
                </a:lnTo>
                <a:lnTo>
                  <a:pt x="206038" y="1002613"/>
                </a:lnTo>
                <a:lnTo>
                  <a:pt x="240932" y="1024131"/>
                </a:lnTo>
                <a:lnTo>
                  <a:pt x="277749" y="1040638"/>
                </a:lnTo>
                <a:lnTo>
                  <a:pt x="277749" y="994410"/>
                </a:lnTo>
                <a:lnTo>
                  <a:pt x="370332" y="1103757"/>
                </a:lnTo>
                <a:lnTo>
                  <a:pt x="277749" y="1179576"/>
                </a:lnTo>
                <a:lnTo>
                  <a:pt x="277749" y="1133221"/>
                </a:lnTo>
                <a:lnTo>
                  <a:pt x="240932" y="1116714"/>
                </a:lnTo>
                <a:lnTo>
                  <a:pt x="206038" y="1095196"/>
                </a:lnTo>
                <a:lnTo>
                  <a:pt x="173244" y="1068993"/>
                </a:lnTo>
                <a:lnTo>
                  <a:pt x="142730" y="1038434"/>
                </a:lnTo>
                <a:lnTo>
                  <a:pt x="114672" y="1003844"/>
                </a:lnTo>
                <a:lnTo>
                  <a:pt x="89249" y="965551"/>
                </a:lnTo>
                <a:lnTo>
                  <a:pt x="66638" y="923881"/>
                </a:lnTo>
                <a:lnTo>
                  <a:pt x="47018" y="879163"/>
                </a:lnTo>
                <a:lnTo>
                  <a:pt x="30566" y="831723"/>
                </a:lnTo>
                <a:lnTo>
                  <a:pt x="17460" y="781888"/>
                </a:lnTo>
                <a:lnTo>
                  <a:pt x="7878" y="729985"/>
                </a:lnTo>
                <a:lnTo>
                  <a:pt x="1999" y="676341"/>
                </a:lnTo>
                <a:lnTo>
                  <a:pt x="0" y="621284"/>
                </a:lnTo>
                <a:lnTo>
                  <a:pt x="0" y="528701"/>
                </a:lnTo>
                <a:lnTo>
                  <a:pt x="2173" y="471096"/>
                </a:lnTo>
                <a:lnTo>
                  <a:pt x="8544" y="415288"/>
                </a:lnTo>
                <a:lnTo>
                  <a:pt x="18885" y="361598"/>
                </a:lnTo>
                <a:lnTo>
                  <a:pt x="32970" y="310349"/>
                </a:lnTo>
                <a:lnTo>
                  <a:pt x="50574" y="261864"/>
                </a:lnTo>
                <a:lnTo>
                  <a:pt x="71469" y="216465"/>
                </a:lnTo>
                <a:lnTo>
                  <a:pt x="95430" y="174476"/>
                </a:lnTo>
                <a:lnTo>
                  <a:pt x="122230" y="136218"/>
                </a:lnTo>
                <a:lnTo>
                  <a:pt x="151644" y="102014"/>
                </a:lnTo>
                <a:lnTo>
                  <a:pt x="183444" y="72187"/>
                </a:lnTo>
                <a:lnTo>
                  <a:pt x="217405" y="47060"/>
                </a:lnTo>
                <a:lnTo>
                  <a:pt x="253300" y="26955"/>
                </a:lnTo>
                <a:lnTo>
                  <a:pt x="290904" y="12195"/>
                </a:lnTo>
                <a:lnTo>
                  <a:pt x="329990" y="3102"/>
                </a:lnTo>
                <a:lnTo>
                  <a:pt x="370332" y="0"/>
                </a:lnTo>
                <a:lnTo>
                  <a:pt x="370332" y="92583"/>
                </a:lnTo>
                <a:lnTo>
                  <a:pt x="329714" y="95735"/>
                </a:lnTo>
                <a:lnTo>
                  <a:pt x="290319" y="104979"/>
                </a:lnTo>
                <a:lnTo>
                  <a:pt x="252390" y="119997"/>
                </a:lnTo>
                <a:lnTo>
                  <a:pt x="216169" y="140469"/>
                </a:lnTo>
                <a:lnTo>
                  <a:pt x="181900" y="166077"/>
                </a:lnTo>
                <a:lnTo>
                  <a:pt x="149826" y="196502"/>
                </a:lnTo>
                <a:lnTo>
                  <a:pt x="120189" y="231425"/>
                </a:lnTo>
                <a:lnTo>
                  <a:pt x="93233" y="270528"/>
                </a:lnTo>
                <a:lnTo>
                  <a:pt x="69201" y="313491"/>
                </a:lnTo>
                <a:lnTo>
                  <a:pt x="48335" y="359995"/>
                </a:lnTo>
                <a:lnTo>
                  <a:pt x="30878" y="409723"/>
                </a:lnTo>
                <a:lnTo>
                  <a:pt x="17075" y="462355"/>
                </a:lnTo>
                <a:lnTo>
                  <a:pt x="7166" y="517572"/>
                </a:lnTo>
                <a:lnTo>
                  <a:pt x="1397" y="575056"/>
                </a:lnTo>
              </a:path>
            </a:pathLst>
          </a:custGeom>
          <a:ln w="6096">
            <a:solidFill>
              <a:srgbClr val="000000"/>
            </a:solidFill>
          </a:ln>
        </p:spPr>
        <p:txBody>
          <a:bodyPr wrap="square" lIns="0" tIns="0" rIns="0" bIns="0" rtlCol="0"/>
          <a:lstStyle/>
          <a:p>
            <a:endParaRPr/>
          </a:p>
        </p:txBody>
      </p:sp>
      <p:sp>
        <p:nvSpPr>
          <p:cNvPr id="15" name="object 15"/>
          <p:cNvSpPr/>
          <p:nvPr/>
        </p:nvSpPr>
        <p:spPr>
          <a:xfrm>
            <a:off x="3704844" y="2060448"/>
            <a:ext cx="1802892" cy="230124"/>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7975"/>
            <a:ext cx="7633970" cy="696595"/>
          </a:xfrm>
          <a:prstGeom prst="rect">
            <a:avLst/>
          </a:prstGeom>
        </p:spPr>
        <p:txBody>
          <a:bodyPr vert="horz" wrap="square" lIns="0" tIns="12700" rIns="0" bIns="0" rtlCol="0">
            <a:spAutoFit/>
          </a:bodyPr>
          <a:lstStyle/>
          <a:p>
            <a:pPr marL="12700">
              <a:lnSpc>
                <a:spcPct val="100000"/>
              </a:lnSpc>
              <a:spcBef>
                <a:spcPts val="100"/>
              </a:spcBef>
            </a:pPr>
            <a:r>
              <a:rPr spc="-20" dirty="0"/>
              <a:t>Generalized </a:t>
            </a:r>
            <a:r>
              <a:rPr spc="-25" dirty="0"/>
              <a:t>advantage</a:t>
            </a:r>
            <a:r>
              <a:rPr spc="-40" dirty="0"/>
              <a:t> </a:t>
            </a:r>
            <a:r>
              <a:rPr spc="-10" dirty="0"/>
              <a:t>estimation</a:t>
            </a:r>
          </a:p>
        </p:txBody>
      </p:sp>
      <p:sp>
        <p:nvSpPr>
          <p:cNvPr id="6" name="object 6"/>
          <p:cNvSpPr txBox="1"/>
          <p:nvPr/>
        </p:nvSpPr>
        <p:spPr>
          <a:xfrm>
            <a:off x="4964938" y="1175384"/>
            <a:ext cx="3146425" cy="77470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Do </a:t>
            </a:r>
            <a:r>
              <a:rPr sz="1800" spc="-10" dirty="0">
                <a:latin typeface="Calibri"/>
                <a:cs typeface="Calibri"/>
              </a:rPr>
              <a:t>we have to </a:t>
            </a:r>
            <a:r>
              <a:rPr sz="1800" dirty="0">
                <a:latin typeface="Calibri"/>
                <a:cs typeface="Calibri"/>
              </a:rPr>
              <a:t>choose </a:t>
            </a:r>
            <a:r>
              <a:rPr sz="1800" spc="-10" dirty="0">
                <a:latin typeface="Calibri"/>
                <a:cs typeface="Calibri"/>
              </a:rPr>
              <a:t>just </a:t>
            </a:r>
            <a:r>
              <a:rPr sz="1800" spc="-5" dirty="0">
                <a:latin typeface="Calibri"/>
                <a:cs typeface="Calibri"/>
              </a:rPr>
              <a:t>one n?</a:t>
            </a:r>
            <a:endParaRPr sz="1800">
              <a:latin typeface="Calibri"/>
              <a:cs typeface="Calibri"/>
            </a:endParaRPr>
          </a:p>
          <a:p>
            <a:pPr marL="12700">
              <a:lnSpc>
                <a:spcPct val="100000"/>
              </a:lnSpc>
              <a:spcBef>
                <a:spcPts val="1580"/>
              </a:spcBef>
            </a:pPr>
            <a:r>
              <a:rPr sz="1800" spc="-5" dirty="0">
                <a:latin typeface="Calibri"/>
                <a:cs typeface="Calibri"/>
              </a:rPr>
              <a:t>Cut everywhere </a:t>
            </a:r>
            <a:r>
              <a:rPr sz="1800" dirty="0">
                <a:latin typeface="Calibri"/>
                <a:cs typeface="Calibri"/>
              </a:rPr>
              <a:t>all </a:t>
            </a:r>
            <a:r>
              <a:rPr sz="1800" spc="-10" dirty="0">
                <a:latin typeface="Calibri"/>
                <a:cs typeface="Calibri"/>
              </a:rPr>
              <a:t>at</a:t>
            </a:r>
            <a:r>
              <a:rPr sz="1800" spc="-15" dirty="0">
                <a:latin typeface="Calibri"/>
                <a:cs typeface="Calibri"/>
              </a:rPr>
              <a:t> </a:t>
            </a:r>
            <a:r>
              <a:rPr sz="1800" spc="-5" dirty="0">
                <a:latin typeface="Calibri"/>
                <a:cs typeface="Calibri"/>
              </a:rPr>
              <a:t>once!</a:t>
            </a:r>
            <a:endParaRPr sz="1800">
              <a:latin typeface="Calibri"/>
              <a:cs typeface="Calibri"/>
            </a:endParaRPr>
          </a:p>
        </p:txBody>
      </p:sp>
      <p:sp>
        <p:nvSpPr>
          <p:cNvPr id="7" name="object 7"/>
          <p:cNvSpPr/>
          <p:nvPr/>
        </p:nvSpPr>
        <p:spPr>
          <a:xfrm>
            <a:off x="775716" y="3256788"/>
            <a:ext cx="3787140" cy="31699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23722" y="1236725"/>
            <a:ext cx="76200" cy="817880"/>
          </a:xfrm>
          <a:custGeom>
            <a:avLst/>
            <a:gdLst/>
            <a:ahLst/>
            <a:cxnLst/>
            <a:rect l="l" t="t" r="r" b="b"/>
            <a:pathLst>
              <a:path w="76200" h="817880">
                <a:moveTo>
                  <a:pt x="48006" y="63500"/>
                </a:moveTo>
                <a:lnTo>
                  <a:pt x="28193" y="63500"/>
                </a:lnTo>
                <a:lnTo>
                  <a:pt x="28193" y="817752"/>
                </a:lnTo>
                <a:lnTo>
                  <a:pt x="48006" y="817752"/>
                </a:lnTo>
                <a:lnTo>
                  <a:pt x="48006" y="63500"/>
                </a:lnTo>
                <a:close/>
              </a:path>
              <a:path w="76200" h="817880">
                <a:moveTo>
                  <a:pt x="38100" y="0"/>
                </a:moveTo>
                <a:lnTo>
                  <a:pt x="0" y="76200"/>
                </a:lnTo>
                <a:lnTo>
                  <a:pt x="28193" y="76200"/>
                </a:lnTo>
                <a:lnTo>
                  <a:pt x="28193" y="63500"/>
                </a:lnTo>
                <a:lnTo>
                  <a:pt x="69850" y="63500"/>
                </a:lnTo>
                <a:lnTo>
                  <a:pt x="38100" y="0"/>
                </a:lnTo>
                <a:close/>
              </a:path>
              <a:path w="76200" h="81788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a:p>
        </p:txBody>
      </p:sp>
      <p:sp>
        <p:nvSpPr>
          <p:cNvPr id="9" name="object 9"/>
          <p:cNvSpPr/>
          <p:nvPr/>
        </p:nvSpPr>
        <p:spPr>
          <a:xfrm>
            <a:off x="861783" y="2017267"/>
            <a:ext cx="3531870" cy="76200"/>
          </a:xfrm>
          <a:custGeom>
            <a:avLst/>
            <a:gdLst/>
            <a:ahLst/>
            <a:cxnLst/>
            <a:rect l="l" t="t" r="r" b="b"/>
            <a:pathLst>
              <a:path w="3531870" h="76200">
                <a:moveTo>
                  <a:pt x="3511934" y="28194"/>
                </a:moveTo>
                <a:lnTo>
                  <a:pt x="3467900" y="28194"/>
                </a:lnTo>
                <a:lnTo>
                  <a:pt x="3468027" y="48006"/>
                </a:lnTo>
                <a:lnTo>
                  <a:pt x="3455233" y="48048"/>
                </a:lnTo>
                <a:lnTo>
                  <a:pt x="3455327" y="76200"/>
                </a:lnTo>
                <a:lnTo>
                  <a:pt x="3531400" y="37846"/>
                </a:lnTo>
                <a:lnTo>
                  <a:pt x="3511934" y="28194"/>
                </a:lnTo>
                <a:close/>
              </a:path>
              <a:path w="3531870" h="76200">
                <a:moveTo>
                  <a:pt x="3455167" y="28236"/>
                </a:moveTo>
                <a:lnTo>
                  <a:pt x="0" y="39751"/>
                </a:lnTo>
                <a:lnTo>
                  <a:pt x="76" y="59562"/>
                </a:lnTo>
                <a:lnTo>
                  <a:pt x="3455233" y="48048"/>
                </a:lnTo>
                <a:lnTo>
                  <a:pt x="3455167" y="28236"/>
                </a:lnTo>
                <a:close/>
              </a:path>
              <a:path w="3531870" h="76200">
                <a:moveTo>
                  <a:pt x="3467900" y="28194"/>
                </a:moveTo>
                <a:lnTo>
                  <a:pt x="3455167" y="28236"/>
                </a:lnTo>
                <a:lnTo>
                  <a:pt x="3455233" y="48048"/>
                </a:lnTo>
                <a:lnTo>
                  <a:pt x="3468027" y="48006"/>
                </a:lnTo>
                <a:lnTo>
                  <a:pt x="3467900" y="28194"/>
                </a:lnTo>
                <a:close/>
              </a:path>
              <a:path w="3531870" h="76200">
                <a:moveTo>
                  <a:pt x="3455073" y="0"/>
                </a:moveTo>
                <a:lnTo>
                  <a:pt x="3455167" y="28236"/>
                </a:lnTo>
                <a:lnTo>
                  <a:pt x="3511934" y="28194"/>
                </a:lnTo>
                <a:lnTo>
                  <a:pt x="3455073" y="0"/>
                </a:lnTo>
                <a:close/>
              </a:path>
            </a:pathLst>
          </a:custGeom>
          <a:solidFill>
            <a:srgbClr val="000000"/>
          </a:solidFill>
        </p:spPr>
        <p:txBody>
          <a:bodyPr wrap="square" lIns="0" tIns="0" rIns="0" bIns="0" rtlCol="0"/>
          <a:lstStyle/>
          <a:p>
            <a:endParaRPr/>
          </a:p>
        </p:txBody>
      </p:sp>
      <p:sp>
        <p:nvSpPr>
          <p:cNvPr id="10" name="object 10"/>
          <p:cNvSpPr/>
          <p:nvPr/>
        </p:nvSpPr>
        <p:spPr>
          <a:xfrm>
            <a:off x="4536947" y="1985772"/>
            <a:ext cx="77724" cy="16002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600455" y="1161288"/>
            <a:ext cx="175259" cy="15087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931925" y="1305305"/>
            <a:ext cx="2486025" cy="734695"/>
          </a:xfrm>
          <a:custGeom>
            <a:avLst/>
            <a:gdLst/>
            <a:ahLst/>
            <a:cxnLst/>
            <a:rect l="l" t="t" r="r" b="b"/>
            <a:pathLst>
              <a:path w="2486025" h="734694">
                <a:moveTo>
                  <a:pt x="0" y="0"/>
                </a:moveTo>
                <a:lnTo>
                  <a:pt x="4679" y="41952"/>
                </a:lnTo>
                <a:lnTo>
                  <a:pt x="10950" y="83613"/>
                </a:lnTo>
                <a:lnTo>
                  <a:pt x="20401" y="124703"/>
                </a:lnTo>
                <a:lnTo>
                  <a:pt x="34624" y="164941"/>
                </a:lnTo>
                <a:lnTo>
                  <a:pt x="55210" y="204048"/>
                </a:lnTo>
                <a:lnTo>
                  <a:pt x="83747" y="241744"/>
                </a:lnTo>
                <a:lnTo>
                  <a:pt x="121828" y="277749"/>
                </a:lnTo>
                <a:lnTo>
                  <a:pt x="171043" y="311785"/>
                </a:lnTo>
                <a:lnTo>
                  <a:pt x="232232" y="346189"/>
                </a:lnTo>
                <a:lnTo>
                  <a:pt x="299421" y="379028"/>
                </a:lnTo>
                <a:lnTo>
                  <a:pt x="336026" y="394828"/>
                </a:lnTo>
                <a:lnTo>
                  <a:pt x="375044" y="410198"/>
                </a:lnTo>
                <a:lnTo>
                  <a:pt x="416778" y="425125"/>
                </a:lnTo>
                <a:lnTo>
                  <a:pt x="461533" y="439596"/>
                </a:lnTo>
                <a:lnTo>
                  <a:pt x="509613" y="453599"/>
                </a:lnTo>
                <a:lnTo>
                  <a:pt x="561321" y="467120"/>
                </a:lnTo>
                <a:lnTo>
                  <a:pt x="616962" y="480146"/>
                </a:lnTo>
                <a:lnTo>
                  <a:pt x="676840" y="492665"/>
                </a:lnTo>
                <a:lnTo>
                  <a:pt x="741258" y="504664"/>
                </a:lnTo>
                <a:lnTo>
                  <a:pt x="810522" y="516130"/>
                </a:lnTo>
                <a:lnTo>
                  <a:pt x="884936" y="527050"/>
                </a:lnTo>
                <a:lnTo>
                  <a:pt x="955456" y="536503"/>
                </a:lnTo>
                <a:lnTo>
                  <a:pt x="1023403" y="544989"/>
                </a:lnTo>
                <a:lnTo>
                  <a:pt x="1090170" y="552631"/>
                </a:lnTo>
                <a:lnTo>
                  <a:pt x="1157146" y="559552"/>
                </a:lnTo>
                <a:lnTo>
                  <a:pt x="1225725" y="565873"/>
                </a:lnTo>
                <a:lnTo>
                  <a:pt x="1297297" y="571718"/>
                </a:lnTo>
                <a:lnTo>
                  <a:pt x="1373255" y="577209"/>
                </a:lnTo>
                <a:lnTo>
                  <a:pt x="1413314" y="579860"/>
                </a:lnTo>
                <a:lnTo>
                  <a:pt x="1454991" y="582469"/>
                </a:lnTo>
                <a:lnTo>
                  <a:pt x="1498460" y="585051"/>
                </a:lnTo>
                <a:lnTo>
                  <a:pt x="1543895" y="587620"/>
                </a:lnTo>
                <a:lnTo>
                  <a:pt x="1591471" y="590194"/>
                </a:lnTo>
                <a:lnTo>
                  <a:pt x="1641361" y="592786"/>
                </a:lnTo>
                <a:lnTo>
                  <a:pt x="1693738" y="595412"/>
                </a:lnTo>
                <a:lnTo>
                  <a:pt x="1748778" y="598087"/>
                </a:lnTo>
                <a:lnTo>
                  <a:pt x="1806654" y="600828"/>
                </a:lnTo>
                <a:lnTo>
                  <a:pt x="1867540" y="603648"/>
                </a:lnTo>
                <a:lnTo>
                  <a:pt x="1931610" y="606564"/>
                </a:lnTo>
                <a:lnTo>
                  <a:pt x="1999038" y="609591"/>
                </a:lnTo>
                <a:lnTo>
                  <a:pt x="2069998" y="612744"/>
                </a:lnTo>
                <a:lnTo>
                  <a:pt x="2144664" y="616038"/>
                </a:lnTo>
                <a:lnTo>
                  <a:pt x="2223210" y="619489"/>
                </a:lnTo>
                <a:lnTo>
                  <a:pt x="2305809" y="623112"/>
                </a:lnTo>
                <a:lnTo>
                  <a:pt x="2392636" y="626922"/>
                </a:lnTo>
                <a:lnTo>
                  <a:pt x="2483866" y="630936"/>
                </a:lnTo>
                <a:lnTo>
                  <a:pt x="2485195" y="700938"/>
                </a:lnTo>
                <a:lnTo>
                  <a:pt x="2485643" y="729948"/>
                </a:lnTo>
                <a:lnTo>
                  <a:pt x="2484758" y="734216"/>
                </a:lnTo>
                <a:lnTo>
                  <a:pt x="2482088" y="729996"/>
                </a:lnTo>
              </a:path>
            </a:pathLst>
          </a:custGeom>
          <a:ln w="19812">
            <a:solidFill>
              <a:srgbClr val="6FAC46"/>
            </a:solidFill>
          </a:ln>
        </p:spPr>
        <p:txBody>
          <a:bodyPr wrap="square" lIns="0" tIns="0" rIns="0" bIns="0" rtlCol="0"/>
          <a:lstStyle/>
          <a:p>
            <a:endParaRPr/>
          </a:p>
        </p:txBody>
      </p:sp>
      <p:sp>
        <p:nvSpPr>
          <p:cNvPr id="13" name="object 13"/>
          <p:cNvSpPr/>
          <p:nvPr/>
        </p:nvSpPr>
        <p:spPr>
          <a:xfrm>
            <a:off x="775716" y="2441448"/>
            <a:ext cx="4666488" cy="347472"/>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547359" y="2450592"/>
            <a:ext cx="1464564" cy="336803"/>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7901940" y="4047744"/>
            <a:ext cx="1164336" cy="260604"/>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9188195" y="3736213"/>
            <a:ext cx="472440" cy="329565"/>
          </a:xfrm>
          <a:custGeom>
            <a:avLst/>
            <a:gdLst/>
            <a:ahLst/>
            <a:cxnLst/>
            <a:rect l="l" t="t" r="r" b="b"/>
            <a:pathLst>
              <a:path w="472440" h="329564">
                <a:moveTo>
                  <a:pt x="41021" y="254635"/>
                </a:moveTo>
                <a:lnTo>
                  <a:pt x="0" y="329311"/>
                </a:lnTo>
                <a:lnTo>
                  <a:pt x="84327" y="317373"/>
                </a:lnTo>
                <a:lnTo>
                  <a:pt x="71265" y="298450"/>
                </a:lnTo>
                <a:lnTo>
                  <a:pt x="55879" y="298450"/>
                </a:lnTo>
                <a:lnTo>
                  <a:pt x="48640" y="288036"/>
                </a:lnTo>
                <a:lnTo>
                  <a:pt x="59085" y="280805"/>
                </a:lnTo>
                <a:lnTo>
                  <a:pt x="41021" y="254635"/>
                </a:lnTo>
                <a:close/>
              </a:path>
              <a:path w="472440" h="329564">
                <a:moveTo>
                  <a:pt x="59085" y="280805"/>
                </a:moveTo>
                <a:lnTo>
                  <a:pt x="48640" y="288036"/>
                </a:lnTo>
                <a:lnTo>
                  <a:pt x="55879" y="298450"/>
                </a:lnTo>
                <a:lnTo>
                  <a:pt x="66290" y="291242"/>
                </a:lnTo>
                <a:lnTo>
                  <a:pt x="59085" y="280805"/>
                </a:lnTo>
                <a:close/>
              </a:path>
              <a:path w="472440" h="329564">
                <a:moveTo>
                  <a:pt x="66290" y="291242"/>
                </a:moveTo>
                <a:lnTo>
                  <a:pt x="55879" y="298450"/>
                </a:lnTo>
                <a:lnTo>
                  <a:pt x="71265" y="298450"/>
                </a:lnTo>
                <a:lnTo>
                  <a:pt x="66290" y="291242"/>
                </a:lnTo>
                <a:close/>
              </a:path>
              <a:path w="472440" h="329564">
                <a:moveTo>
                  <a:pt x="464693" y="0"/>
                </a:moveTo>
                <a:lnTo>
                  <a:pt x="59085" y="280805"/>
                </a:lnTo>
                <a:lnTo>
                  <a:pt x="66290" y="291242"/>
                </a:lnTo>
                <a:lnTo>
                  <a:pt x="471931" y="10413"/>
                </a:lnTo>
                <a:lnTo>
                  <a:pt x="464693" y="0"/>
                </a:lnTo>
                <a:close/>
              </a:path>
            </a:pathLst>
          </a:custGeom>
          <a:solidFill>
            <a:srgbClr val="000000"/>
          </a:solidFill>
        </p:spPr>
        <p:txBody>
          <a:bodyPr wrap="square" lIns="0" tIns="0" rIns="0" bIns="0" rtlCol="0"/>
          <a:lstStyle/>
          <a:p>
            <a:endParaRPr/>
          </a:p>
        </p:txBody>
      </p:sp>
      <p:sp>
        <p:nvSpPr>
          <p:cNvPr id="19" name="object 19"/>
          <p:cNvSpPr txBox="1"/>
          <p:nvPr/>
        </p:nvSpPr>
        <p:spPr>
          <a:xfrm>
            <a:off x="5251196" y="3254755"/>
            <a:ext cx="6195695" cy="558800"/>
          </a:xfrm>
          <a:prstGeom prst="rect">
            <a:avLst/>
          </a:prstGeom>
        </p:spPr>
        <p:txBody>
          <a:bodyPr vert="horz" wrap="square" lIns="0" tIns="12700" rIns="0" bIns="0" rtlCol="0">
            <a:spAutoFit/>
          </a:bodyPr>
          <a:lstStyle/>
          <a:p>
            <a:pPr marL="12700">
              <a:lnSpc>
                <a:spcPts val="2100"/>
              </a:lnSpc>
              <a:spcBef>
                <a:spcPts val="100"/>
              </a:spcBef>
            </a:pPr>
            <a:r>
              <a:rPr sz="1800" spc="-15" dirty="0">
                <a:latin typeface="Calibri"/>
                <a:cs typeface="Calibri"/>
              </a:rPr>
              <a:t>Weighted </a:t>
            </a:r>
            <a:r>
              <a:rPr sz="1800" spc="-10" dirty="0">
                <a:latin typeface="Calibri"/>
                <a:cs typeface="Calibri"/>
              </a:rPr>
              <a:t>combination </a:t>
            </a:r>
            <a:r>
              <a:rPr sz="1800" spc="-5" dirty="0">
                <a:latin typeface="Calibri"/>
                <a:cs typeface="Calibri"/>
              </a:rPr>
              <a:t>of </a:t>
            </a:r>
            <a:r>
              <a:rPr sz="1800" spc="-10" dirty="0">
                <a:latin typeface="Calibri"/>
                <a:cs typeface="Calibri"/>
              </a:rPr>
              <a:t>n-step</a:t>
            </a:r>
            <a:r>
              <a:rPr sz="1800" spc="70" dirty="0">
                <a:latin typeface="Calibri"/>
                <a:cs typeface="Calibri"/>
              </a:rPr>
              <a:t> </a:t>
            </a:r>
            <a:r>
              <a:rPr sz="1800" spc="-10" dirty="0">
                <a:latin typeface="Calibri"/>
                <a:cs typeface="Calibri"/>
              </a:rPr>
              <a:t>returns</a:t>
            </a:r>
            <a:endParaRPr sz="1800" dirty="0">
              <a:latin typeface="Calibri"/>
              <a:cs typeface="Calibri"/>
            </a:endParaRPr>
          </a:p>
          <a:p>
            <a:pPr marL="4497705">
              <a:lnSpc>
                <a:spcPts val="2100"/>
              </a:lnSpc>
            </a:pPr>
            <a:r>
              <a:rPr sz="1800" spc="-5" dirty="0">
                <a:latin typeface="Calibri"/>
                <a:cs typeface="Calibri"/>
              </a:rPr>
              <a:t>exponential</a:t>
            </a:r>
            <a:r>
              <a:rPr sz="1800" spc="-65" dirty="0">
                <a:latin typeface="Calibri"/>
                <a:cs typeface="Calibri"/>
              </a:rPr>
              <a:t> </a:t>
            </a:r>
            <a:r>
              <a:rPr sz="1800" spc="-10" dirty="0">
                <a:latin typeface="Calibri"/>
                <a:cs typeface="Calibri"/>
              </a:rPr>
              <a:t>falloff</a:t>
            </a:r>
            <a:endParaRPr sz="1800" dirty="0">
              <a:latin typeface="Calibri"/>
              <a:cs typeface="Calibri"/>
            </a:endParaRPr>
          </a:p>
        </p:txBody>
      </p:sp>
    </p:spTree>
    <p:extLst>
      <p:ext uri="{BB962C8B-B14F-4D97-AF65-F5344CB8AC3E}">
        <p14:creationId xmlns:p14="http://schemas.microsoft.com/office/powerpoint/2010/main" val="40624327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7975"/>
            <a:ext cx="7633970" cy="696595"/>
          </a:xfrm>
          <a:prstGeom prst="rect">
            <a:avLst/>
          </a:prstGeom>
        </p:spPr>
        <p:txBody>
          <a:bodyPr vert="horz" wrap="square" lIns="0" tIns="12700" rIns="0" bIns="0" rtlCol="0">
            <a:spAutoFit/>
          </a:bodyPr>
          <a:lstStyle/>
          <a:p>
            <a:pPr marL="12700">
              <a:lnSpc>
                <a:spcPct val="100000"/>
              </a:lnSpc>
              <a:spcBef>
                <a:spcPts val="100"/>
              </a:spcBef>
            </a:pPr>
            <a:r>
              <a:rPr spc="-20" dirty="0"/>
              <a:t>Generalized </a:t>
            </a:r>
            <a:r>
              <a:rPr spc="-25" dirty="0"/>
              <a:t>advantage</a:t>
            </a:r>
            <a:r>
              <a:rPr spc="-40" dirty="0"/>
              <a:t> </a:t>
            </a:r>
            <a:r>
              <a:rPr spc="-10" dirty="0"/>
              <a:t>estimation</a:t>
            </a:r>
          </a:p>
        </p:txBody>
      </p:sp>
      <p:sp>
        <p:nvSpPr>
          <p:cNvPr id="3" name="object 3"/>
          <p:cNvSpPr/>
          <p:nvPr/>
        </p:nvSpPr>
        <p:spPr>
          <a:xfrm>
            <a:off x="201168" y="4567428"/>
            <a:ext cx="11718036" cy="3474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1168" y="5212079"/>
            <a:ext cx="3493008" cy="3169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86755" y="5212079"/>
            <a:ext cx="4215384" cy="347472"/>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4964938" y="1175384"/>
            <a:ext cx="3146425" cy="77470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Do </a:t>
            </a:r>
            <a:r>
              <a:rPr sz="1800" spc="-10" dirty="0">
                <a:latin typeface="Calibri"/>
                <a:cs typeface="Calibri"/>
              </a:rPr>
              <a:t>we have to </a:t>
            </a:r>
            <a:r>
              <a:rPr sz="1800" dirty="0">
                <a:latin typeface="Calibri"/>
                <a:cs typeface="Calibri"/>
              </a:rPr>
              <a:t>choose </a:t>
            </a:r>
            <a:r>
              <a:rPr sz="1800" spc="-10" dirty="0">
                <a:latin typeface="Calibri"/>
                <a:cs typeface="Calibri"/>
              </a:rPr>
              <a:t>just </a:t>
            </a:r>
            <a:r>
              <a:rPr sz="1800" spc="-5" dirty="0">
                <a:latin typeface="Calibri"/>
                <a:cs typeface="Calibri"/>
              </a:rPr>
              <a:t>one n?</a:t>
            </a:r>
            <a:endParaRPr sz="1800">
              <a:latin typeface="Calibri"/>
              <a:cs typeface="Calibri"/>
            </a:endParaRPr>
          </a:p>
          <a:p>
            <a:pPr marL="12700">
              <a:lnSpc>
                <a:spcPct val="100000"/>
              </a:lnSpc>
              <a:spcBef>
                <a:spcPts val="1580"/>
              </a:spcBef>
            </a:pPr>
            <a:r>
              <a:rPr sz="1800" spc="-5" dirty="0">
                <a:latin typeface="Calibri"/>
                <a:cs typeface="Calibri"/>
              </a:rPr>
              <a:t>Cut everywhere </a:t>
            </a:r>
            <a:r>
              <a:rPr sz="1800" dirty="0">
                <a:latin typeface="Calibri"/>
                <a:cs typeface="Calibri"/>
              </a:rPr>
              <a:t>all </a:t>
            </a:r>
            <a:r>
              <a:rPr sz="1800" spc="-10" dirty="0">
                <a:latin typeface="Calibri"/>
                <a:cs typeface="Calibri"/>
              </a:rPr>
              <a:t>at</a:t>
            </a:r>
            <a:r>
              <a:rPr sz="1800" spc="-15" dirty="0">
                <a:latin typeface="Calibri"/>
                <a:cs typeface="Calibri"/>
              </a:rPr>
              <a:t> </a:t>
            </a:r>
            <a:r>
              <a:rPr sz="1800" spc="-5" dirty="0">
                <a:latin typeface="Calibri"/>
                <a:cs typeface="Calibri"/>
              </a:rPr>
              <a:t>once!</a:t>
            </a:r>
            <a:endParaRPr sz="1800">
              <a:latin typeface="Calibri"/>
              <a:cs typeface="Calibri"/>
            </a:endParaRPr>
          </a:p>
        </p:txBody>
      </p:sp>
      <p:sp>
        <p:nvSpPr>
          <p:cNvPr id="7" name="object 7"/>
          <p:cNvSpPr/>
          <p:nvPr/>
        </p:nvSpPr>
        <p:spPr>
          <a:xfrm>
            <a:off x="775716" y="3256788"/>
            <a:ext cx="3787140" cy="31699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823722" y="1236725"/>
            <a:ext cx="76200" cy="817880"/>
          </a:xfrm>
          <a:custGeom>
            <a:avLst/>
            <a:gdLst/>
            <a:ahLst/>
            <a:cxnLst/>
            <a:rect l="l" t="t" r="r" b="b"/>
            <a:pathLst>
              <a:path w="76200" h="817880">
                <a:moveTo>
                  <a:pt x="48006" y="63500"/>
                </a:moveTo>
                <a:lnTo>
                  <a:pt x="28193" y="63500"/>
                </a:lnTo>
                <a:lnTo>
                  <a:pt x="28193" y="817752"/>
                </a:lnTo>
                <a:lnTo>
                  <a:pt x="48006" y="817752"/>
                </a:lnTo>
                <a:lnTo>
                  <a:pt x="48006" y="63500"/>
                </a:lnTo>
                <a:close/>
              </a:path>
              <a:path w="76200" h="817880">
                <a:moveTo>
                  <a:pt x="38100" y="0"/>
                </a:moveTo>
                <a:lnTo>
                  <a:pt x="0" y="76200"/>
                </a:lnTo>
                <a:lnTo>
                  <a:pt x="28193" y="76200"/>
                </a:lnTo>
                <a:lnTo>
                  <a:pt x="28193" y="63500"/>
                </a:lnTo>
                <a:lnTo>
                  <a:pt x="69850" y="63500"/>
                </a:lnTo>
                <a:lnTo>
                  <a:pt x="38100" y="0"/>
                </a:lnTo>
                <a:close/>
              </a:path>
              <a:path w="76200" h="81788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endParaRPr/>
          </a:p>
        </p:txBody>
      </p:sp>
      <p:sp>
        <p:nvSpPr>
          <p:cNvPr id="9" name="object 9"/>
          <p:cNvSpPr/>
          <p:nvPr/>
        </p:nvSpPr>
        <p:spPr>
          <a:xfrm>
            <a:off x="861783" y="2017267"/>
            <a:ext cx="3531870" cy="76200"/>
          </a:xfrm>
          <a:custGeom>
            <a:avLst/>
            <a:gdLst/>
            <a:ahLst/>
            <a:cxnLst/>
            <a:rect l="l" t="t" r="r" b="b"/>
            <a:pathLst>
              <a:path w="3531870" h="76200">
                <a:moveTo>
                  <a:pt x="3511934" y="28194"/>
                </a:moveTo>
                <a:lnTo>
                  <a:pt x="3467900" y="28194"/>
                </a:lnTo>
                <a:lnTo>
                  <a:pt x="3468027" y="48006"/>
                </a:lnTo>
                <a:lnTo>
                  <a:pt x="3455233" y="48048"/>
                </a:lnTo>
                <a:lnTo>
                  <a:pt x="3455327" y="76200"/>
                </a:lnTo>
                <a:lnTo>
                  <a:pt x="3531400" y="37846"/>
                </a:lnTo>
                <a:lnTo>
                  <a:pt x="3511934" y="28194"/>
                </a:lnTo>
                <a:close/>
              </a:path>
              <a:path w="3531870" h="76200">
                <a:moveTo>
                  <a:pt x="3455167" y="28236"/>
                </a:moveTo>
                <a:lnTo>
                  <a:pt x="0" y="39751"/>
                </a:lnTo>
                <a:lnTo>
                  <a:pt x="76" y="59562"/>
                </a:lnTo>
                <a:lnTo>
                  <a:pt x="3455233" y="48048"/>
                </a:lnTo>
                <a:lnTo>
                  <a:pt x="3455167" y="28236"/>
                </a:lnTo>
                <a:close/>
              </a:path>
              <a:path w="3531870" h="76200">
                <a:moveTo>
                  <a:pt x="3467900" y="28194"/>
                </a:moveTo>
                <a:lnTo>
                  <a:pt x="3455167" y="28236"/>
                </a:lnTo>
                <a:lnTo>
                  <a:pt x="3455233" y="48048"/>
                </a:lnTo>
                <a:lnTo>
                  <a:pt x="3468027" y="48006"/>
                </a:lnTo>
                <a:lnTo>
                  <a:pt x="3467900" y="28194"/>
                </a:lnTo>
                <a:close/>
              </a:path>
              <a:path w="3531870" h="76200">
                <a:moveTo>
                  <a:pt x="3455073" y="0"/>
                </a:moveTo>
                <a:lnTo>
                  <a:pt x="3455167" y="28236"/>
                </a:lnTo>
                <a:lnTo>
                  <a:pt x="3511934" y="28194"/>
                </a:lnTo>
                <a:lnTo>
                  <a:pt x="3455073" y="0"/>
                </a:lnTo>
                <a:close/>
              </a:path>
            </a:pathLst>
          </a:custGeom>
          <a:solidFill>
            <a:srgbClr val="000000"/>
          </a:solidFill>
        </p:spPr>
        <p:txBody>
          <a:bodyPr wrap="square" lIns="0" tIns="0" rIns="0" bIns="0" rtlCol="0"/>
          <a:lstStyle/>
          <a:p>
            <a:endParaRPr/>
          </a:p>
        </p:txBody>
      </p:sp>
      <p:sp>
        <p:nvSpPr>
          <p:cNvPr id="10" name="object 10"/>
          <p:cNvSpPr/>
          <p:nvPr/>
        </p:nvSpPr>
        <p:spPr>
          <a:xfrm>
            <a:off x="4536947" y="1985772"/>
            <a:ext cx="77724" cy="16002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00455" y="1161288"/>
            <a:ext cx="175259" cy="150875"/>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931925" y="1305305"/>
            <a:ext cx="2486025" cy="734695"/>
          </a:xfrm>
          <a:custGeom>
            <a:avLst/>
            <a:gdLst/>
            <a:ahLst/>
            <a:cxnLst/>
            <a:rect l="l" t="t" r="r" b="b"/>
            <a:pathLst>
              <a:path w="2486025" h="734694">
                <a:moveTo>
                  <a:pt x="0" y="0"/>
                </a:moveTo>
                <a:lnTo>
                  <a:pt x="4679" y="41952"/>
                </a:lnTo>
                <a:lnTo>
                  <a:pt x="10950" y="83613"/>
                </a:lnTo>
                <a:lnTo>
                  <a:pt x="20401" y="124703"/>
                </a:lnTo>
                <a:lnTo>
                  <a:pt x="34624" y="164941"/>
                </a:lnTo>
                <a:lnTo>
                  <a:pt x="55210" y="204048"/>
                </a:lnTo>
                <a:lnTo>
                  <a:pt x="83747" y="241744"/>
                </a:lnTo>
                <a:lnTo>
                  <a:pt x="121828" y="277749"/>
                </a:lnTo>
                <a:lnTo>
                  <a:pt x="171043" y="311785"/>
                </a:lnTo>
                <a:lnTo>
                  <a:pt x="232232" y="346189"/>
                </a:lnTo>
                <a:lnTo>
                  <a:pt x="299421" y="379028"/>
                </a:lnTo>
                <a:lnTo>
                  <a:pt x="336026" y="394828"/>
                </a:lnTo>
                <a:lnTo>
                  <a:pt x="375044" y="410198"/>
                </a:lnTo>
                <a:lnTo>
                  <a:pt x="416778" y="425125"/>
                </a:lnTo>
                <a:lnTo>
                  <a:pt x="461533" y="439596"/>
                </a:lnTo>
                <a:lnTo>
                  <a:pt x="509613" y="453599"/>
                </a:lnTo>
                <a:lnTo>
                  <a:pt x="561321" y="467120"/>
                </a:lnTo>
                <a:lnTo>
                  <a:pt x="616962" y="480146"/>
                </a:lnTo>
                <a:lnTo>
                  <a:pt x="676840" y="492665"/>
                </a:lnTo>
                <a:lnTo>
                  <a:pt x="741258" y="504664"/>
                </a:lnTo>
                <a:lnTo>
                  <a:pt x="810522" y="516130"/>
                </a:lnTo>
                <a:lnTo>
                  <a:pt x="884936" y="527050"/>
                </a:lnTo>
                <a:lnTo>
                  <a:pt x="955456" y="536503"/>
                </a:lnTo>
                <a:lnTo>
                  <a:pt x="1023403" y="544989"/>
                </a:lnTo>
                <a:lnTo>
                  <a:pt x="1090170" y="552631"/>
                </a:lnTo>
                <a:lnTo>
                  <a:pt x="1157146" y="559552"/>
                </a:lnTo>
                <a:lnTo>
                  <a:pt x="1225725" y="565873"/>
                </a:lnTo>
                <a:lnTo>
                  <a:pt x="1297297" y="571718"/>
                </a:lnTo>
                <a:lnTo>
                  <a:pt x="1373255" y="577209"/>
                </a:lnTo>
                <a:lnTo>
                  <a:pt x="1413314" y="579860"/>
                </a:lnTo>
                <a:lnTo>
                  <a:pt x="1454991" y="582469"/>
                </a:lnTo>
                <a:lnTo>
                  <a:pt x="1498460" y="585051"/>
                </a:lnTo>
                <a:lnTo>
                  <a:pt x="1543895" y="587620"/>
                </a:lnTo>
                <a:lnTo>
                  <a:pt x="1591471" y="590194"/>
                </a:lnTo>
                <a:lnTo>
                  <a:pt x="1641361" y="592786"/>
                </a:lnTo>
                <a:lnTo>
                  <a:pt x="1693738" y="595412"/>
                </a:lnTo>
                <a:lnTo>
                  <a:pt x="1748778" y="598087"/>
                </a:lnTo>
                <a:lnTo>
                  <a:pt x="1806654" y="600828"/>
                </a:lnTo>
                <a:lnTo>
                  <a:pt x="1867540" y="603648"/>
                </a:lnTo>
                <a:lnTo>
                  <a:pt x="1931610" y="606564"/>
                </a:lnTo>
                <a:lnTo>
                  <a:pt x="1999038" y="609591"/>
                </a:lnTo>
                <a:lnTo>
                  <a:pt x="2069998" y="612744"/>
                </a:lnTo>
                <a:lnTo>
                  <a:pt x="2144664" y="616038"/>
                </a:lnTo>
                <a:lnTo>
                  <a:pt x="2223210" y="619489"/>
                </a:lnTo>
                <a:lnTo>
                  <a:pt x="2305809" y="623112"/>
                </a:lnTo>
                <a:lnTo>
                  <a:pt x="2392636" y="626922"/>
                </a:lnTo>
                <a:lnTo>
                  <a:pt x="2483866" y="630936"/>
                </a:lnTo>
                <a:lnTo>
                  <a:pt x="2485195" y="700938"/>
                </a:lnTo>
                <a:lnTo>
                  <a:pt x="2485643" y="729948"/>
                </a:lnTo>
                <a:lnTo>
                  <a:pt x="2484758" y="734216"/>
                </a:lnTo>
                <a:lnTo>
                  <a:pt x="2482088" y="729996"/>
                </a:lnTo>
              </a:path>
            </a:pathLst>
          </a:custGeom>
          <a:ln w="19812">
            <a:solidFill>
              <a:srgbClr val="6FAC46"/>
            </a:solidFill>
          </a:ln>
        </p:spPr>
        <p:txBody>
          <a:bodyPr wrap="square" lIns="0" tIns="0" rIns="0" bIns="0" rtlCol="0"/>
          <a:lstStyle/>
          <a:p>
            <a:endParaRPr/>
          </a:p>
        </p:txBody>
      </p:sp>
      <p:sp>
        <p:nvSpPr>
          <p:cNvPr id="13" name="object 13"/>
          <p:cNvSpPr/>
          <p:nvPr/>
        </p:nvSpPr>
        <p:spPr>
          <a:xfrm>
            <a:off x="775716" y="2441448"/>
            <a:ext cx="4666488" cy="347472"/>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5547359" y="2450592"/>
            <a:ext cx="1464564" cy="336803"/>
          </a:xfrm>
          <a:prstGeom prst="rect">
            <a:avLst/>
          </a:prstGeom>
          <a:blipFill>
            <a:blip r:embed="rId9" cstate="print"/>
            <a:stretch>
              <a:fillRect/>
            </a:stretch>
          </a:blipFill>
        </p:spPr>
        <p:txBody>
          <a:bodyPr wrap="square" lIns="0" tIns="0" rIns="0" bIns="0" rtlCol="0"/>
          <a:lstStyle/>
          <a:p>
            <a:endParaRPr/>
          </a:p>
        </p:txBody>
      </p:sp>
      <p:sp>
        <p:nvSpPr>
          <p:cNvPr id="15" name="object 15"/>
          <p:cNvSpPr txBox="1"/>
          <p:nvPr/>
        </p:nvSpPr>
        <p:spPr>
          <a:xfrm>
            <a:off x="766673" y="4031742"/>
            <a:ext cx="148844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How to</a:t>
            </a:r>
            <a:r>
              <a:rPr sz="1800" spc="-45" dirty="0">
                <a:latin typeface="Calibri"/>
                <a:cs typeface="Calibri"/>
              </a:rPr>
              <a:t> </a:t>
            </a:r>
            <a:r>
              <a:rPr sz="1800" spc="-5" dirty="0">
                <a:latin typeface="Calibri"/>
                <a:cs typeface="Calibri"/>
              </a:rPr>
              <a:t>weight?</a:t>
            </a:r>
            <a:endParaRPr sz="1800">
              <a:latin typeface="Calibri"/>
              <a:cs typeface="Calibri"/>
            </a:endParaRPr>
          </a:p>
        </p:txBody>
      </p:sp>
      <p:sp>
        <p:nvSpPr>
          <p:cNvPr id="16" name="object 16"/>
          <p:cNvSpPr txBox="1"/>
          <p:nvPr/>
        </p:nvSpPr>
        <p:spPr>
          <a:xfrm>
            <a:off x="3187954" y="4031742"/>
            <a:ext cx="400177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Mostly </a:t>
            </a:r>
            <a:r>
              <a:rPr sz="1800" spc="-15" dirty="0">
                <a:latin typeface="Calibri"/>
                <a:cs typeface="Calibri"/>
              </a:rPr>
              <a:t>prefer </a:t>
            </a:r>
            <a:r>
              <a:rPr sz="1800" spc="-10" dirty="0">
                <a:latin typeface="Calibri"/>
                <a:cs typeface="Calibri"/>
              </a:rPr>
              <a:t>cutting </a:t>
            </a:r>
            <a:r>
              <a:rPr sz="1800" spc="-5" dirty="0">
                <a:latin typeface="Calibri"/>
                <a:cs typeface="Calibri"/>
              </a:rPr>
              <a:t>earlier (less</a:t>
            </a:r>
            <a:r>
              <a:rPr sz="1800" spc="75" dirty="0">
                <a:latin typeface="Calibri"/>
                <a:cs typeface="Calibri"/>
              </a:rPr>
              <a:t> </a:t>
            </a:r>
            <a:r>
              <a:rPr sz="1800" spc="-5" dirty="0">
                <a:latin typeface="Calibri"/>
                <a:cs typeface="Calibri"/>
              </a:rPr>
              <a:t>variance)</a:t>
            </a:r>
            <a:endParaRPr sz="1800">
              <a:latin typeface="Calibri"/>
              <a:cs typeface="Calibri"/>
            </a:endParaRPr>
          </a:p>
        </p:txBody>
      </p:sp>
      <p:sp>
        <p:nvSpPr>
          <p:cNvPr id="17" name="object 17"/>
          <p:cNvSpPr/>
          <p:nvPr/>
        </p:nvSpPr>
        <p:spPr>
          <a:xfrm>
            <a:off x="7901940" y="4047744"/>
            <a:ext cx="1164336" cy="260604"/>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9188195" y="3736213"/>
            <a:ext cx="472440" cy="329565"/>
          </a:xfrm>
          <a:custGeom>
            <a:avLst/>
            <a:gdLst/>
            <a:ahLst/>
            <a:cxnLst/>
            <a:rect l="l" t="t" r="r" b="b"/>
            <a:pathLst>
              <a:path w="472440" h="329564">
                <a:moveTo>
                  <a:pt x="41021" y="254635"/>
                </a:moveTo>
                <a:lnTo>
                  <a:pt x="0" y="329311"/>
                </a:lnTo>
                <a:lnTo>
                  <a:pt x="84327" y="317373"/>
                </a:lnTo>
                <a:lnTo>
                  <a:pt x="71265" y="298450"/>
                </a:lnTo>
                <a:lnTo>
                  <a:pt x="55879" y="298450"/>
                </a:lnTo>
                <a:lnTo>
                  <a:pt x="48640" y="288036"/>
                </a:lnTo>
                <a:lnTo>
                  <a:pt x="59085" y="280805"/>
                </a:lnTo>
                <a:lnTo>
                  <a:pt x="41021" y="254635"/>
                </a:lnTo>
                <a:close/>
              </a:path>
              <a:path w="472440" h="329564">
                <a:moveTo>
                  <a:pt x="59085" y="280805"/>
                </a:moveTo>
                <a:lnTo>
                  <a:pt x="48640" y="288036"/>
                </a:lnTo>
                <a:lnTo>
                  <a:pt x="55879" y="298450"/>
                </a:lnTo>
                <a:lnTo>
                  <a:pt x="66290" y="291242"/>
                </a:lnTo>
                <a:lnTo>
                  <a:pt x="59085" y="280805"/>
                </a:lnTo>
                <a:close/>
              </a:path>
              <a:path w="472440" h="329564">
                <a:moveTo>
                  <a:pt x="66290" y="291242"/>
                </a:moveTo>
                <a:lnTo>
                  <a:pt x="55879" y="298450"/>
                </a:lnTo>
                <a:lnTo>
                  <a:pt x="71265" y="298450"/>
                </a:lnTo>
                <a:lnTo>
                  <a:pt x="66290" y="291242"/>
                </a:lnTo>
                <a:close/>
              </a:path>
              <a:path w="472440" h="329564">
                <a:moveTo>
                  <a:pt x="464693" y="0"/>
                </a:moveTo>
                <a:lnTo>
                  <a:pt x="59085" y="280805"/>
                </a:lnTo>
                <a:lnTo>
                  <a:pt x="66290" y="291242"/>
                </a:lnTo>
                <a:lnTo>
                  <a:pt x="471931" y="10413"/>
                </a:lnTo>
                <a:lnTo>
                  <a:pt x="464693" y="0"/>
                </a:lnTo>
                <a:close/>
              </a:path>
            </a:pathLst>
          </a:custGeom>
          <a:solidFill>
            <a:srgbClr val="000000"/>
          </a:solidFill>
        </p:spPr>
        <p:txBody>
          <a:bodyPr wrap="square" lIns="0" tIns="0" rIns="0" bIns="0" rtlCol="0"/>
          <a:lstStyle/>
          <a:p>
            <a:endParaRPr/>
          </a:p>
        </p:txBody>
      </p:sp>
      <p:sp>
        <p:nvSpPr>
          <p:cNvPr id="19" name="object 19"/>
          <p:cNvSpPr txBox="1"/>
          <p:nvPr/>
        </p:nvSpPr>
        <p:spPr>
          <a:xfrm>
            <a:off x="5251196" y="3254755"/>
            <a:ext cx="6195695" cy="558800"/>
          </a:xfrm>
          <a:prstGeom prst="rect">
            <a:avLst/>
          </a:prstGeom>
        </p:spPr>
        <p:txBody>
          <a:bodyPr vert="horz" wrap="square" lIns="0" tIns="12700" rIns="0" bIns="0" rtlCol="0">
            <a:spAutoFit/>
          </a:bodyPr>
          <a:lstStyle/>
          <a:p>
            <a:pPr marL="12700">
              <a:lnSpc>
                <a:spcPts val="2100"/>
              </a:lnSpc>
              <a:spcBef>
                <a:spcPts val="100"/>
              </a:spcBef>
            </a:pPr>
            <a:r>
              <a:rPr sz="1800" spc="-15" dirty="0">
                <a:latin typeface="Calibri"/>
                <a:cs typeface="Calibri"/>
              </a:rPr>
              <a:t>Weighted </a:t>
            </a:r>
            <a:r>
              <a:rPr sz="1800" spc="-10" dirty="0">
                <a:latin typeface="Calibri"/>
                <a:cs typeface="Calibri"/>
              </a:rPr>
              <a:t>combination </a:t>
            </a:r>
            <a:r>
              <a:rPr sz="1800" spc="-5" dirty="0">
                <a:latin typeface="Calibri"/>
                <a:cs typeface="Calibri"/>
              </a:rPr>
              <a:t>of </a:t>
            </a:r>
            <a:r>
              <a:rPr sz="1800" spc="-10" dirty="0">
                <a:latin typeface="Calibri"/>
                <a:cs typeface="Calibri"/>
              </a:rPr>
              <a:t>n-step</a:t>
            </a:r>
            <a:r>
              <a:rPr sz="1800" spc="70" dirty="0">
                <a:latin typeface="Calibri"/>
                <a:cs typeface="Calibri"/>
              </a:rPr>
              <a:t> </a:t>
            </a:r>
            <a:r>
              <a:rPr sz="1800" spc="-10" dirty="0">
                <a:latin typeface="Calibri"/>
                <a:cs typeface="Calibri"/>
              </a:rPr>
              <a:t>returns</a:t>
            </a:r>
            <a:endParaRPr sz="1800">
              <a:latin typeface="Calibri"/>
              <a:cs typeface="Calibri"/>
            </a:endParaRPr>
          </a:p>
          <a:p>
            <a:pPr marL="4497705">
              <a:lnSpc>
                <a:spcPts val="2100"/>
              </a:lnSpc>
            </a:pPr>
            <a:r>
              <a:rPr sz="1800" spc="-5" dirty="0">
                <a:latin typeface="Calibri"/>
                <a:cs typeface="Calibri"/>
              </a:rPr>
              <a:t>exponential</a:t>
            </a:r>
            <a:r>
              <a:rPr sz="1800" spc="-65" dirty="0">
                <a:latin typeface="Calibri"/>
                <a:cs typeface="Calibri"/>
              </a:rPr>
              <a:t> </a:t>
            </a:r>
            <a:r>
              <a:rPr sz="1800" spc="-10" dirty="0">
                <a:latin typeface="Calibri"/>
                <a:cs typeface="Calibri"/>
              </a:rPr>
              <a:t>falloff</a:t>
            </a:r>
            <a:endParaRPr sz="1800">
              <a:latin typeface="Calibri"/>
              <a:cs typeface="Calibri"/>
            </a:endParaRPr>
          </a:p>
        </p:txBody>
      </p:sp>
      <p:sp>
        <p:nvSpPr>
          <p:cNvPr id="20" name="object 20"/>
          <p:cNvSpPr/>
          <p:nvPr/>
        </p:nvSpPr>
        <p:spPr>
          <a:xfrm>
            <a:off x="2887979" y="5606796"/>
            <a:ext cx="379095" cy="226060"/>
          </a:xfrm>
          <a:custGeom>
            <a:avLst/>
            <a:gdLst/>
            <a:ahLst/>
            <a:cxnLst/>
            <a:rect l="l" t="t" r="r" b="b"/>
            <a:pathLst>
              <a:path w="379095" h="226060">
                <a:moveTo>
                  <a:pt x="68950" y="33029"/>
                </a:moveTo>
                <a:lnTo>
                  <a:pt x="62519" y="44016"/>
                </a:lnTo>
                <a:lnTo>
                  <a:pt x="372618" y="225818"/>
                </a:lnTo>
                <a:lnTo>
                  <a:pt x="379094" y="214871"/>
                </a:lnTo>
                <a:lnTo>
                  <a:pt x="68950" y="33029"/>
                </a:lnTo>
                <a:close/>
              </a:path>
              <a:path w="379095" h="226060">
                <a:moveTo>
                  <a:pt x="0" y="0"/>
                </a:moveTo>
                <a:lnTo>
                  <a:pt x="46481" y="71412"/>
                </a:lnTo>
                <a:lnTo>
                  <a:pt x="62519" y="44016"/>
                </a:lnTo>
                <a:lnTo>
                  <a:pt x="51562" y="37591"/>
                </a:lnTo>
                <a:lnTo>
                  <a:pt x="58038" y="26631"/>
                </a:lnTo>
                <a:lnTo>
                  <a:pt x="72696" y="26631"/>
                </a:lnTo>
                <a:lnTo>
                  <a:pt x="84962" y="5676"/>
                </a:lnTo>
                <a:lnTo>
                  <a:pt x="0" y="0"/>
                </a:lnTo>
                <a:close/>
              </a:path>
              <a:path w="379095" h="226060">
                <a:moveTo>
                  <a:pt x="58038" y="26631"/>
                </a:moveTo>
                <a:lnTo>
                  <a:pt x="51562" y="37591"/>
                </a:lnTo>
                <a:lnTo>
                  <a:pt x="62519" y="44016"/>
                </a:lnTo>
                <a:lnTo>
                  <a:pt x="68950" y="33029"/>
                </a:lnTo>
                <a:lnTo>
                  <a:pt x="58038" y="26631"/>
                </a:lnTo>
                <a:close/>
              </a:path>
              <a:path w="379095" h="226060">
                <a:moveTo>
                  <a:pt x="72696" y="26631"/>
                </a:moveTo>
                <a:lnTo>
                  <a:pt x="58038" y="26631"/>
                </a:lnTo>
                <a:lnTo>
                  <a:pt x="68950" y="33029"/>
                </a:lnTo>
                <a:lnTo>
                  <a:pt x="72696" y="26631"/>
                </a:lnTo>
                <a:close/>
              </a:path>
            </a:pathLst>
          </a:custGeom>
          <a:solidFill>
            <a:srgbClr val="000000"/>
          </a:solidFill>
        </p:spPr>
        <p:txBody>
          <a:bodyPr wrap="square" lIns="0" tIns="0" rIns="0" bIns="0" rtlCol="0"/>
          <a:lstStyle/>
          <a:p>
            <a:endParaRPr/>
          </a:p>
        </p:txBody>
      </p:sp>
      <p:sp>
        <p:nvSpPr>
          <p:cNvPr id="21" name="object 21"/>
          <p:cNvSpPr txBox="1"/>
          <p:nvPr/>
        </p:nvSpPr>
        <p:spPr>
          <a:xfrm>
            <a:off x="3342894" y="5645302"/>
            <a:ext cx="2396490"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similar </a:t>
            </a:r>
            <a:r>
              <a:rPr sz="1800" spc="-15" dirty="0">
                <a:latin typeface="Calibri"/>
                <a:cs typeface="Calibri"/>
              </a:rPr>
              <a:t>effect </a:t>
            </a:r>
            <a:r>
              <a:rPr sz="1800" dirty="0">
                <a:latin typeface="Calibri"/>
                <a:cs typeface="Calibri"/>
              </a:rPr>
              <a:t>as</a:t>
            </a:r>
            <a:r>
              <a:rPr sz="1800" spc="-30" dirty="0">
                <a:latin typeface="Calibri"/>
                <a:cs typeface="Calibri"/>
              </a:rPr>
              <a:t> </a:t>
            </a:r>
            <a:r>
              <a:rPr sz="1800" spc="-10" dirty="0">
                <a:latin typeface="Calibri"/>
                <a:cs typeface="Calibri"/>
              </a:rPr>
              <a:t>discount!</a:t>
            </a:r>
            <a:endParaRPr sz="1800">
              <a:latin typeface="Calibri"/>
              <a:cs typeface="Calibri"/>
            </a:endParaRPr>
          </a:p>
        </p:txBody>
      </p:sp>
      <p:sp>
        <p:nvSpPr>
          <p:cNvPr id="22" name="object 22"/>
          <p:cNvSpPr/>
          <p:nvPr/>
        </p:nvSpPr>
        <p:spPr>
          <a:xfrm>
            <a:off x="324611" y="6347459"/>
            <a:ext cx="868680" cy="198120"/>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1641348" y="6094474"/>
            <a:ext cx="6208776" cy="684276"/>
          </a:xfrm>
          <a:prstGeom prst="rect">
            <a:avLst/>
          </a:prstGeom>
          <a:blipFill>
            <a:blip r:embed="rId12" cstate="print"/>
            <a:stretch>
              <a:fillRect/>
            </a:stretch>
          </a:blipFill>
        </p:spPr>
        <p:txBody>
          <a:bodyPr wrap="square" lIns="0" tIns="0" rIns="0" bIns="0" rtlCol="0"/>
          <a:lstStyle/>
          <a:p>
            <a:endParaRPr/>
          </a:p>
        </p:txBody>
      </p:sp>
      <p:sp>
        <p:nvSpPr>
          <p:cNvPr id="24" name="object 24"/>
          <p:cNvSpPr txBox="1"/>
          <p:nvPr/>
        </p:nvSpPr>
        <p:spPr>
          <a:xfrm>
            <a:off x="7981568" y="5957417"/>
            <a:ext cx="4126229" cy="852169"/>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remember </a:t>
            </a:r>
            <a:r>
              <a:rPr sz="1800" spc="-10" dirty="0">
                <a:latin typeface="Calibri"/>
                <a:cs typeface="Calibri"/>
              </a:rPr>
              <a:t>this?</a:t>
            </a:r>
            <a:endParaRPr sz="1800">
              <a:latin typeface="Calibri"/>
              <a:cs typeface="Calibri"/>
            </a:endParaRPr>
          </a:p>
          <a:p>
            <a:pPr marL="12700">
              <a:lnSpc>
                <a:spcPct val="100000"/>
              </a:lnSpc>
            </a:pPr>
            <a:r>
              <a:rPr sz="1800" spc="-10" dirty="0">
                <a:latin typeface="Calibri"/>
                <a:cs typeface="Calibri"/>
              </a:rPr>
              <a:t>discount </a:t>
            </a:r>
            <a:r>
              <a:rPr sz="1800" dirty="0">
                <a:latin typeface="Calibri"/>
                <a:cs typeface="Calibri"/>
              </a:rPr>
              <a:t>= </a:t>
            </a:r>
            <a:r>
              <a:rPr sz="1800" spc="-5" dirty="0">
                <a:latin typeface="Calibri"/>
                <a:cs typeface="Calibri"/>
              </a:rPr>
              <a:t>variance</a:t>
            </a:r>
            <a:r>
              <a:rPr sz="1800" spc="15" dirty="0">
                <a:latin typeface="Calibri"/>
                <a:cs typeface="Calibri"/>
              </a:rPr>
              <a:t> </a:t>
            </a:r>
            <a:r>
              <a:rPr sz="1800" spc="-10" dirty="0">
                <a:latin typeface="Calibri"/>
                <a:cs typeface="Calibri"/>
              </a:rPr>
              <a:t>reduction!</a:t>
            </a:r>
            <a:endParaRPr sz="1800">
              <a:latin typeface="Calibri"/>
              <a:cs typeface="Calibri"/>
            </a:endParaRPr>
          </a:p>
          <a:p>
            <a:pPr marL="914400">
              <a:lnSpc>
                <a:spcPct val="100000"/>
              </a:lnSpc>
              <a:spcBef>
                <a:spcPts val="505"/>
              </a:spcBef>
            </a:pPr>
            <a:r>
              <a:rPr sz="1400" b="0" dirty="0">
                <a:latin typeface="Calibri Light"/>
                <a:cs typeface="Calibri Light"/>
              </a:rPr>
              <a:t>Schulman, Moritz, </a:t>
            </a:r>
            <a:r>
              <a:rPr sz="1400" b="0" spc="-5" dirty="0">
                <a:latin typeface="Calibri Light"/>
                <a:cs typeface="Calibri Light"/>
              </a:rPr>
              <a:t>Levine, Jordan, </a:t>
            </a:r>
            <a:r>
              <a:rPr sz="1400" b="0" dirty="0">
                <a:latin typeface="Calibri Light"/>
                <a:cs typeface="Calibri Light"/>
              </a:rPr>
              <a:t>Abbeel</a:t>
            </a:r>
            <a:r>
              <a:rPr sz="1400" b="0" spc="-130" dirty="0">
                <a:latin typeface="Calibri Light"/>
                <a:cs typeface="Calibri Light"/>
              </a:rPr>
              <a:t> </a:t>
            </a:r>
            <a:r>
              <a:rPr sz="1400" b="0" dirty="0">
                <a:latin typeface="Calibri Light"/>
                <a:cs typeface="Calibri Light"/>
              </a:rPr>
              <a:t>‘16</a:t>
            </a:r>
            <a:endParaRPr sz="1400">
              <a:latin typeface="Calibri Light"/>
              <a:cs typeface="Calibri Light"/>
            </a:endParaRPr>
          </a:p>
        </p:txBody>
      </p:sp>
    </p:spTree>
    <p:extLst>
      <p:ext uri="{BB962C8B-B14F-4D97-AF65-F5344CB8AC3E}">
        <p14:creationId xmlns:p14="http://schemas.microsoft.com/office/powerpoint/2010/main" val="3759159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617345" cy="697230"/>
          </a:xfrm>
          <a:prstGeom prst="rect">
            <a:avLst/>
          </a:prstGeom>
        </p:spPr>
        <p:txBody>
          <a:bodyPr vert="horz" wrap="square" lIns="0" tIns="13335" rIns="0" bIns="0" rtlCol="0">
            <a:spAutoFit/>
          </a:bodyPr>
          <a:lstStyle/>
          <a:p>
            <a:pPr marL="12700">
              <a:lnSpc>
                <a:spcPct val="100000"/>
              </a:lnSpc>
              <a:spcBef>
                <a:spcPts val="105"/>
              </a:spcBef>
            </a:pPr>
            <a:r>
              <a:rPr spc="-90" dirty="0"/>
              <a:t>R</a:t>
            </a:r>
            <a:r>
              <a:rPr spc="-35" dirty="0"/>
              <a:t>e</a:t>
            </a:r>
            <a:r>
              <a:rPr dirty="0"/>
              <a:t>vi</a:t>
            </a:r>
            <a:r>
              <a:rPr spc="-35" dirty="0"/>
              <a:t>e</a:t>
            </a:r>
            <a:r>
              <a:rPr dirty="0"/>
              <a:t>w</a:t>
            </a:r>
          </a:p>
        </p:txBody>
      </p:sp>
      <p:sp>
        <p:nvSpPr>
          <p:cNvPr id="3" name="object 3"/>
          <p:cNvSpPr txBox="1"/>
          <p:nvPr/>
        </p:nvSpPr>
        <p:spPr>
          <a:xfrm>
            <a:off x="916939" y="1756917"/>
            <a:ext cx="5356860" cy="4469765"/>
          </a:xfrm>
          <a:prstGeom prst="rect">
            <a:avLst/>
          </a:prstGeom>
        </p:spPr>
        <p:txBody>
          <a:bodyPr vert="horz" wrap="square" lIns="0" tIns="12065" rIns="0" bIns="0" rtlCol="0">
            <a:spAutoFit/>
          </a:bodyPr>
          <a:lstStyle/>
          <a:p>
            <a:pPr marL="241300" indent="-229235">
              <a:lnSpc>
                <a:spcPts val="2545"/>
              </a:lnSpc>
              <a:spcBef>
                <a:spcPts val="95"/>
              </a:spcBef>
              <a:buFont typeface="Arial"/>
              <a:buChar char="•"/>
              <a:tabLst>
                <a:tab pos="241300" algn="l"/>
                <a:tab pos="241935" algn="l"/>
              </a:tabLst>
            </a:pPr>
            <a:r>
              <a:rPr sz="2200" spc="-10" dirty="0">
                <a:latin typeface="Calibri"/>
                <a:cs typeface="Calibri"/>
              </a:rPr>
              <a:t>Actor-critic</a:t>
            </a:r>
            <a:r>
              <a:rPr sz="2200" spc="-5" dirty="0">
                <a:latin typeface="Calibri"/>
                <a:cs typeface="Calibri"/>
              </a:rPr>
              <a:t> algorithms:</a:t>
            </a:r>
            <a:endParaRPr sz="2200">
              <a:latin typeface="Calibri"/>
              <a:cs typeface="Calibri"/>
            </a:endParaRPr>
          </a:p>
          <a:p>
            <a:pPr marL="698500" lvl="1" indent="-229235">
              <a:lnSpc>
                <a:spcPts val="2095"/>
              </a:lnSpc>
              <a:buFont typeface="Arial"/>
              <a:buChar char="•"/>
              <a:tabLst>
                <a:tab pos="698500" algn="l"/>
                <a:tab pos="699135" algn="l"/>
              </a:tabLst>
            </a:pPr>
            <a:r>
              <a:rPr sz="1900" spc="-10" dirty="0">
                <a:latin typeface="Calibri"/>
                <a:cs typeface="Calibri"/>
              </a:rPr>
              <a:t>Actor: </a:t>
            </a:r>
            <a:r>
              <a:rPr sz="1900" spc="-5" dirty="0">
                <a:latin typeface="Calibri"/>
                <a:cs typeface="Calibri"/>
              </a:rPr>
              <a:t>the</a:t>
            </a:r>
            <a:r>
              <a:rPr sz="1900" spc="25" dirty="0">
                <a:latin typeface="Calibri"/>
                <a:cs typeface="Calibri"/>
              </a:rPr>
              <a:t> </a:t>
            </a:r>
            <a:r>
              <a:rPr sz="1900" spc="-5" dirty="0">
                <a:latin typeface="Calibri"/>
                <a:cs typeface="Calibri"/>
              </a:rPr>
              <a:t>policy</a:t>
            </a:r>
            <a:endParaRPr sz="1900">
              <a:latin typeface="Calibri"/>
              <a:cs typeface="Calibri"/>
            </a:endParaRPr>
          </a:p>
          <a:p>
            <a:pPr marL="698500" lvl="1" indent="-229235">
              <a:lnSpc>
                <a:spcPts val="2100"/>
              </a:lnSpc>
              <a:buFont typeface="Arial"/>
              <a:buChar char="•"/>
              <a:tabLst>
                <a:tab pos="698500" algn="l"/>
                <a:tab pos="699135" algn="l"/>
              </a:tabLst>
            </a:pPr>
            <a:r>
              <a:rPr sz="1900" spc="-5" dirty="0">
                <a:latin typeface="Calibri"/>
                <a:cs typeface="Calibri"/>
              </a:rPr>
              <a:t>Critic: </a:t>
            </a:r>
            <a:r>
              <a:rPr sz="1900" spc="-10" dirty="0">
                <a:latin typeface="Calibri"/>
                <a:cs typeface="Calibri"/>
              </a:rPr>
              <a:t>value</a:t>
            </a:r>
            <a:r>
              <a:rPr sz="1900" spc="20" dirty="0">
                <a:latin typeface="Calibri"/>
                <a:cs typeface="Calibri"/>
              </a:rPr>
              <a:t> </a:t>
            </a:r>
            <a:r>
              <a:rPr sz="1900" spc="-10" dirty="0">
                <a:latin typeface="Calibri"/>
                <a:cs typeface="Calibri"/>
              </a:rPr>
              <a:t>function</a:t>
            </a:r>
            <a:endParaRPr sz="1900">
              <a:latin typeface="Calibri"/>
              <a:cs typeface="Calibri"/>
            </a:endParaRPr>
          </a:p>
          <a:p>
            <a:pPr marL="698500" lvl="1" indent="-229235">
              <a:lnSpc>
                <a:spcPts val="2190"/>
              </a:lnSpc>
              <a:buFont typeface="Arial"/>
              <a:buChar char="•"/>
              <a:tabLst>
                <a:tab pos="698500" algn="l"/>
                <a:tab pos="699135" algn="l"/>
              </a:tabLst>
            </a:pPr>
            <a:r>
              <a:rPr sz="1900" spc="-10" dirty="0">
                <a:latin typeface="Calibri"/>
                <a:cs typeface="Calibri"/>
              </a:rPr>
              <a:t>Reduce </a:t>
            </a:r>
            <a:r>
              <a:rPr sz="1900" spc="-5" dirty="0">
                <a:latin typeface="Calibri"/>
                <a:cs typeface="Calibri"/>
              </a:rPr>
              <a:t>variance of policy</a:t>
            </a:r>
            <a:r>
              <a:rPr sz="1900" spc="25" dirty="0">
                <a:latin typeface="Calibri"/>
                <a:cs typeface="Calibri"/>
              </a:rPr>
              <a:t> </a:t>
            </a:r>
            <a:r>
              <a:rPr sz="1900" spc="-10" dirty="0">
                <a:latin typeface="Calibri"/>
                <a:cs typeface="Calibri"/>
              </a:rPr>
              <a:t>gradient</a:t>
            </a:r>
            <a:endParaRPr sz="1900">
              <a:latin typeface="Calibri"/>
              <a:cs typeface="Calibri"/>
            </a:endParaRPr>
          </a:p>
          <a:p>
            <a:pPr marL="241300" indent="-229235">
              <a:lnSpc>
                <a:spcPts val="2550"/>
              </a:lnSpc>
              <a:spcBef>
                <a:spcPts val="204"/>
              </a:spcBef>
              <a:buFont typeface="Arial"/>
              <a:buChar char="•"/>
              <a:tabLst>
                <a:tab pos="241300" algn="l"/>
                <a:tab pos="241935" algn="l"/>
              </a:tabLst>
            </a:pPr>
            <a:r>
              <a:rPr sz="2200" spc="-15" dirty="0">
                <a:latin typeface="Calibri"/>
                <a:cs typeface="Calibri"/>
              </a:rPr>
              <a:t>Policy</a:t>
            </a:r>
            <a:r>
              <a:rPr sz="2200" spc="-5" dirty="0">
                <a:latin typeface="Calibri"/>
                <a:cs typeface="Calibri"/>
              </a:rPr>
              <a:t> </a:t>
            </a:r>
            <a:r>
              <a:rPr sz="2200" spc="-10" dirty="0">
                <a:latin typeface="Calibri"/>
                <a:cs typeface="Calibri"/>
              </a:rPr>
              <a:t>evaluation</a:t>
            </a:r>
            <a:endParaRPr sz="2200">
              <a:latin typeface="Calibri"/>
              <a:cs typeface="Calibri"/>
            </a:endParaRPr>
          </a:p>
          <a:p>
            <a:pPr marL="698500" lvl="1" indent="-229235">
              <a:lnSpc>
                <a:spcPts val="2190"/>
              </a:lnSpc>
              <a:buFont typeface="Arial"/>
              <a:buChar char="•"/>
              <a:tabLst>
                <a:tab pos="698500" algn="l"/>
                <a:tab pos="699135" algn="l"/>
              </a:tabLst>
            </a:pPr>
            <a:r>
              <a:rPr sz="1900" spc="-10" dirty="0">
                <a:latin typeface="Calibri"/>
                <a:cs typeface="Calibri"/>
              </a:rPr>
              <a:t>Fitting value function </a:t>
            </a:r>
            <a:r>
              <a:rPr sz="1900" spc="-15" dirty="0">
                <a:latin typeface="Calibri"/>
                <a:cs typeface="Calibri"/>
              </a:rPr>
              <a:t>to</a:t>
            </a:r>
            <a:r>
              <a:rPr sz="1900" spc="55" dirty="0">
                <a:latin typeface="Calibri"/>
                <a:cs typeface="Calibri"/>
              </a:rPr>
              <a:t> </a:t>
            </a:r>
            <a:r>
              <a:rPr sz="1900" spc="-5" dirty="0">
                <a:latin typeface="Calibri"/>
                <a:cs typeface="Calibri"/>
              </a:rPr>
              <a:t>policy</a:t>
            </a:r>
            <a:endParaRPr sz="1900">
              <a:latin typeface="Calibri"/>
              <a:cs typeface="Calibri"/>
            </a:endParaRPr>
          </a:p>
          <a:p>
            <a:pPr marL="241300" indent="-229235">
              <a:lnSpc>
                <a:spcPts val="2550"/>
              </a:lnSpc>
              <a:spcBef>
                <a:spcPts val="204"/>
              </a:spcBef>
              <a:buFont typeface="Arial"/>
              <a:buChar char="•"/>
              <a:tabLst>
                <a:tab pos="241300" algn="l"/>
                <a:tab pos="241935" algn="l"/>
              </a:tabLst>
            </a:pPr>
            <a:r>
              <a:rPr sz="2200" spc="-15" dirty="0">
                <a:latin typeface="Calibri"/>
                <a:cs typeface="Calibri"/>
              </a:rPr>
              <a:t>Discount</a:t>
            </a:r>
            <a:r>
              <a:rPr sz="2200" spc="-10" dirty="0">
                <a:latin typeface="Calibri"/>
                <a:cs typeface="Calibri"/>
              </a:rPr>
              <a:t> </a:t>
            </a:r>
            <a:r>
              <a:rPr sz="2200" spc="-20" dirty="0">
                <a:latin typeface="Calibri"/>
                <a:cs typeface="Calibri"/>
              </a:rPr>
              <a:t>factors</a:t>
            </a:r>
            <a:endParaRPr sz="2200">
              <a:latin typeface="Calibri"/>
              <a:cs typeface="Calibri"/>
            </a:endParaRPr>
          </a:p>
          <a:p>
            <a:pPr marL="698500" lvl="1" indent="-229235">
              <a:lnSpc>
                <a:spcPts val="2095"/>
              </a:lnSpc>
              <a:buFont typeface="Arial"/>
              <a:buChar char="•"/>
              <a:tabLst>
                <a:tab pos="698500" algn="l"/>
                <a:tab pos="699135" algn="l"/>
              </a:tabLst>
            </a:pPr>
            <a:r>
              <a:rPr sz="1900" spc="-10" dirty="0">
                <a:latin typeface="Calibri"/>
                <a:cs typeface="Calibri"/>
              </a:rPr>
              <a:t>Carpe diem </a:t>
            </a:r>
            <a:r>
              <a:rPr sz="1900" spc="-70" dirty="0">
                <a:latin typeface="Calibri"/>
                <a:cs typeface="Calibri"/>
              </a:rPr>
              <a:t>Mr.</a:t>
            </a:r>
            <a:r>
              <a:rPr sz="1900" spc="25" dirty="0">
                <a:latin typeface="Calibri"/>
                <a:cs typeface="Calibri"/>
              </a:rPr>
              <a:t> </a:t>
            </a:r>
            <a:r>
              <a:rPr sz="1900" spc="-15" dirty="0">
                <a:latin typeface="Calibri"/>
                <a:cs typeface="Calibri"/>
              </a:rPr>
              <a:t>Robot</a:t>
            </a:r>
            <a:endParaRPr sz="1900">
              <a:latin typeface="Calibri"/>
              <a:cs typeface="Calibri"/>
            </a:endParaRPr>
          </a:p>
          <a:p>
            <a:pPr marL="698500" lvl="1" indent="-229235">
              <a:lnSpc>
                <a:spcPts val="2185"/>
              </a:lnSpc>
              <a:buFont typeface="Arial"/>
              <a:buChar char="•"/>
              <a:tabLst>
                <a:tab pos="698500" algn="l"/>
                <a:tab pos="699135" algn="l"/>
              </a:tabLst>
            </a:pPr>
            <a:r>
              <a:rPr sz="1900" spc="-5" dirty="0">
                <a:latin typeface="Calibri"/>
                <a:cs typeface="Calibri"/>
              </a:rPr>
              <a:t>…but also a variance </a:t>
            </a:r>
            <a:r>
              <a:rPr sz="1900" spc="-10" dirty="0">
                <a:latin typeface="Calibri"/>
                <a:cs typeface="Calibri"/>
              </a:rPr>
              <a:t>reduction</a:t>
            </a:r>
            <a:r>
              <a:rPr sz="1900" spc="20" dirty="0">
                <a:latin typeface="Calibri"/>
                <a:cs typeface="Calibri"/>
              </a:rPr>
              <a:t> </a:t>
            </a:r>
            <a:r>
              <a:rPr sz="1900" spc="-5" dirty="0">
                <a:latin typeface="Calibri"/>
                <a:cs typeface="Calibri"/>
              </a:rPr>
              <a:t>trick</a:t>
            </a:r>
            <a:endParaRPr sz="1900">
              <a:latin typeface="Calibri"/>
              <a:cs typeface="Calibri"/>
            </a:endParaRPr>
          </a:p>
          <a:p>
            <a:pPr marL="241300" indent="-229235">
              <a:lnSpc>
                <a:spcPts val="2545"/>
              </a:lnSpc>
              <a:spcBef>
                <a:spcPts val="219"/>
              </a:spcBef>
              <a:buFont typeface="Arial"/>
              <a:buChar char="•"/>
              <a:tabLst>
                <a:tab pos="241300" algn="l"/>
                <a:tab pos="241935" algn="l"/>
              </a:tabLst>
            </a:pPr>
            <a:r>
              <a:rPr sz="2200" spc="-10" dirty="0">
                <a:latin typeface="Calibri"/>
                <a:cs typeface="Calibri"/>
              </a:rPr>
              <a:t>Actor-critic </a:t>
            </a:r>
            <a:r>
              <a:rPr sz="2200" spc="-5" dirty="0">
                <a:latin typeface="Calibri"/>
                <a:cs typeface="Calibri"/>
              </a:rPr>
              <a:t>algorithm </a:t>
            </a:r>
            <a:r>
              <a:rPr sz="2200" spc="-10" dirty="0">
                <a:latin typeface="Calibri"/>
                <a:cs typeface="Calibri"/>
              </a:rPr>
              <a:t>design</a:t>
            </a:r>
            <a:endParaRPr sz="2200">
              <a:latin typeface="Calibri"/>
              <a:cs typeface="Calibri"/>
            </a:endParaRPr>
          </a:p>
          <a:p>
            <a:pPr marL="698500" lvl="1" indent="-229235">
              <a:lnSpc>
                <a:spcPts val="2095"/>
              </a:lnSpc>
              <a:buFont typeface="Arial"/>
              <a:buChar char="•"/>
              <a:tabLst>
                <a:tab pos="698500" algn="l"/>
                <a:tab pos="699135" algn="l"/>
              </a:tabLst>
            </a:pPr>
            <a:r>
              <a:rPr sz="1900" spc="-10" dirty="0">
                <a:latin typeface="Calibri"/>
                <a:cs typeface="Calibri"/>
              </a:rPr>
              <a:t>One network (with two heads) or two</a:t>
            </a:r>
            <a:r>
              <a:rPr sz="1900" spc="70" dirty="0">
                <a:latin typeface="Calibri"/>
                <a:cs typeface="Calibri"/>
              </a:rPr>
              <a:t> </a:t>
            </a:r>
            <a:r>
              <a:rPr sz="1900" spc="-10" dirty="0">
                <a:latin typeface="Calibri"/>
                <a:cs typeface="Calibri"/>
              </a:rPr>
              <a:t>networks</a:t>
            </a:r>
            <a:endParaRPr sz="1900">
              <a:latin typeface="Calibri"/>
              <a:cs typeface="Calibri"/>
            </a:endParaRPr>
          </a:p>
          <a:p>
            <a:pPr marL="698500" lvl="1" indent="-229235">
              <a:lnSpc>
                <a:spcPts val="2190"/>
              </a:lnSpc>
              <a:buFont typeface="Arial"/>
              <a:buChar char="•"/>
              <a:tabLst>
                <a:tab pos="698500" algn="l"/>
                <a:tab pos="699135" algn="l"/>
              </a:tabLst>
            </a:pPr>
            <a:r>
              <a:rPr sz="1900" spc="-10" dirty="0">
                <a:latin typeface="Calibri"/>
                <a:cs typeface="Calibri"/>
              </a:rPr>
              <a:t>Batch-mode, </a:t>
            </a:r>
            <a:r>
              <a:rPr sz="1900" spc="-5" dirty="0">
                <a:latin typeface="Calibri"/>
                <a:cs typeface="Calibri"/>
              </a:rPr>
              <a:t>or online (+</a:t>
            </a:r>
            <a:r>
              <a:rPr sz="1900" spc="45" dirty="0">
                <a:latin typeface="Calibri"/>
                <a:cs typeface="Calibri"/>
              </a:rPr>
              <a:t> </a:t>
            </a:r>
            <a:r>
              <a:rPr sz="1900" spc="-10" dirty="0">
                <a:latin typeface="Calibri"/>
                <a:cs typeface="Calibri"/>
              </a:rPr>
              <a:t>parallel)</a:t>
            </a:r>
            <a:endParaRPr sz="1900">
              <a:latin typeface="Calibri"/>
              <a:cs typeface="Calibri"/>
            </a:endParaRPr>
          </a:p>
          <a:p>
            <a:pPr marL="241300" indent="-229235">
              <a:lnSpc>
                <a:spcPts val="2550"/>
              </a:lnSpc>
              <a:spcBef>
                <a:spcPts val="204"/>
              </a:spcBef>
              <a:buFont typeface="Arial"/>
              <a:buChar char="•"/>
              <a:tabLst>
                <a:tab pos="241300" algn="l"/>
                <a:tab pos="241935" algn="l"/>
              </a:tabLst>
            </a:pPr>
            <a:r>
              <a:rPr sz="2200" spc="-15" dirty="0">
                <a:latin typeface="Calibri"/>
                <a:cs typeface="Calibri"/>
              </a:rPr>
              <a:t>State-dependent</a:t>
            </a:r>
            <a:r>
              <a:rPr sz="2200" spc="30" dirty="0">
                <a:latin typeface="Calibri"/>
                <a:cs typeface="Calibri"/>
              </a:rPr>
              <a:t> </a:t>
            </a:r>
            <a:r>
              <a:rPr sz="2200" spc="-5" dirty="0">
                <a:latin typeface="Calibri"/>
                <a:cs typeface="Calibri"/>
              </a:rPr>
              <a:t>baselines</a:t>
            </a:r>
            <a:endParaRPr sz="2200">
              <a:latin typeface="Calibri"/>
              <a:cs typeface="Calibri"/>
            </a:endParaRPr>
          </a:p>
          <a:p>
            <a:pPr marL="698500" lvl="1" indent="-229235">
              <a:lnSpc>
                <a:spcPts val="2100"/>
              </a:lnSpc>
              <a:buFont typeface="Arial"/>
              <a:buChar char="•"/>
              <a:tabLst>
                <a:tab pos="698500" algn="l"/>
                <a:tab pos="699135" algn="l"/>
              </a:tabLst>
            </a:pPr>
            <a:r>
              <a:rPr sz="1900" spc="-10" dirty="0">
                <a:latin typeface="Calibri"/>
                <a:cs typeface="Calibri"/>
              </a:rPr>
              <a:t>Another </a:t>
            </a:r>
            <a:r>
              <a:rPr sz="1900" spc="-25" dirty="0">
                <a:latin typeface="Calibri"/>
                <a:cs typeface="Calibri"/>
              </a:rPr>
              <a:t>way </a:t>
            </a:r>
            <a:r>
              <a:rPr sz="1900" spc="-15" dirty="0">
                <a:latin typeface="Calibri"/>
                <a:cs typeface="Calibri"/>
              </a:rPr>
              <a:t>to </a:t>
            </a:r>
            <a:r>
              <a:rPr sz="1900" spc="-5" dirty="0">
                <a:latin typeface="Calibri"/>
                <a:cs typeface="Calibri"/>
              </a:rPr>
              <a:t>use the</a:t>
            </a:r>
            <a:r>
              <a:rPr sz="1900" spc="60" dirty="0">
                <a:latin typeface="Calibri"/>
                <a:cs typeface="Calibri"/>
              </a:rPr>
              <a:t> </a:t>
            </a:r>
            <a:r>
              <a:rPr sz="1900" spc="-5" dirty="0">
                <a:latin typeface="Calibri"/>
                <a:cs typeface="Calibri"/>
              </a:rPr>
              <a:t>critic</a:t>
            </a:r>
            <a:endParaRPr sz="1900">
              <a:latin typeface="Calibri"/>
              <a:cs typeface="Calibri"/>
            </a:endParaRPr>
          </a:p>
          <a:p>
            <a:pPr marL="698500" lvl="1" indent="-229235">
              <a:lnSpc>
                <a:spcPts val="2190"/>
              </a:lnSpc>
              <a:buFont typeface="Arial"/>
              <a:buChar char="•"/>
              <a:tabLst>
                <a:tab pos="698500" algn="l"/>
                <a:tab pos="699135" algn="l"/>
              </a:tabLst>
            </a:pPr>
            <a:r>
              <a:rPr sz="1900" spc="-10" dirty="0">
                <a:latin typeface="Calibri"/>
                <a:cs typeface="Calibri"/>
              </a:rPr>
              <a:t>Can combine: </a:t>
            </a:r>
            <a:r>
              <a:rPr sz="1900" spc="-15" dirty="0">
                <a:latin typeface="Calibri"/>
                <a:cs typeface="Calibri"/>
              </a:rPr>
              <a:t>n-step </a:t>
            </a:r>
            <a:r>
              <a:rPr sz="1900" spc="-10" dirty="0">
                <a:latin typeface="Calibri"/>
                <a:cs typeface="Calibri"/>
              </a:rPr>
              <a:t>returns </a:t>
            </a:r>
            <a:r>
              <a:rPr sz="1900" spc="-5" dirty="0">
                <a:latin typeface="Calibri"/>
                <a:cs typeface="Calibri"/>
              </a:rPr>
              <a:t>or</a:t>
            </a:r>
            <a:r>
              <a:rPr sz="1900" spc="75" dirty="0">
                <a:latin typeface="Calibri"/>
                <a:cs typeface="Calibri"/>
              </a:rPr>
              <a:t> </a:t>
            </a:r>
            <a:r>
              <a:rPr sz="1900" spc="-5" dirty="0">
                <a:latin typeface="Calibri"/>
                <a:cs typeface="Calibri"/>
              </a:rPr>
              <a:t>GAE</a:t>
            </a:r>
            <a:endParaRPr sz="1900">
              <a:latin typeface="Calibri"/>
              <a:cs typeface="Calibri"/>
            </a:endParaRPr>
          </a:p>
        </p:txBody>
      </p:sp>
      <p:sp>
        <p:nvSpPr>
          <p:cNvPr id="4" name="object 4"/>
          <p:cNvSpPr/>
          <p:nvPr/>
        </p:nvSpPr>
        <p:spPr>
          <a:xfrm>
            <a:off x="7069835" y="2846832"/>
            <a:ext cx="1416050" cy="634365"/>
          </a:xfrm>
          <a:custGeom>
            <a:avLst/>
            <a:gdLst/>
            <a:ahLst/>
            <a:cxnLst/>
            <a:rect l="l" t="t" r="r" b="b"/>
            <a:pathLst>
              <a:path w="1416050" h="634364">
                <a:moveTo>
                  <a:pt x="1310132" y="0"/>
                </a:moveTo>
                <a:lnTo>
                  <a:pt x="105664" y="0"/>
                </a:lnTo>
                <a:lnTo>
                  <a:pt x="64508" y="8312"/>
                </a:lnTo>
                <a:lnTo>
                  <a:pt x="30924" y="30972"/>
                </a:lnTo>
                <a:lnTo>
                  <a:pt x="8294" y="64561"/>
                </a:lnTo>
                <a:lnTo>
                  <a:pt x="0" y="105663"/>
                </a:lnTo>
                <a:lnTo>
                  <a:pt x="0" y="528319"/>
                </a:lnTo>
                <a:lnTo>
                  <a:pt x="8294" y="569422"/>
                </a:lnTo>
                <a:lnTo>
                  <a:pt x="30924" y="603011"/>
                </a:lnTo>
                <a:lnTo>
                  <a:pt x="64508" y="625671"/>
                </a:lnTo>
                <a:lnTo>
                  <a:pt x="105664" y="633983"/>
                </a:lnTo>
                <a:lnTo>
                  <a:pt x="1310132" y="633983"/>
                </a:lnTo>
                <a:lnTo>
                  <a:pt x="1351234" y="625671"/>
                </a:lnTo>
                <a:lnTo>
                  <a:pt x="1384823" y="603011"/>
                </a:lnTo>
                <a:lnTo>
                  <a:pt x="1407483" y="569422"/>
                </a:lnTo>
                <a:lnTo>
                  <a:pt x="1415796" y="528319"/>
                </a:lnTo>
                <a:lnTo>
                  <a:pt x="1415796" y="105663"/>
                </a:lnTo>
                <a:lnTo>
                  <a:pt x="1407483" y="64561"/>
                </a:lnTo>
                <a:lnTo>
                  <a:pt x="1384823" y="30972"/>
                </a:lnTo>
                <a:lnTo>
                  <a:pt x="1351234" y="8312"/>
                </a:lnTo>
                <a:lnTo>
                  <a:pt x="1310132" y="0"/>
                </a:lnTo>
                <a:close/>
              </a:path>
            </a:pathLst>
          </a:custGeom>
          <a:solidFill>
            <a:srgbClr val="EC7C30"/>
          </a:solidFill>
        </p:spPr>
        <p:txBody>
          <a:bodyPr wrap="square" lIns="0" tIns="0" rIns="0" bIns="0" rtlCol="0"/>
          <a:lstStyle/>
          <a:p>
            <a:endParaRPr/>
          </a:p>
        </p:txBody>
      </p:sp>
      <p:sp>
        <p:nvSpPr>
          <p:cNvPr id="5" name="object 5"/>
          <p:cNvSpPr/>
          <p:nvPr/>
        </p:nvSpPr>
        <p:spPr>
          <a:xfrm>
            <a:off x="7069835" y="2846832"/>
            <a:ext cx="1416050" cy="634365"/>
          </a:xfrm>
          <a:custGeom>
            <a:avLst/>
            <a:gdLst/>
            <a:ahLst/>
            <a:cxnLst/>
            <a:rect l="l" t="t" r="r" b="b"/>
            <a:pathLst>
              <a:path w="1416050" h="634364">
                <a:moveTo>
                  <a:pt x="0" y="105663"/>
                </a:moveTo>
                <a:lnTo>
                  <a:pt x="8294" y="64561"/>
                </a:lnTo>
                <a:lnTo>
                  <a:pt x="30924" y="30972"/>
                </a:lnTo>
                <a:lnTo>
                  <a:pt x="64508" y="8312"/>
                </a:lnTo>
                <a:lnTo>
                  <a:pt x="105664" y="0"/>
                </a:lnTo>
                <a:lnTo>
                  <a:pt x="1310132" y="0"/>
                </a:lnTo>
                <a:lnTo>
                  <a:pt x="1351234" y="8312"/>
                </a:lnTo>
                <a:lnTo>
                  <a:pt x="1384823" y="30972"/>
                </a:lnTo>
                <a:lnTo>
                  <a:pt x="1407483" y="64561"/>
                </a:lnTo>
                <a:lnTo>
                  <a:pt x="1415796" y="105663"/>
                </a:lnTo>
                <a:lnTo>
                  <a:pt x="1415796" y="528319"/>
                </a:lnTo>
                <a:lnTo>
                  <a:pt x="1407483" y="569422"/>
                </a:lnTo>
                <a:lnTo>
                  <a:pt x="1384823" y="603011"/>
                </a:lnTo>
                <a:lnTo>
                  <a:pt x="1351234" y="625671"/>
                </a:lnTo>
                <a:lnTo>
                  <a:pt x="1310132" y="633983"/>
                </a:lnTo>
                <a:lnTo>
                  <a:pt x="105664" y="633983"/>
                </a:lnTo>
                <a:lnTo>
                  <a:pt x="64508" y="625671"/>
                </a:lnTo>
                <a:lnTo>
                  <a:pt x="30924" y="603011"/>
                </a:lnTo>
                <a:lnTo>
                  <a:pt x="8294" y="569422"/>
                </a:lnTo>
                <a:lnTo>
                  <a:pt x="0" y="528319"/>
                </a:lnTo>
                <a:lnTo>
                  <a:pt x="0" y="105663"/>
                </a:lnTo>
                <a:close/>
              </a:path>
            </a:pathLst>
          </a:custGeom>
          <a:ln w="12192">
            <a:solidFill>
              <a:srgbClr val="AD5A20"/>
            </a:solidFill>
          </a:ln>
        </p:spPr>
        <p:txBody>
          <a:bodyPr wrap="square" lIns="0" tIns="0" rIns="0" bIns="0" rtlCol="0"/>
          <a:lstStyle/>
          <a:p>
            <a:endParaRPr/>
          </a:p>
        </p:txBody>
      </p:sp>
      <p:sp>
        <p:nvSpPr>
          <p:cNvPr id="6" name="object 6"/>
          <p:cNvSpPr txBox="1"/>
          <p:nvPr/>
        </p:nvSpPr>
        <p:spPr>
          <a:xfrm>
            <a:off x="7240016" y="2819526"/>
            <a:ext cx="1076325" cy="666115"/>
          </a:xfrm>
          <a:prstGeom prst="rect">
            <a:avLst/>
          </a:prstGeom>
        </p:spPr>
        <p:txBody>
          <a:bodyPr vert="horz" wrap="square" lIns="0" tIns="13335" rIns="0" bIns="0" rtlCol="0">
            <a:spAutoFit/>
          </a:bodyPr>
          <a:lstStyle/>
          <a:p>
            <a:pPr marL="12700" marR="5080" indent="-635" algn="ctr">
              <a:lnSpc>
                <a:spcPct val="100000"/>
              </a:lnSpc>
              <a:spcBef>
                <a:spcPts val="105"/>
              </a:spcBef>
            </a:pPr>
            <a:r>
              <a:rPr sz="1400" spc="-10" dirty="0">
                <a:solidFill>
                  <a:srgbClr val="FFFFFF"/>
                </a:solidFill>
                <a:latin typeface="Calibri"/>
                <a:cs typeface="Calibri"/>
              </a:rPr>
              <a:t>generate  </a:t>
            </a:r>
            <a:r>
              <a:rPr sz="1400" spc="-5" dirty="0">
                <a:solidFill>
                  <a:srgbClr val="FFFFFF"/>
                </a:solidFill>
                <a:latin typeface="Calibri"/>
                <a:cs typeface="Calibri"/>
              </a:rPr>
              <a:t>samples </a:t>
            </a:r>
            <a:r>
              <a:rPr sz="1400" dirty="0">
                <a:solidFill>
                  <a:srgbClr val="FFFFFF"/>
                </a:solidFill>
                <a:latin typeface="Calibri"/>
                <a:cs typeface="Calibri"/>
              </a:rPr>
              <a:t>(i.e.  run </a:t>
            </a:r>
            <a:r>
              <a:rPr sz="1400" spc="-5" dirty="0">
                <a:solidFill>
                  <a:srgbClr val="FFFFFF"/>
                </a:solidFill>
                <a:latin typeface="Calibri"/>
                <a:cs typeface="Calibri"/>
              </a:rPr>
              <a:t>the</a:t>
            </a:r>
            <a:r>
              <a:rPr sz="1400" spc="-70" dirty="0">
                <a:solidFill>
                  <a:srgbClr val="FFFFFF"/>
                </a:solidFill>
                <a:latin typeface="Calibri"/>
                <a:cs typeface="Calibri"/>
              </a:rPr>
              <a:t> </a:t>
            </a:r>
            <a:r>
              <a:rPr sz="1400" spc="-5" dirty="0">
                <a:solidFill>
                  <a:srgbClr val="FFFFFF"/>
                </a:solidFill>
                <a:latin typeface="Calibri"/>
                <a:cs typeface="Calibri"/>
              </a:rPr>
              <a:t>policy)</a:t>
            </a:r>
            <a:endParaRPr sz="1400">
              <a:latin typeface="Calibri"/>
              <a:cs typeface="Calibri"/>
            </a:endParaRPr>
          </a:p>
        </p:txBody>
      </p:sp>
      <p:sp>
        <p:nvSpPr>
          <p:cNvPr id="7" name="object 7"/>
          <p:cNvSpPr/>
          <p:nvPr/>
        </p:nvSpPr>
        <p:spPr>
          <a:xfrm>
            <a:off x="9698735" y="2045207"/>
            <a:ext cx="1416050" cy="591820"/>
          </a:xfrm>
          <a:custGeom>
            <a:avLst/>
            <a:gdLst/>
            <a:ahLst/>
            <a:cxnLst/>
            <a:rect l="l" t="t" r="r" b="b"/>
            <a:pathLst>
              <a:path w="1416050" h="591819">
                <a:moveTo>
                  <a:pt x="1317244" y="0"/>
                </a:moveTo>
                <a:lnTo>
                  <a:pt x="98552" y="0"/>
                </a:lnTo>
                <a:lnTo>
                  <a:pt x="60168" y="7737"/>
                </a:lnTo>
                <a:lnTo>
                  <a:pt x="28844" y="28844"/>
                </a:lnTo>
                <a:lnTo>
                  <a:pt x="7737" y="60168"/>
                </a:lnTo>
                <a:lnTo>
                  <a:pt x="0" y="98551"/>
                </a:lnTo>
                <a:lnTo>
                  <a:pt x="0" y="492759"/>
                </a:lnTo>
                <a:lnTo>
                  <a:pt x="7737" y="531143"/>
                </a:lnTo>
                <a:lnTo>
                  <a:pt x="28844" y="562467"/>
                </a:lnTo>
                <a:lnTo>
                  <a:pt x="60168" y="583574"/>
                </a:lnTo>
                <a:lnTo>
                  <a:pt x="98552" y="591312"/>
                </a:lnTo>
                <a:lnTo>
                  <a:pt x="1317244" y="591312"/>
                </a:lnTo>
                <a:lnTo>
                  <a:pt x="1355627" y="583574"/>
                </a:lnTo>
                <a:lnTo>
                  <a:pt x="1386951" y="562467"/>
                </a:lnTo>
                <a:lnTo>
                  <a:pt x="1408058" y="531143"/>
                </a:lnTo>
                <a:lnTo>
                  <a:pt x="1415796" y="492759"/>
                </a:lnTo>
                <a:lnTo>
                  <a:pt x="1415796" y="98551"/>
                </a:lnTo>
                <a:lnTo>
                  <a:pt x="1408058" y="60168"/>
                </a:lnTo>
                <a:lnTo>
                  <a:pt x="1386951" y="28844"/>
                </a:lnTo>
                <a:lnTo>
                  <a:pt x="1355627" y="7737"/>
                </a:lnTo>
                <a:lnTo>
                  <a:pt x="1317244" y="0"/>
                </a:lnTo>
                <a:close/>
              </a:path>
            </a:pathLst>
          </a:custGeom>
          <a:solidFill>
            <a:srgbClr val="6FAC46"/>
          </a:solidFill>
        </p:spPr>
        <p:txBody>
          <a:bodyPr wrap="square" lIns="0" tIns="0" rIns="0" bIns="0" rtlCol="0"/>
          <a:lstStyle/>
          <a:p>
            <a:endParaRPr/>
          </a:p>
        </p:txBody>
      </p:sp>
      <p:sp>
        <p:nvSpPr>
          <p:cNvPr id="8" name="object 8"/>
          <p:cNvSpPr/>
          <p:nvPr/>
        </p:nvSpPr>
        <p:spPr>
          <a:xfrm>
            <a:off x="9698735" y="2045207"/>
            <a:ext cx="1416050" cy="591820"/>
          </a:xfrm>
          <a:custGeom>
            <a:avLst/>
            <a:gdLst/>
            <a:ahLst/>
            <a:cxnLst/>
            <a:rect l="l" t="t" r="r" b="b"/>
            <a:pathLst>
              <a:path w="1416050" h="591819">
                <a:moveTo>
                  <a:pt x="0" y="98551"/>
                </a:moveTo>
                <a:lnTo>
                  <a:pt x="7737" y="60168"/>
                </a:lnTo>
                <a:lnTo>
                  <a:pt x="28844" y="28844"/>
                </a:lnTo>
                <a:lnTo>
                  <a:pt x="60168" y="7737"/>
                </a:lnTo>
                <a:lnTo>
                  <a:pt x="98552" y="0"/>
                </a:lnTo>
                <a:lnTo>
                  <a:pt x="1317244" y="0"/>
                </a:lnTo>
                <a:lnTo>
                  <a:pt x="1355627" y="7737"/>
                </a:lnTo>
                <a:lnTo>
                  <a:pt x="1386951" y="28844"/>
                </a:lnTo>
                <a:lnTo>
                  <a:pt x="1408058" y="60168"/>
                </a:lnTo>
                <a:lnTo>
                  <a:pt x="1415796" y="98551"/>
                </a:lnTo>
                <a:lnTo>
                  <a:pt x="1415796" y="492759"/>
                </a:lnTo>
                <a:lnTo>
                  <a:pt x="1408058" y="531143"/>
                </a:lnTo>
                <a:lnTo>
                  <a:pt x="1386951" y="562467"/>
                </a:lnTo>
                <a:lnTo>
                  <a:pt x="1355627" y="583574"/>
                </a:lnTo>
                <a:lnTo>
                  <a:pt x="1317244" y="591312"/>
                </a:lnTo>
                <a:lnTo>
                  <a:pt x="98552" y="591312"/>
                </a:lnTo>
                <a:lnTo>
                  <a:pt x="60168" y="583574"/>
                </a:lnTo>
                <a:lnTo>
                  <a:pt x="28844" y="562467"/>
                </a:lnTo>
                <a:lnTo>
                  <a:pt x="7737" y="531143"/>
                </a:lnTo>
                <a:lnTo>
                  <a:pt x="0" y="492759"/>
                </a:lnTo>
                <a:lnTo>
                  <a:pt x="0" y="98551"/>
                </a:lnTo>
                <a:close/>
              </a:path>
            </a:pathLst>
          </a:custGeom>
          <a:ln w="12192">
            <a:solidFill>
              <a:srgbClr val="507D31"/>
            </a:solidFill>
          </a:ln>
        </p:spPr>
        <p:txBody>
          <a:bodyPr wrap="square" lIns="0" tIns="0" rIns="0" bIns="0" rtlCol="0"/>
          <a:lstStyle/>
          <a:p>
            <a:endParaRPr/>
          </a:p>
        </p:txBody>
      </p:sp>
      <p:sp>
        <p:nvSpPr>
          <p:cNvPr id="9" name="object 9"/>
          <p:cNvSpPr txBox="1"/>
          <p:nvPr/>
        </p:nvSpPr>
        <p:spPr>
          <a:xfrm>
            <a:off x="9832085" y="2102612"/>
            <a:ext cx="1151255" cy="452755"/>
          </a:xfrm>
          <a:prstGeom prst="rect">
            <a:avLst/>
          </a:prstGeom>
        </p:spPr>
        <p:txBody>
          <a:bodyPr vert="horz" wrap="square" lIns="0" tIns="13335" rIns="0" bIns="0" rtlCol="0">
            <a:spAutoFit/>
          </a:bodyPr>
          <a:lstStyle/>
          <a:p>
            <a:pPr marL="12700" marR="5080" indent="77470">
              <a:lnSpc>
                <a:spcPct val="100000"/>
              </a:lnSpc>
              <a:spcBef>
                <a:spcPts val="105"/>
              </a:spcBef>
            </a:pPr>
            <a:r>
              <a:rPr sz="1400" spc="-5" dirty="0">
                <a:solidFill>
                  <a:srgbClr val="FFFFFF"/>
                </a:solidFill>
                <a:latin typeface="Calibri"/>
                <a:cs typeface="Calibri"/>
              </a:rPr>
              <a:t>fit </a:t>
            </a:r>
            <a:r>
              <a:rPr sz="1400" dirty="0">
                <a:solidFill>
                  <a:srgbClr val="FFFFFF"/>
                </a:solidFill>
                <a:latin typeface="Calibri"/>
                <a:cs typeface="Calibri"/>
              </a:rPr>
              <a:t>a </a:t>
            </a:r>
            <a:r>
              <a:rPr sz="1400" spc="-5" dirty="0">
                <a:solidFill>
                  <a:srgbClr val="FFFFFF"/>
                </a:solidFill>
                <a:latin typeface="Calibri"/>
                <a:cs typeface="Calibri"/>
              </a:rPr>
              <a:t>model </a:t>
            </a:r>
            <a:r>
              <a:rPr sz="1400" spc="-10" dirty="0">
                <a:solidFill>
                  <a:srgbClr val="FFFFFF"/>
                </a:solidFill>
                <a:latin typeface="Calibri"/>
                <a:cs typeface="Calibri"/>
              </a:rPr>
              <a:t>to  estimate</a:t>
            </a:r>
            <a:r>
              <a:rPr sz="1400" spc="-35" dirty="0">
                <a:solidFill>
                  <a:srgbClr val="FFFFFF"/>
                </a:solidFill>
                <a:latin typeface="Calibri"/>
                <a:cs typeface="Calibri"/>
              </a:rPr>
              <a:t> </a:t>
            </a:r>
            <a:r>
              <a:rPr sz="1400" spc="-10" dirty="0">
                <a:solidFill>
                  <a:srgbClr val="FFFFFF"/>
                </a:solidFill>
                <a:latin typeface="Calibri"/>
                <a:cs typeface="Calibri"/>
              </a:rPr>
              <a:t>return</a:t>
            </a:r>
            <a:endParaRPr sz="1400">
              <a:latin typeface="Calibri"/>
              <a:cs typeface="Calibri"/>
            </a:endParaRPr>
          </a:p>
        </p:txBody>
      </p:sp>
      <p:sp>
        <p:nvSpPr>
          <p:cNvPr id="10" name="object 10"/>
          <p:cNvSpPr/>
          <p:nvPr/>
        </p:nvSpPr>
        <p:spPr>
          <a:xfrm>
            <a:off x="9698735" y="3691128"/>
            <a:ext cx="1416050" cy="591820"/>
          </a:xfrm>
          <a:custGeom>
            <a:avLst/>
            <a:gdLst/>
            <a:ahLst/>
            <a:cxnLst/>
            <a:rect l="l" t="t" r="r" b="b"/>
            <a:pathLst>
              <a:path w="1416050" h="591820">
                <a:moveTo>
                  <a:pt x="1317244" y="0"/>
                </a:moveTo>
                <a:lnTo>
                  <a:pt x="98552" y="0"/>
                </a:lnTo>
                <a:lnTo>
                  <a:pt x="60168" y="7737"/>
                </a:lnTo>
                <a:lnTo>
                  <a:pt x="28844" y="28844"/>
                </a:lnTo>
                <a:lnTo>
                  <a:pt x="7737" y="60168"/>
                </a:lnTo>
                <a:lnTo>
                  <a:pt x="0" y="98552"/>
                </a:lnTo>
                <a:lnTo>
                  <a:pt x="0" y="492760"/>
                </a:lnTo>
                <a:lnTo>
                  <a:pt x="7737" y="531143"/>
                </a:lnTo>
                <a:lnTo>
                  <a:pt x="28844" y="562467"/>
                </a:lnTo>
                <a:lnTo>
                  <a:pt x="60168" y="583574"/>
                </a:lnTo>
                <a:lnTo>
                  <a:pt x="98552" y="591312"/>
                </a:lnTo>
                <a:lnTo>
                  <a:pt x="1317244" y="591312"/>
                </a:lnTo>
                <a:lnTo>
                  <a:pt x="1355627" y="583574"/>
                </a:lnTo>
                <a:lnTo>
                  <a:pt x="1386951" y="562467"/>
                </a:lnTo>
                <a:lnTo>
                  <a:pt x="1408058" y="531143"/>
                </a:lnTo>
                <a:lnTo>
                  <a:pt x="1415796" y="492760"/>
                </a:lnTo>
                <a:lnTo>
                  <a:pt x="1415796" y="98552"/>
                </a:lnTo>
                <a:lnTo>
                  <a:pt x="1408058" y="60168"/>
                </a:lnTo>
                <a:lnTo>
                  <a:pt x="1386951" y="28844"/>
                </a:lnTo>
                <a:lnTo>
                  <a:pt x="1355627" y="7737"/>
                </a:lnTo>
                <a:lnTo>
                  <a:pt x="1317244" y="0"/>
                </a:lnTo>
                <a:close/>
              </a:path>
            </a:pathLst>
          </a:custGeom>
          <a:solidFill>
            <a:srgbClr val="4471C4"/>
          </a:solidFill>
        </p:spPr>
        <p:txBody>
          <a:bodyPr wrap="square" lIns="0" tIns="0" rIns="0" bIns="0" rtlCol="0"/>
          <a:lstStyle/>
          <a:p>
            <a:endParaRPr/>
          </a:p>
        </p:txBody>
      </p:sp>
      <p:sp>
        <p:nvSpPr>
          <p:cNvPr id="11" name="object 11"/>
          <p:cNvSpPr/>
          <p:nvPr/>
        </p:nvSpPr>
        <p:spPr>
          <a:xfrm>
            <a:off x="9698735" y="3691128"/>
            <a:ext cx="1416050" cy="591820"/>
          </a:xfrm>
          <a:custGeom>
            <a:avLst/>
            <a:gdLst/>
            <a:ahLst/>
            <a:cxnLst/>
            <a:rect l="l" t="t" r="r" b="b"/>
            <a:pathLst>
              <a:path w="1416050" h="591820">
                <a:moveTo>
                  <a:pt x="0" y="98552"/>
                </a:moveTo>
                <a:lnTo>
                  <a:pt x="7737" y="60168"/>
                </a:lnTo>
                <a:lnTo>
                  <a:pt x="28844" y="28844"/>
                </a:lnTo>
                <a:lnTo>
                  <a:pt x="60168" y="7737"/>
                </a:lnTo>
                <a:lnTo>
                  <a:pt x="98552" y="0"/>
                </a:lnTo>
                <a:lnTo>
                  <a:pt x="1317244" y="0"/>
                </a:lnTo>
                <a:lnTo>
                  <a:pt x="1355627" y="7737"/>
                </a:lnTo>
                <a:lnTo>
                  <a:pt x="1386951" y="28844"/>
                </a:lnTo>
                <a:lnTo>
                  <a:pt x="1408058" y="60168"/>
                </a:lnTo>
                <a:lnTo>
                  <a:pt x="1415796" y="98552"/>
                </a:lnTo>
                <a:lnTo>
                  <a:pt x="1415796" y="492760"/>
                </a:lnTo>
                <a:lnTo>
                  <a:pt x="1408058" y="531143"/>
                </a:lnTo>
                <a:lnTo>
                  <a:pt x="1386951" y="562467"/>
                </a:lnTo>
                <a:lnTo>
                  <a:pt x="1355627" y="583574"/>
                </a:lnTo>
                <a:lnTo>
                  <a:pt x="1317244" y="591312"/>
                </a:lnTo>
                <a:lnTo>
                  <a:pt x="98552" y="591312"/>
                </a:lnTo>
                <a:lnTo>
                  <a:pt x="60168" y="583574"/>
                </a:lnTo>
                <a:lnTo>
                  <a:pt x="28844" y="562467"/>
                </a:lnTo>
                <a:lnTo>
                  <a:pt x="7737" y="531143"/>
                </a:lnTo>
                <a:lnTo>
                  <a:pt x="0" y="492760"/>
                </a:lnTo>
                <a:lnTo>
                  <a:pt x="0" y="98552"/>
                </a:lnTo>
                <a:close/>
              </a:path>
            </a:pathLst>
          </a:custGeom>
          <a:ln w="12192">
            <a:solidFill>
              <a:srgbClr val="2E528F"/>
            </a:solidFill>
          </a:ln>
        </p:spPr>
        <p:txBody>
          <a:bodyPr wrap="square" lIns="0" tIns="0" rIns="0" bIns="0" rtlCol="0"/>
          <a:lstStyle/>
          <a:p>
            <a:endParaRPr/>
          </a:p>
        </p:txBody>
      </p:sp>
      <p:sp>
        <p:nvSpPr>
          <p:cNvPr id="12" name="object 12"/>
          <p:cNvSpPr txBox="1"/>
          <p:nvPr/>
        </p:nvSpPr>
        <p:spPr>
          <a:xfrm>
            <a:off x="9957054" y="3749802"/>
            <a:ext cx="902335" cy="452755"/>
          </a:xfrm>
          <a:prstGeom prst="rect">
            <a:avLst/>
          </a:prstGeom>
        </p:spPr>
        <p:txBody>
          <a:bodyPr vert="horz" wrap="square" lIns="0" tIns="12700" rIns="0" bIns="0" rtlCol="0">
            <a:spAutoFit/>
          </a:bodyPr>
          <a:lstStyle/>
          <a:p>
            <a:pPr marL="238125" marR="5080" indent="-226060">
              <a:lnSpc>
                <a:spcPct val="100000"/>
              </a:lnSpc>
              <a:spcBef>
                <a:spcPts val="100"/>
              </a:spcBef>
            </a:pPr>
            <a:r>
              <a:rPr sz="1400" spc="-10" dirty="0">
                <a:solidFill>
                  <a:srgbClr val="FFFFFF"/>
                </a:solidFill>
                <a:latin typeface="Calibri"/>
                <a:cs typeface="Calibri"/>
              </a:rPr>
              <a:t>improve</a:t>
            </a:r>
            <a:r>
              <a:rPr sz="1400" spc="-75" dirty="0">
                <a:solidFill>
                  <a:srgbClr val="FFFFFF"/>
                </a:solidFill>
                <a:latin typeface="Calibri"/>
                <a:cs typeface="Calibri"/>
              </a:rPr>
              <a:t> </a:t>
            </a:r>
            <a:r>
              <a:rPr sz="1400" spc="-5" dirty="0">
                <a:solidFill>
                  <a:srgbClr val="FFFFFF"/>
                </a:solidFill>
                <a:latin typeface="Calibri"/>
                <a:cs typeface="Calibri"/>
              </a:rPr>
              <a:t>the  policy</a:t>
            </a:r>
            <a:endParaRPr sz="1400">
              <a:latin typeface="Calibri"/>
              <a:cs typeface="Calibri"/>
            </a:endParaRPr>
          </a:p>
        </p:txBody>
      </p:sp>
      <p:sp>
        <p:nvSpPr>
          <p:cNvPr id="13" name="object 13"/>
          <p:cNvSpPr/>
          <p:nvPr/>
        </p:nvSpPr>
        <p:spPr>
          <a:xfrm>
            <a:off x="8029956" y="2214372"/>
            <a:ext cx="1568450" cy="548640"/>
          </a:xfrm>
          <a:custGeom>
            <a:avLst/>
            <a:gdLst/>
            <a:ahLst/>
            <a:cxnLst/>
            <a:rect l="l" t="t" r="r" b="b"/>
            <a:pathLst>
              <a:path w="1568450" h="548639">
                <a:moveTo>
                  <a:pt x="1431036" y="0"/>
                </a:moveTo>
                <a:lnTo>
                  <a:pt x="1431036" y="68579"/>
                </a:lnTo>
                <a:lnTo>
                  <a:pt x="240029" y="68579"/>
                </a:lnTo>
                <a:lnTo>
                  <a:pt x="191648" y="73455"/>
                </a:lnTo>
                <a:lnTo>
                  <a:pt x="146589" y="87439"/>
                </a:lnTo>
                <a:lnTo>
                  <a:pt x="105816" y="109567"/>
                </a:lnTo>
                <a:lnTo>
                  <a:pt x="70294" y="138874"/>
                </a:lnTo>
                <a:lnTo>
                  <a:pt x="40987" y="174396"/>
                </a:lnTo>
                <a:lnTo>
                  <a:pt x="18859" y="215169"/>
                </a:lnTo>
                <a:lnTo>
                  <a:pt x="4875" y="260228"/>
                </a:lnTo>
                <a:lnTo>
                  <a:pt x="0" y="308610"/>
                </a:lnTo>
                <a:lnTo>
                  <a:pt x="0" y="548639"/>
                </a:lnTo>
                <a:lnTo>
                  <a:pt x="137160" y="548639"/>
                </a:lnTo>
                <a:lnTo>
                  <a:pt x="137160" y="308610"/>
                </a:lnTo>
                <a:lnTo>
                  <a:pt x="145250" y="268587"/>
                </a:lnTo>
                <a:lnTo>
                  <a:pt x="167306" y="235886"/>
                </a:lnTo>
                <a:lnTo>
                  <a:pt x="200007" y="213830"/>
                </a:lnTo>
                <a:lnTo>
                  <a:pt x="240029" y="205739"/>
                </a:lnTo>
                <a:lnTo>
                  <a:pt x="1431036" y="205739"/>
                </a:lnTo>
                <a:lnTo>
                  <a:pt x="1431036" y="274319"/>
                </a:lnTo>
                <a:lnTo>
                  <a:pt x="1568196" y="137160"/>
                </a:lnTo>
                <a:lnTo>
                  <a:pt x="1431036" y="0"/>
                </a:lnTo>
                <a:close/>
              </a:path>
            </a:pathLst>
          </a:custGeom>
          <a:solidFill>
            <a:srgbClr val="4471C4"/>
          </a:solidFill>
        </p:spPr>
        <p:txBody>
          <a:bodyPr wrap="square" lIns="0" tIns="0" rIns="0" bIns="0" rtlCol="0"/>
          <a:lstStyle/>
          <a:p>
            <a:endParaRPr/>
          </a:p>
        </p:txBody>
      </p:sp>
      <p:sp>
        <p:nvSpPr>
          <p:cNvPr id="14" name="object 14"/>
          <p:cNvSpPr/>
          <p:nvPr/>
        </p:nvSpPr>
        <p:spPr>
          <a:xfrm>
            <a:off x="8029956" y="2214372"/>
            <a:ext cx="1568450" cy="548640"/>
          </a:xfrm>
          <a:custGeom>
            <a:avLst/>
            <a:gdLst/>
            <a:ahLst/>
            <a:cxnLst/>
            <a:rect l="l" t="t" r="r" b="b"/>
            <a:pathLst>
              <a:path w="1568450" h="548639">
                <a:moveTo>
                  <a:pt x="0" y="548639"/>
                </a:moveTo>
                <a:lnTo>
                  <a:pt x="0" y="308610"/>
                </a:lnTo>
                <a:lnTo>
                  <a:pt x="4875" y="260228"/>
                </a:lnTo>
                <a:lnTo>
                  <a:pt x="18859" y="215169"/>
                </a:lnTo>
                <a:lnTo>
                  <a:pt x="40987" y="174396"/>
                </a:lnTo>
                <a:lnTo>
                  <a:pt x="70294" y="138874"/>
                </a:lnTo>
                <a:lnTo>
                  <a:pt x="105816" y="109567"/>
                </a:lnTo>
                <a:lnTo>
                  <a:pt x="146589" y="87439"/>
                </a:lnTo>
                <a:lnTo>
                  <a:pt x="191648" y="73455"/>
                </a:lnTo>
                <a:lnTo>
                  <a:pt x="240029" y="68579"/>
                </a:lnTo>
                <a:lnTo>
                  <a:pt x="1431036" y="68579"/>
                </a:lnTo>
                <a:lnTo>
                  <a:pt x="1431036" y="0"/>
                </a:lnTo>
                <a:lnTo>
                  <a:pt x="1568196" y="137160"/>
                </a:lnTo>
                <a:lnTo>
                  <a:pt x="1431036" y="274319"/>
                </a:lnTo>
                <a:lnTo>
                  <a:pt x="1431036" y="205739"/>
                </a:lnTo>
                <a:lnTo>
                  <a:pt x="240029" y="205739"/>
                </a:lnTo>
                <a:lnTo>
                  <a:pt x="200007" y="213830"/>
                </a:lnTo>
                <a:lnTo>
                  <a:pt x="167306" y="235886"/>
                </a:lnTo>
                <a:lnTo>
                  <a:pt x="145250" y="268587"/>
                </a:lnTo>
                <a:lnTo>
                  <a:pt x="137160" y="308610"/>
                </a:lnTo>
                <a:lnTo>
                  <a:pt x="137160" y="548639"/>
                </a:lnTo>
                <a:lnTo>
                  <a:pt x="0" y="548639"/>
                </a:lnTo>
                <a:close/>
              </a:path>
            </a:pathLst>
          </a:custGeom>
          <a:ln w="12192">
            <a:solidFill>
              <a:srgbClr val="2E528F"/>
            </a:solidFill>
          </a:ln>
        </p:spPr>
        <p:txBody>
          <a:bodyPr wrap="square" lIns="0" tIns="0" rIns="0" bIns="0" rtlCol="0"/>
          <a:lstStyle/>
          <a:p>
            <a:endParaRPr/>
          </a:p>
        </p:txBody>
      </p:sp>
      <p:sp>
        <p:nvSpPr>
          <p:cNvPr id="15" name="object 15"/>
          <p:cNvSpPr/>
          <p:nvPr/>
        </p:nvSpPr>
        <p:spPr>
          <a:xfrm>
            <a:off x="7929371" y="3564509"/>
            <a:ext cx="1668780" cy="508000"/>
          </a:xfrm>
          <a:custGeom>
            <a:avLst/>
            <a:gdLst/>
            <a:ahLst/>
            <a:cxnLst/>
            <a:rect l="l" t="t" r="r" b="b"/>
            <a:pathLst>
              <a:path w="1668779" h="508000">
                <a:moveTo>
                  <a:pt x="126873" y="0"/>
                </a:moveTo>
                <a:lnTo>
                  <a:pt x="0" y="126872"/>
                </a:lnTo>
                <a:lnTo>
                  <a:pt x="63500" y="126872"/>
                </a:lnTo>
                <a:lnTo>
                  <a:pt x="63500" y="285495"/>
                </a:lnTo>
                <a:lnTo>
                  <a:pt x="68012" y="330263"/>
                </a:lnTo>
                <a:lnTo>
                  <a:pt x="80952" y="371959"/>
                </a:lnTo>
                <a:lnTo>
                  <a:pt x="101426" y="409690"/>
                </a:lnTo>
                <a:lnTo>
                  <a:pt x="128539" y="442563"/>
                </a:lnTo>
                <a:lnTo>
                  <a:pt x="161397" y="469685"/>
                </a:lnTo>
                <a:lnTo>
                  <a:pt x="199106" y="490164"/>
                </a:lnTo>
                <a:lnTo>
                  <a:pt x="240770" y="503106"/>
                </a:lnTo>
                <a:lnTo>
                  <a:pt x="285496" y="507618"/>
                </a:lnTo>
                <a:lnTo>
                  <a:pt x="1668779" y="507618"/>
                </a:lnTo>
                <a:lnTo>
                  <a:pt x="1668779" y="380745"/>
                </a:lnTo>
                <a:lnTo>
                  <a:pt x="285496" y="380745"/>
                </a:lnTo>
                <a:lnTo>
                  <a:pt x="248451" y="373256"/>
                </a:lnTo>
                <a:lnTo>
                  <a:pt x="218217" y="352837"/>
                </a:lnTo>
                <a:lnTo>
                  <a:pt x="197842" y="322560"/>
                </a:lnTo>
                <a:lnTo>
                  <a:pt x="190373" y="285495"/>
                </a:lnTo>
                <a:lnTo>
                  <a:pt x="190373" y="126872"/>
                </a:lnTo>
                <a:lnTo>
                  <a:pt x="253746" y="126872"/>
                </a:lnTo>
                <a:lnTo>
                  <a:pt x="126873" y="0"/>
                </a:lnTo>
                <a:close/>
              </a:path>
            </a:pathLst>
          </a:custGeom>
          <a:solidFill>
            <a:srgbClr val="4471C4"/>
          </a:solidFill>
        </p:spPr>
        <p:txBody>
          <a:bodyPr wrap="square" lIns="0" tIns="0" rIns="0" bIns="0" rtlCol="0"/>
          <a:lstStyle/>
          <a:p>
            <a:endParaRPr/>
          </a:p>
        </p:txBody>
      </p:sp>
      <p:sp>
        <p:nvSpPr>
          <p:cNvPr id="16" name="object 16"/>
          <p:cNvSpPr/>
          <p:nvPr/>
        </p:nvSpPr>
        <p:spPr>
          <a:xfrm>
            <a:off x="7929371" y="3564509"/>
            <a:ext cx="1668780" cy="508000"/>
          </a:xfrm>
          <a:custGeom>
            <a:avLst/>
            <a:gdLst/>
            <a:ahLst/>
            <a:cxnLst/>
            <a:rect l="l" t="t" r="r" b="b"/>
            <a:pathLst>
              <a:path w="1668779" h="508000">
                <a:moveTo>
                  <a:pt x="1668779" y="507618"/>
                </a:moveTo>
                <a:lnTo>
                  <a:pt x="285496" y="507618"/>
                </a:lnTo>
                <a:lnTo>
                  <a:pt x="240770" y="503106"/>
                </a:lnTo>
                <a:lnTo>
                  <a:pt x="199106" y="490164"/>
                </a:lnTo>
                <a:lnTo>
                  <a:pt x="161397" y="469685"/>
                </a:lnTo>
                <a:lnTo>
                  <a:pt x="128539" y="442563"/>
                </a:lnTo>
                <a:lnTo>
                  <a:pt x="101426" y="409690"/>
                </a:lnTo>
                <a:lnTo>
                  <a:pt x="80952" y="371959"/>
                </a:lnTo>
                <a:lnTo>
                  <a:pt x="68012" y="330263"/>
                </a:lnTo>
                <a:lnTo>
                  <a:pt x="63500" y="285495"/>
                </a:lnTo>
                <a:lnTo>
                  <a:pt x="63500" y="126872"/>
                </a:lnTo>
                <a:lnTo>
                  <a:pt x="0" y="126872"/>
                </a:lnTo>
                <a:lnTo>
                  <a:pt x="126873" y="0"/>
                </a:lnTo>
                <a:lnTo>
                  <a:pt x="253746" y="126872"/>
                </a:lnTo>
                <a:lnTo>
                  <a:pt x="190373" y="126872"/>
                </a:lnTo>
                <a:lnTo>
                  <a:pt x="190373" y="285495"/>
                </a:lnTo>
                <a:lnTo>
                  <a:pt x="197842" y="322560"/>
                </a:lnTo>
                <a:lnTo>
                  <a:pt x="218217" y="352837"/>
                </a:lnTo>
                <a:lnTo>
                  <a:pt x="248451" y="373256"/>
                </a:lnTo>
                <a:lnTo>
                  <a:pt x="285496" y="380745"/>
                </a:lnTo>
                <a:lnTo>
                  <a:pt x="1668779" y="380745"/>
                </a:lnTo>
                <a:lnTo>
                  <a:pt x="1668779" y="507618"/>
                </a:lnTo>
              </a:path>
            </a:pathLst>
          </a:custGeom>
          <a:ln w="12192">
            <a:solidFill>
              <a:srgbClr val="2E528F"/>
            </a:solidFill>
          </a:ln>
        </p:spPr>
        <p:txBody>
          <a:bodyPr wrap="square" lIns="0" tIns="0" rIns="0" bIns="0" rtlCol="0"/>
          <a:lstStyle/>
          <a:p>
            <a:endParaRPr/>
          </a:p>
        </p:txBody>
      </p:sp>
      <p:sp>
        <p:nvSpPr>
          <p:cNvPr id="17" name="object 17"/>
          <p:cNvSpPr/>
          <p:nvPr/>
        </p:nvSpPr>
        <p:spPr>
          <a:xfrm>
            <a:off x="10283952" y="2720339"/>
            <a:ext cx="303530" cy="887094"/>
          </a:xfrm>
          <a:custGeom>
            <a:avLst/>
            <a:gdLst/>
            <a:ahLst/>
            <a:cxnLst/>
            <a:rect l="l" t="t" r="r" b="b"/>
            <a:pathLst>
              <a:path w="303529" h="887095">
                <a:moveTo>
                  <a:pt x="227456" y="0"/>
                </a:moveTo>
                <a:lnTo>
                  <a:pt x="75819" y="0"/>
                </a:lnTo>
                <a:lnTo>
                  <a:pt x="75819" y="735330"/>
                </a:lnTo>
                <a:lnTo>
                  <a:pt x="0" y="735330"/>
                </a:lnTo>
                <a:lnTo>
                  <a:pt x="151638" y="886968"/>
                </a:lnTo>
                <a:lnTo>
                  <a:pt x="303275" y="735330"/>
                </a:lnTo>
                <a:lnTo>
                  <a:pt x="227456" y="735330"/>
                </a:lnTo>
                <a:lnTo>
                  <a:pt x="227456" y="0"/>
                </a:lnTo>
                <a:close/>
              </a:path>
            </a:pathLst>
          </a:custGeom>
          <a:solidFill>
            <a:srgbClr val="4471C4"/>
          </a:solidFill>
        </p:spPr>
        <p:txBody>
          <a:bodyPr wrap="square" lIns="0" tIns="0" rIns="0" bIns="0" rtlCol="0"/>
          <a:lstStyle/>
          <a:p>
            <a:endParaRPr/>
          </a:p>
        </p:txBody>
      </p:sp>
      <p:sp>
        <p:nvSpPr>
          <p:cNvPr id="18" name="object 18"/>
          <p:cNvSpPr/>
          <p:nvPr/>
        </p:nvSpPr>
        <p:spPr>
          <a:xfrm>
            <a:off x="10283952" y="2720339"/>
            <a:ext cx="303530" cy="887094"/>
          </a:xfrm>
          <a:custGeom>
            <a:avLst/>
            <a:gdLst/>
            <a:ahLst/>
            <a:cxnLst/>
            <a:rect l="l" t="t" r="r" b="b"/>
            <a:pathLst>
              <a:path w="303529" h="887095">
                <a:moveTo>
                  <a:pt x="0" y="735330"/>
                </a:moveTo>
                <a:lnTo>
                  <a:pt x="75819" y="735330"/>
                </a:lnTo>
                <a:lnTo>
                  <a:pt x="75819" y="0"/>
                </a:lnTo>
                <a:lnTo>
                  <a:pt x="227456" y="0"/>
                </a:lnTo>
                <a:lnTo>
                  <a:pt x="227456" y="735330"/>
                </a:lnTo>
                <a:lnTo>
                  <a:pt x="303275" y="735330"/>
                </a:lnTo>
                <a:lnTo>
                  <a:pt x="151638" y="886968"/>
                </a:lnTo>
                <a:lnTo>
                  <a:pt x="0" y="735330"/>
                </a:lnTo>
                <a:close/>
              </a:path>
            </a:pathLst>
          </a:custGeom>
          <a:ln w="12192">
            <a:solidFill>
              <a:srgbClr val="2E528F"/>
            </a:solidFill>
          </a:ln>
        </p:spPr>
        <p:txBody>
          <a:bodyPr wrap="square" lIns="0" tIns="0" rIns="0" bIns="0" rtlCol="0"/>
          <a:lstStyle/>
          <a:p>
            <a:endParaRPr/>
          </a:p>
        </p:txBody>
      </p:sp>
      <p:sp>
        <p:nvSpPr>
          <p:cNvPr id="19" name="object 19"/>
          <p:cNvSpPr/>
          <p:nvPr/>
        </p:nvSpPr>
        <p:spPr>
          <a:xfrm>
            <a:off x="9459468" y="4415028"/>
            <a:ext cx="1894331" cy="252984"/>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10098034" y="1612391"/>
            <a:ext cx="632449" cy="347472"/>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3907535" y="3758184"/>
            <a:ext cx="402590" cy="408940"/>
          </a:xfrm>
          <a:custGeom>
            <a:avLst/>
            <a:gdLst/>
            <a:ahLst/>
            <a:cxnLst/>
            <a:rect l="l" t="t" r="r" b="b"/>
            <a:pathLst>
              <a:path w="402589" h="408939">
                <a:moveTo>
                  <a:pt x="0" y="204216"/>
                </a:moveTo>
                <a:lnTo>
                  <a:pt x="5311" y="157394"/>
                </a:lnTo>
                <a:lnTo>
                  <a:pt x="20442" y="114411"/>
                </a:lnTo>
                <a:lnTo>
                  <a:pt x="44187" y="76493"/>
                </a:lnTo>
                <a:lnTo>
                  <a:pt x="75338" y="44866"/>
                </a:lnTo>
                <a:lnTo>
                  <a:pt x="112689" y="20758"/>
                </a:lnTo>
                <a:lnTo>
                  <a:pt x="155034" y="5393"/>
                </a:lnTo>
                <a:lnTo>
                  <a:pt x="201167" y="0"/>
                </a:lnTo>
                <a:lnTo>
                  <a:pt x="247301" y="5393"/>
                </a:lnTo>
                <a:lnTo>
                  <a:pt x="289646" y="20758"/>
                </a:lnTo>
                <a:lnTo>
                  <a:pt x="326997" y="44866"/>
                </a:lnTo>
                <a:lnTo>
                  <a:pt x="358148" y="76493"/>
                </a:lnTo>
                <a:lnTo>
                  <a:pt x="381893" y="114411"/>
                </a:lnTo>
                <a:lnTo>
                  <a:pt x="397024" y="157394"/>
                </a:lnTo>
                <a:lnTo>
                  <a:pt x="402336" y="204216"/>
                </a:lnTo>
                <a:lnTo>
                  <a:pt x="397024" y="251037"/>
                </a:lnTo>
                <a:lnTo>
                  <a:pt x="381893" y="294020"/>
                </a:lnTo>
                <a:lnTo>
                  <a:pt x="358148" y="331938"/>
                </a:lnTo>
                <a:lnTo>
                  <a:pt x="326997" y="363565"/>
                </a:lnTo>
                <a:lnTo>
                  <a:pt x="289646" y="387673"/>
                </a:lnTo>
                <a:lnTo>
                  <a:pt x="247301" y="403038"/>
                </a:lnTo>
                <a:lnTo>
                  <a:pt x="201167" y="408432"/>
                </a:lnTo>
                <a:lnTo>
                  <a:pt x="155034" y="403038"/>
                </a:lnTo>
                <a:lnTo>
                  <a:pt x="112689" y="387673"/>
                </a:lnTo>
                <a:lnTo>
                  <a:pt x="75338" y="363565"/>
                </a:lnTo>
                <a:lnTo>
                  <a:pt x="44187" y="331938"/>
                </a:lnTo>
                <a:lnTo>
                  <a:pt x="20442" y="294020"/>
                </a:lnTo>
                <a:lnTo>
                  <a:pt x="5311" y="251037"/>
                </a:lnTo>
                <a:lnTo>
                  <a:pt x="0" y="204216"/>
                </a:lnTo>
                <a:close/>
              </a:path>
            </a:pathLst>
          </a:custGeom>
          <a:ln w="12192">
            <a:solidFill>
              <a:srgbClr val="000000"/>
            </a:solidFill>
          </a:ln>
        </p:spPr>
        <p:txBody>
          <a:bodyPr wrap="square" lIns="0" tIns="0" rIns="0" bIns="0" rtlCol="0"/>
          <a:lstStyle/>
          <a:p>
            <a:endParaRPr/>
          </a:p>
        </p:txBody>
      </p:sp>
      <p:sp>
        <p:nvSpPr>
          <p:cNvPr id="22" name="object 22"/>
          <p:cNvSpPr/>
          <p:nvPr/>
        </p:nvSpPr>
        <p:spPr>
          <a:xfrm>
            <a:off x="3998255" y="3814881"/>
            <a:ext cx="227055" cy="30119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4744085" cy="697230"/>
          </a:xfrm>
          <a:prstGeom prst="rect">
            <a:avLst/>
          </a:prstGeom>
        </p:spPr>
        <p:txBody>
          <a:bodyPr vert="horz" wrap="square" lIns="0" tIns="13335" rIns="0" bIns="0" rtlCol="0">
            <a:spAutoFit/>
          </a:bodyPr>
          <a:lstStyle/>
          <a:p>
            <a:pPr marL="12700">
              <a:lnSpc>
                <a:spcPct val="100000"/>
              </a:lnSpc>
              <a:spcBef>
                <a:spcPts val="105"/>
              </a:spcBef>
            </a:pPr>
            <a:r>
              <a:rPr spc="-10" dirty="0"/>
              <a:t>Actor-critic</a:t>
            </a:r>
            <a:r>
              <a:rPr spc="-15" dirty="0"/>
              <a:t> </a:t>
            </a:r>
            <a:r>
              <a:rPr spc="-20" dirty="0"/>
              <a:t>examples</a:t>
            </a:r>
          </a:p>
        </p:txBody>
      </p:sp>
      <p:sp>
        <p:nvSpPr>
          <p:cNvPr id="5" name="Rectangle 4">
            <a:extLst>
              <a:ext uri="{FF2B5EF4-FFF2-40B4-BE49-F238E27FC236}">
                <a16:creationId xmlns:a16="http://schemas.microsoft.com/office/drawing/2014/main" id="{46136383-0B96-43AC-B733-A54C1F9EF6C4}"/>
              </a:ext>
            </a:extLst>
          </p:cNvPr>
          <p:cNvSpPr/>
          <p:nvPr/>
        </p:nvSpPr>
        <p:spPr>
          <a:xfrm>
            <a:off x="3309917" y="3244334"/>
            <a:ext cx="5572166" cy="369332"/>
          </a:xfrm>
          <a:prstGeom prst="rect">
            <a:avLst/>
          </a:prstGeom>
        </p:spPr>
        <p:txBody>
          <a:bodyPr wrap="none">
            <a:spAutoFit/>
          </a:bodyPr>
          <a:lstStyle/>
          <a:p>
            <a:r>
              <a:rPr lang="en-US" dirty="0">
                <a:hlinkClick r:id="rId2"/>
              </a:rPr>
              <a:t>https://www.youtube.com/watch?v=YXH1BhrDi0k&amp;t=28s</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0508A4C7-EA24-45D6-B5A5-F0F0E36D62E1}"/>
              </a:ext>
            </a:extLst>
          </p:cNvPr>
          <p:cNvSpPr txBox="1">
            <a:spLocks noGrp="1"/>
          </p:cNvSpPr>
          <p:nvPr>
            <p:ph type="title"/>
          </p:nvPr>
        </p:nvSpPr>
        <p:spPr>
          <a:xfrm>
            <a:off x="403656" y="300685"/>
            <a:ext cx="10950144" cy="690574"/>
          </a:xfrm>
          <a:prstGeom prst="rect">
            <a:avLst/>
          </a:prstGeom>
        </p:spPr>
        <p:txBody>
          <a:bodyPr vert="horz" wrap="square" lIns="0" tIns="13335" rIns="0" bIns="0" rtlCol="0">
            <a:spAutoFit/>
          </a:bodyPr>
          <a:lstStyle/>
          <a:p>
            <a:pPr marL="12700">
              <a:lnSpc>
                <a:spcPct val="100000"/>
              </a:lnSpc>
              <a:spcBef>
                <a:spcPts val="105"/>
              </a:spcBef>
            </a:pPr>
            <a:r>
              <a:rPr lang="en-US" altLang="zh-CN" spc="-10" dirty="0" err="1"/>
              <a:t>Pytorch</a:t>
            </a:r>
            <a:r>
              <a:rPr lang="en-US" altLang="zh-CN" spc="-10" dirty="0"/>
              <a:t> Implementation (policy gradient)</a:t>
            </a:r>
            <a:endParaRPr spc="-20" dirty="0"/>
          </a:p>
        </p:txBody>
      </p:sp>
      <p:pic>
        <p:nvPicPr>
          <p:cNvPr id="7" name="Picture 6">
            <a:extLst>
              <a:ext uri="{FF2B5EF4-FFF2-40B4-BE49-F238E27FC236}">
                <a16:creationId xmlns:a16="http://schemas.microsoft.com/office/drawing/2014/main" id="{AAEBB22E-B69A-4810-BB66-96EE645CFC17}"/>
              </a:ext>
            </a:extLst>
          </p:cNvPr>
          <p:cNvPicPr>
            <a:picLocks noChangeAspect="1"/>
          </p:cNvPicPr>
          <p:nvPr/>
        </p:nvPicPr>
        <p:blipFill>
          <a:blip r:embed="rId2"/>
          <a:stretch>
            <a:fillRect/>
          </a:stretch>
        </p:blipFill>
        <p:spPr>
          <a:xfrm>
            <a:off x="533400" y="1538287"/>
            <a:ext cx="4762500" cy="4648200"/>
          </a:xfrm>
          <a:prstGeom prst="rect">
            <a:avLst/>
          </a:prstGeom>
        </p:spPr>
      </p:pic>
      <p:pic>
        <p:nvPicPr>
          <p:cNvPr id="8" name="Picture 7">
            <a:extLst>
              <a:ext uri="{FF2B5EF4-FFF2-40B4-BE49-F238E27FC236}">
                <a16:creationId xmlns:a16="http://schemas.microsoft.com/office/drawing/2014/main" id="{2BFEE639-3B76-4A02-BFB9-E309BB274FAF}"/>
              </a:ext>
            </a:extLst>
          </p:cNvPr>
          <p:cNvPicPr>
            <a:picLocks noChangeAspect="1"/>
          </p:cNvPicPr>
          <p:nvPr/>
        </p:nvPicPr>
        <p:blipFill>
          <a:blip r:embed="rId3"/>
          <a:stretch>
            <a:fillRect/>
          </a:stretch>
        </p:blipFill>
        <p:spPr>
          <a:xfrm>
            <a:off x="5926015" y="2819400"/>
            <a:ext cx="5410200" cy="2085975"/>
          </a:xfrm>
          <a:prstGeom prst="rect">
            <a:avLst/>
          </a:prstGeom>
        </p:spPr>
      </p:pic>
      <p:sp>
        <p:nvSpPr>
          <p:cNvPr id="9" name="Rectangle 8">
            <a:extLst>
              <a:ext uri="{FF2B5EF4-FFF2-40B4-BE49-F238E27FC236}">
                <a16:creationId xmlns:a16="http://schemas.microsoft.com/office/drawing/2014/main" id="{42119D10-77F3-4E78-9064-257D610190F4}"/>
              </a:ext>
            </a:extLst>
          </p:cNvPr>
          <p:cNvSpPr/>
          <p:nvPr/>
        </p:nvSpPr>
        <p:spPr>
          <a:xfrm>
            <a:off x="2362200" y="6324600"/>
            <a:ext cx="8686800" cy="369332"/>
          </a:xfrm>
          <a:prstGeom prst="rect">
            <a:avLst/>
          </a:prstGeom>
        </p:spPr>
        <p:txBody>
          <a:bodyPr wrap="square">
            <a:spAutoFit/>
          </a:bodyPr>
          <a:lstStyle/>
          <a:p>
            <a:r>
              <a:rPr lang="en-US" dirty="0">
                <a:hlinkClick r:id="rId4"/>
              </a:rPr>
              <a:t>https://github.com/pytorch/examples/blob/master/reinforcement_learning/reinforce.py</a:t>
            </a:r>
            <a:endParaRPr lang="en-US" dirty="0"/>
          </a:p>
        </p:txBody>
      </p:sp>
    </p:spTree>
    <p:extLst>
      <p:ext uri="{BB962C8B-B14F-4D97-AF65-F5344CB8AC3E}">
        <p14:creationId xmlns:p14="http://schemas.microsoft.com/office/powerpoint/2010/main" val="1582989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0508A4C7-EA24-45D6-B5A5-F0F0E36D62E1}"/>
              </a:ext>
            </a:extLst>
          </p:cNvPr>
          <p:cNvSpPr txBox="1">
            <a:spLocks noGrp="1"/>
          </p:cNvSpPr>
          <p:nvPr>
            <p:ph type="title"/>
          </p:nvPr>
        </p:nvSpPr>
        <p:spPr>
          <a:xfrm>
            <a:off x="403656" y="300685"/>
            <a:ext cx="10950144" cy="690574"/>
          </a:xfrm>
          <a:prstGeom prst="rect">
            <a:avLst/>
          </a:prstGeom>
        </p:spPr>
        <p:txBody>
          <a:bodyPr vert="horz" wrap="square" lIns="0" tIns="13335" rIns="0" bIns="0" rtlCol="0">
            <a:spAutoFit/>
          </a:bodyPr>
          <a:lstStyle/>
          <a:p>
            <a:pPr marL="12700">
              <a:lnSpc>
                <a:spcPct val="100000"/>
              </a:lnSpc>
              <a:spcBef>
                <a:spcPts val="105"/>
              </a:spcBef>
            </a:pPr>
            <a:r>
              <a:rPr lang="en-US" altLang="zh-CN" spc="-10" dirty="0" err="1"/>
              <a:t>Pytorch</a:t>
            </a:r>
            <a:r>
              <a:rPr lang="en-US" altLang="zh-CN" spc="-10" dirty="0"/>
              <a:t> Implementation (policy gradient)</a:t>
            </a:r>
            <a:endParaRPr spc="-20" dirty="0"/>
          </a:p>
        </p:txBody>
      </p:sp>
      <p:sp>
        <p:nvSpPr>
          <p:cNvPr id="9" name="Rectangle 8">
            <a:extLst>
              <a:ext uri="{FF2B5EF4-FFF2-40B4-BE49-F238E27FC236}">
                <a16:creationId xmlns:a16="http://schemas.microsoft.com/office/drawing/2014/main" id="{42119D10-77F3-4E78-9064-257D610190F4}"/>
              </a:ext>
            </a:extLst>
          </p:cNvPr>
          <p:cNvSpPr/>
          <p:nvPr/>
        </p:nvSpPr>
        <p:spPr>
          <a:xfrm>
            <a:off x="2362200" y="6324600"/>
            <a:ext cx="8686800" cy="369332"/>
          </a:xfrm>
          <a:prstGeom prst="rect">
            <a:avLst/>
          </a:prstGeom>
        </p:spPr>
        <p:txBody>
          <a:bodyPr wrap="square">
            <a:spAutoFit/>
          </a:bodyPr>
          <a:lstStyle/>
          <a:p>
            <a:r>
              <a:rPr lang="en-US" dirty="0">
                <a:hlinkClick r:id="rId2"/>
              </a:rPr>
              <a:t>https://github.com/pytorch/examples/blob/master/reinforcement_learning/reinforce.py</a:t>
            </a:r>
            <a:endParaRPr lang="en-US" dirty="0"/>
          </a:p>
        </p:txBody>
      </p:sp>
      <p:pic>
        <p:nvPicPr>
          <p:cNvPr id="4" name="Picture 3">
            <a:extLst>
              <a:ext uri="{FF2B5EF4-FFF2-40B4-BE49-F238E27FC236}">
                <a16:creationId xmlns:a16="http://schemas.microsoft.com/office/drawing/2014/main" id="{E85099E4-FB20-46D3-A8FE-46A102FCD1F2}"/>
              </a:ext>
            </a:extLst>
          </p:cNvPr>
          <p:cNvPicPr>
            <a:picLocks noChangeAspect="1"/>
          </p:cNvPicPr>
          <p:nvPr/>
        </p:nvPicPr>
        <p:blipFill>
          <a:blip r:embed="rId3"/>
          <a:stretch>
            <a:fillRect/>
          </a:stretch>
        </p:blipFill>
        <p:spPr>
          <a:xfrm>
            <a:off x="1905000" y="1219200"/>
            <a:ext cx="6153150" cy="5019675"/>
          </a:xfrm>
          <a:prstGeom prst="rect">
            <a:avLst/>
          </a:prstGeom>
        </p:spPr>
      </p:pic>
    </p:spTree>
    <p:extLst>
      <p:ext uri="{BB962C8B-B14F-4D97-AF65-F5344CB8AC3E}">
        <p14:creationId xmlns:p14="http://schemas.microsoft.com/office/powerpoint/2010/main" val="375539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0508A4C7-EA24-45D6-B5A5-F0F0E36D62E1}"/>
              </a:ext>
            </a:extLst>
          </p:cNvPr>
          <p:cNvSpPr txBox="1">
            <a:spLocks noGrp="1"/>
          </p:cNvSpPr>
          <p:nvPr>
            <p:ph type="title"/>
          </p:nvPr>
        </p:nvSpPr>
        <p:spPr>
          <a:xfrm>
            <a:off x="403656" y="300685"/>
            <a:ext cx="10950144" cy="690574"/>
          </a:xfrm>
          <a:prstGeom prst="rect">
            <a:avLst/>
          </a:prstGeom>
        </p:spPr>
        <p:txBody>
          <a:bodyPr vert="horz" wrap="square" lIns="0" tIns="13335" rIns="0" bIns="0" rtlCol="0">
            <a:spAutoFit/>
          </a:bodyPr>
          <a:lstStyle/>
          <a:p>
            <a:pPr marL="12700">
              <a:lnSpc>
                <a:spcPct val="100000"/>
              </a:lnSpc>
              <a:spcBef>
                <a:spcPts val="105"/>
              </a:spcBef>
            </a:pPr>
            <a:r>
              <a:rPr lang="en-US" altLang="zh-CN" spc="-10" dirty="0" err="1"/>
              <a:t>Pytorch</a:t>
            </a:r>
            <a:r>
              <a:rPr lang="en-US" altLang="zh-CN" spc="-10" dirty="0"/>
              <a:t> Implementation (actor-critic)</a:t>
            </a:r>
            <a:endParaRPr spc="-20" dirty="0"/>
          </a:p>
        </p:txBody>
      </p:sp>
      <p:sp>
        <p:nvSpPr>
          <p:cNvPr id="2" name="Rectangle 1">
            <a:extLst>
              <a:ext uri="{FF2B5EF4-FFF2-40B4-BE49-F238E27FC236}">
                <a16:creationId xmlns:a16="http://schemas.microsoft.com/office/drawing/2014/main" id="{521EBE29-4341-4789-8799-E8F2AD15469E}"/>
              </a:ext>
            </a:extLst>
          </p:cNvPr>
          <p:cNvSpPr/>
          <p:nvPr/>
        </p:nvSpPr>
        <p:spPr>
          <a:xfrm>
            <a:off x="1295400" y="6324600"/>
            <a:ext cx="8839200" cy="369332"/>
          </a:xfrm>
          <a:prstGeom prst="rect">
            <a:avLst/>
          </a:prstGeom>
        </p:spPr>
        <p:txBody>
          <a:bodyPr wrap="square">
            <a:spAutoFit/>
          </a:bodyPr>
          <a:lstStyle/>
          <a:p>
            <a:r>
              <a:rPr lang="en-US" dirty="0">
                <a:hlinkClick r:id="rId2"/>
              </a:rPr>
              <a:t>https://github.com/pytorch/examples/blob/master/reinforcement_learning/actor_critic.py</a:t>
            </a:r>
            <a:endParaRPr lang="en-US" dirty="0"/>
          </a:p>
        </p:txBody>
      </p:sp>
      <p:pic>
        <p:nvPicPr>
          <p:cNvPr id="5" name="Picture 4">
            <a:extLst>
              <a:ext uri="{FF2B5EF4-FFF2-40B4-BE49-F238E27FC236}">
                <a16:creationId xmlns:a16="http://schemas.microsoft.com/office/drawing/2014/main" id="{2F5BE36C-0BD8-4445-8483-CDDEF67D9DB3}"/>
              </a:ext>
            </a:extLst>
          </p:cNvPr>
          <p:cNvPicPr>
            <a:picLocks noChangeAspect="1"/>
          </p:cNvPicPr>
          <p:nvPr/>
        </p:nvPicPr>
        <p:blipFill>
          <a:blip r:embed="rId3"/>
          <a:stretch>
            <a:fillRect/>
          </a:stretch>
        </p:blipFill>
        <p:spPr>
          <a:xfrm>
            <a:off x="432105" y="1166776"/>
            <a:ext cx="4962525" cy="4895850"/>
          </a:xfrm>
          <a:prstGeom prst="rect">
            <a:avLst/>
          </a:prstGeom>
        </p:spPr>
      </p:pic>
      <p:pic>
        <p:nvPicPr>
          <p:cNvPr id="7" name="Picture 6">
            <a:extLst>
              <a:ext uri="{FF2B5EF4-FFF2-40B4-BE49-F238E27FC236}">
                <a16:creationId xmlns:a16="http://schemas.microsoft.com/office/drawing/2014/main" id="{6533CB35-0083-4CEE-9FC2-B62678E32D1E}"/>
              </a:ext>
            </a:extLst>
          </p:cNvPr>
          <p:cNvPicPr>
            <a:picLocks noChangeAspect="1"/>
          </p:cNvPicPr>
          <p:nvPr/>
        </p:nvPicPr>
        <p:blipFill>
          <a:blip r:embed="rId4"/>
          <a:stretch>
            <a:fillRect/>
          </a:stretch>
        </p:blipFill>
        <p:spPr>
          <a:xfrm>
            <a:off x="5685692" y="1515207"/>
            <a:ext cx="6103511" cy="4285444"/>
          </a:xfrm>
          <a:prstGeom prst="rect">
            <a:avLst/>
          </a:prstGeom>
        </p:spPr>
      </p:pic>
    </p:spTree>
    <p:extLst>
      <p:ext uri="{BB962C8B-B14F-4D97-AF65-F5344CB8AC3E}">
        <p14:creationId xmlns:p14="http://schemas.microsoft.com/office/powerpoint/2010/main" val="795379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0508A4C7-EA24-45D6-B5A5-F0F0E36D62E1}"/>
              </a:ext>
            </a:extLst>
          </p:cNvPr>
          <p:cNvSpPr txBox="1">
            <a:spLocks noGrp="1"/>
          </p:cNvSpPr>
          <p:nvPr>
            <p:ph type="title"/>
          </p:nvPr>
        </p:nvSpPr>
        <p:spPr>
          <a:xfrm>
            <a:off x="403656" y="300685"/>
            <a:ext cx="10950144" cy="690574"/>
          </a:xfrm>
          <a:prstGeom prst="rect">
            <a:avLst/>
          </a:prstGeom>
        </p:spPr>
        <p:txBody>
          <a:bodyPr vert="horz" wrap="square" lIns="0" tIns="13335" rIns="0" bIns="0" rtlCol="0">
            <a:spAutoFit/>
          </a:bodyPr>
          <a:lstStyle/>
          <a:p>
            <a:pPr marL="12700">
              <a:lnSpc>
                <a:spcPct val="100000"/>
              </a:lnSpc>
              <a:spcBef>
                <a:spcPts val="105"/>
              </a:spcBef>
            </a:pPr>
            <a:r>
              <a:rPr lang="en-US" altLang="zh-CN" spc="-10" dirty="0" err="1"/>
              <a:t>Pytorch</a:t>
            </a:r>
            <a:r>
              <a:rPr lang="en-US" altLang="zh-CN" spc="-10" dirty="0"/>
              <a:t> Implementation (actor-critic)</a:t>
            </a:r>
            <a:endParaRPr spc="-20" dirty="0"/>
          </a:p>
        </p:txBody>
      </p:sp>
      <p:sp>
        <p:nvSpPr>
          <p:cNvPr id="2" name="Rectangle 1">
            <a:extLst>
              <a:ext uri="{FF2B5EF4-FFF2-40B4-BE49-F238E27FC236}">
                <a16:creationId xmlns:a16="http://schemas.microsoft.com/office/drawing/2014/main" id="{521EBE29-4341-4789-8799-E8F2AD15469E}"/>
              </a:ext>
            </a:extLst>
          </p:cNvPr>
          <p:cNvSpPr/>
          <p:nvPr/>
        </p:nvSpPr>
        <p:spPr>
          <a:xfrm>
            <a:off x="1295400" y="6324600"/>
            <a:ext cx="8839200" cy="369332"/>
          </a:xfrm>
          <a:prstGeom prst="rect">
            <a:avLst/>
          </a:prstGeom>
        </p:spPr>
        <p:txBody>
          <a:bodyPr wrap="square">
            <a:spAutoFit/>
          </a:bodyPr>
          <a:lstStyle/>
          <a:p>
            <a:r>
              <a:rPr lang="en-US" dirty="0">
                <a:hlinkClick r:id="rId2"/>
              </a:rPr>
              <a:t>https://github.com/pytorch/examples/blob/master/reinforcement_learning/actor_critic.py</a:t>
            </a:r>
            <a:endParaRPr lang="en-US" dirty="0"/>
          </a:p>
        </p:txBody>
      </p:sp>
      <p:pic>
        <p:nvPicPr>
          <p:cNvPr id="4" name="Picture 3">
            <a:extLst>
              <a:ext uri="{FF2B5EF4-FFF2-40B4-BE49-F238E27FC236}">
                <a16:creationId xmlns:a16="http://schemas.microsoft.com/office/drawing/2014/main" id="{9A54BDA8-DFBF-426B-BEB9-0EFC93257E1D}"/>
              </a:ext>
            </a:extLst>
          </p:cNvPr>
          <p:cNvPicPr>
            <a:picLocks noChangeAspect="1"/>
          </p:cNvPicPr>
          <p:nvPr/>
        </p:nvPicPr>
        <p:blipFill>
          <a:blip r:embed="rId3"/>
          <a:stretch>
            <a:fillRect/>
          </a:stretch>
        </p:blipFill>
        <p:spPr>
          <a:xfrm>
            <a:off x="228600" y="1790700"/>
            <a:ext cx="6126730" cy="4343400"/>
          </a:xfrm>
          <a:prstGeom prst="rect">
            <a:avLst/>
          </a:prstGeom>
        </p:spPr>
      </p:pic>
      <p:pic>
        <p:nvPicPr>
          <p:cNvPr id="8" name="Picture 7">
            <a:extLst>
              <a:ext uri="{FF2B5EF4-FFF2-40B4-BE49-F238E27FC236}">
                <a16:creationId xmlns:a16="http://schemas.microsoft.com/office/drawing/2014/main" id="{EE0EDAA3-CF3B-4E0B-BFB4-DD1C948DEE2F}"/>
              </a:ext>
            </a:extLst>
          </p:cNvPr>
          <p:cNvPicPr>
            <a:picLocks noChangeAspect="1"/>
          </p:cNvPicPr>
          <p:nvPr/>
        </p:nvPicPr>
        <p:blipFill>
          <a:blip r:embed="rId4"/>
          <a:stretch>
            <a:fillRect/>
          </a:stretch>
        </p:blipFill>
        <p:spPr>
          <a:xfrm>
            <a:off x="6583345" y="2133600"/>
            <a:ext cx="5309716" cy="3886200"/>
          </a:xfrm>
          <a:prstGeom prst="rect">
            <a:avLst/>
          </a:prstGeom>
        </p:spPr>
      </p:pic>
      <p:sp>
        <p:nvSpPr>
          <p:cNvPr id="9" name="object 4">
            <a:extLst>
              <a:ext uri="{FF2B5EF4-FFF2-40B4-BE49-F238E27FC236}">
                <a16:creationId xmlns:a16="http://schemas.microsoft.com/office/drawing/2014/main" id="{A3053D27-53BE-4D35-AA75-9417942D4D16}"/>
              </a:ext>
            </a:extLst>
          </p:cNvPr>
          <p:cNvSpPr/>
          <p:nvPr/>
        </p:nvSpPr>
        <p:spPr>
          <a:xfrm>
            <a:off x="2971800" y="1492406"/>
            <a:ext cx="4867656" cy="347472"/>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741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6146165" cy="697230"/>
          </a:xfrm>
          <a:prstGeom prst="rect">
            <a:avLst/>
          </a:prstGeom>
        </p:spPr>
        <p:txBody>
          <a:bodyPr vert="horz" wrap="square" lIns="0" tIns="13335" rIns="0" bIns="0" rtlCol="0">
            <a:spAutoFit/>
          </a:bodyPr>
          <a:lstStyle/>
          <a:p>
            <a:pPr marL="12700">
              <a:lnSpc>
                <a:spcPct val="100000"/>
              </a:lnSpc>
              <a:spcBef>
                <a:spcPts val="105"/>
              </a:spcBef>
            </a:pPr>
            <a:r>
              <a:rPr spc="-10" dirty="0"/>
              <a:t>Direct </a:t>
            </a:r>
            <a:r>
              <a:rPr dirty="0"/>
              <a:t>policy</a:t>
            </a:r>
            <a:r>
              <a:rPr spc="-30" dirty="0"/>
              <a:t> </a:t>
            </a:r>
            <a:r>
              <a:rPr spc="-25" dirty="0"/>
              <a:t>differentiation</a:t>
            </a:r>
          </a:p>
        </p:txBody>
      </p:sp>
      <p:sp>
        <p:nvSpPr>
          <p:cNvPr id="3" name="object 3"/>
          <p:cNvSpPr/>
          <p:nvPr/>
        </p:nvSpPr>
        <p:spPr>
          <a:xfrm>
            <a:off x="522731" y="1478280"/>
            <a:ext cx="1943100" cy="3581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2731" y="2189988"/>
            <a:ext cx="2339340" cy="2788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2731" y="2874264"/>
            <a:ext cx="777240" cy="25298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417319" y="2865120"/>
            <a:ext cx="3119628" cy="278891"/>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408676" y="1210055"/>
            <a:ext cx="5937504" cy="733044"/>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326123" y="2051304"/>
            <a:ext cx="563879" cy="252984"/>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408676" y="1816480"/>
            <a:ext cx="2283460" cy="127000"/>
          </a:xfrm>
          <a:custGeom>
            <a:avLst/>
            <a:gdLst/>
            <a:ahLst/>
            <a:cxnLst/>
            <a:rect l="l" t="t" r="r" b="b"/>
            <a:pathLst>
              <a:path w="2283459" h="127000">
                <a:moveTo>
                  <a:pt x="2282952" y="0"/>
                </a:moveTo>
                <a:lnTo>
                  <a:pt x="2282126" y="24689"/>
                </a:lnTo>
                <a:lnTo>
                  <a:pt x="2279872" y="44831"/>
                </a:lnTo>
                <a:lnTo>
                  <a:pt x="2276522" y="58400"/>
                </a:lnTo>
                <a:lnTo>
                  <a:pt x="2272410" y="63373"/>
                </a:lnTo>
                <a:lnTo>
                  <a:pt x="1152017" y="63373"/>
                </a:lnTo>
                <a:lnTo>
                  <a:pt x="1147905" y="68343"/>
                </a:lnTo>
                <a:lnTo>
                  <a:pt x="1144555" y="81899"/>
                </a:lnTo>
                <a:lnTo>
                  <a:pt x="1142301" y="102002"/>
                </a:lnTo>
                <a:lnTo>
                  <a:pt x="1141476" y="126619"/>
                </a:lnTo>
                <a:lnTo>
                  <a:pt x="1140650" y="102002"/>
                </a:lnTo>
                <a:lnTo>
                  <a:pt x="1138396" y="81899"/>
                </a:lnTo>
                <a:lnTo>
                  <a:pt x="1135046" y="68343"/>
                </a:lnTo>
                <a:lnTo>
                  <a:pt x="1130934" y="63373"/>
                </a:lnTo>
                <a:lnTo>
                  <a:pt x="10540" y="63373"/>
                </a:lnTo>
                <a:lnTo>
                  <a:pt x="6429" y="58400"/>
                </a:lnTo>
                <a:lnTo>
                  <a:pt x="3079" y="44830"/>
                </a:lnTo>
                <a:lnTo>
                  <a:pt x="825" y="24689"/>
                </a:lnTo>
                <a:lnTo>
                  <a:pt x="0" y="0"/>
                </a:lnTo>
              </a:path>
            </a:pathLst>
          </a:custGeom>
          <a:ln w="12192">
            <a:solidFill>
              <a:srgbClr val="000000"/>
            </a:solidFill>
          </a:ln>
        </p:spPr>
        <p:txBody>
          <a:bodyPr wrap="square" lIns="0" tIns="0" rIns="0" bIns="0" rtlCol="0"/>
          <a:lstStyle/>
          <a:p>
            <a:endParaRPr/>
          </a:p>
        </p:txBody>
      </p:sp>
      <p:sp>
        <p:nvSpPr>
          <p:cNvPr id="10" name="object 10"/>
          <p:cNvSpPr/>
          <p:nvPr/>
        </p:nvSpPr>
        <p:spPr>
          <a:xfrm>
            <a:off x="6688073" y="3144773"/>
            <a:ext cx="5037455" cy="0"/>
          </a:xfrm>
          <a:custGeom>
            <a:avLst/>
            <a:gdLst/>
            <a:ahLst/>
            <a:cxnLst/>
            <a:rect l="l" t="t" r="r" b="b"/>
            <a:pathLst>
              <a:path w="5037455">
                <a:moveTo>
                  <a:pt x="0" y="0"/>
                </a:moveTo>
                <a:lnTo>
                  <a:pt x="5037074" y="0"/>
                </a:lnTo>
              </a:path>
            </a:pathLst>
          </a:custGeom>
          <a:ln w="38100">
            <a:solidFill>
              <a:srgbClr val="6FAC46"/>
            </a:solidFill>
          </a:ln>
        </p:spPr>
        <p:txBody>
          <a:bodyPr wrap="square" lIns="0" tIns="0" rIns="0" bIns="0" rtlCol="0"/>
          <a:lstStyle/>
          <a:p>
            <a:endParaRPr/>
          </a:p>
        </p:txBody>
      </p:sp>
      <p:sp>
        <p:nvSpPr>
          <p:cNvPr id="11" name="object 11"/>
          <p:cNvSpPr/>
          <p:nvPr/>
        </p:nvSpPr>
        <p:spPr>
          <a:xfrm>
            <a:off x="3106673" y="3234689"/>
            <a:ext cx="883285" cy="0"/>
          </a:xfrm>
          <a:custGeom>
            <a:avLst/>
            <a:gdLst/>
            <a:ahLst/>
            <a:cxnLst/>
            <a:rect l="l" t="t" r="r" b="b"/>
            <a:pathLst>
              <a:path w="883285">
                <a:moveTo>
                  <a:pt x="0" y="0"/>
                </a:moveTo>
                <a:lnTo>
                  <a:pt x="882903" y="0"/>
                </a:lnTo>
              </a:path>
            </a:pathLst>
          </a:custGeom>
          <a:ln w="38100">
            <a:solidFill>
              <a:srgbClr val="6FAC46"/>
            </a:solidFill>
          </a:ln>
        </p:spPr>
        <p:txBody>
          <a:bodyPr wrap="square" lIns="0" tIns="0" rIns="0" bIns="0" rtlCol="0"/>
          <a:lstStyle/>
          <a:p>
            <a:endParaRPr/>
          </a:p>
        </p:txBody>
      </p:sp>
      <p:sp>
        <p:nvSpPr>
          <p:cNvPr id="12" name="object 12"/>
          <p:cNvSpPr/>
          <p:nvPr/>
        </p:nvSpPr>
        <p:spPr>
          <a:xfrm>
            <a:off x="5408676" y="2322576"/>
            <a:ext cx="6315456" cy="733044"/>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4945366" y="1577339"/>
            <a:ext cx="370345" cy="1179576"/>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945379" y="1577339"/>
            <a:ext cx="370840" cy="1179830"/>
          </a:xfrm>
          <a:custGeom>
            <a:avLst/>
            <a:gdLst/>
            <a:ahLst/>
            <a:cxnLst/>
            <a:rect l="l" t="t" r="r" b="b"/>
            <a:pathLst>
              <a:path w="370839" h="1179830">
                <a:moveTo>
                  <a:pt x="0" y="528701"/>
                </a:moveTo>
                <a:lnTo>
                  <a:pt x="1999" y="583758"/>
                </a:lnTo>
                <a:lnTo>
                  <a:pt x="7878" y="637402"/>
                </a:lnTo>
                <a:lnTo>
                  <a:pt x="17460" y="689305"/>
                </a:lnTo>
                <a:lnTo>
                  <a:pt x="30566" y="739140"/>
                </a:lnTo>
                <a:lnTo>
                  <a:pt x="47018" y="786580"/>
                </a:lnTo>
                <a:lnTo>
                  <a:pt x="66638" y="831298"/>
                </a:lnTo>
                <a:lnTo>
                  <a:pt x="89249" y="872968"/>
                </a:lnTo>
                <a:lnTo>
                  <a:pt x="114672" y="911261"/>
                </a:lnTo>
                <a:lnTo>
                  <a:pt x="142730" y="945851"/>
                </a:lnTo>
                <a:lnTo>
                  <a:pt x="173244" y="976410"/>
                </a:lnTo>
                <a:lnTo>
                  <a:pt x="206038" y="1002613"/>
                </a:lnTo>
                <a:lnTo>
                  <a:pt x="240932" y="1024131"/>
                </a:lnTo>
                <a:lnTo>
                  <a:pt x="277749" y="1040638"/>
                </a:lnTo>
                <a:lnTo>
                  <a:pt x="277749" y="994410"/>
                </a:lnTo>
                <a:lnTo>
                  <a:pt x="370332" y="1103757"/>
                </a:lnTo>
                <a:lnTo>
                  <a:pt x="277749" y="1179576"/>
                </a:lnTo>
                <a:lnTo>
                  <a:pt x="277749" y="1133221"/>
                </a:lnTo>
                <a:lnTo>
                  <a:pt x="240932" y="1116714"/>
                </a:lnTo>
                <a:lnTo>
                  <a:pt x="206038" y="1095196"/>
                </a:lnTo>
                <a:lnTo>
                  <a:pt x="173244" y="1068993"/>
                </a:lnTo>
                <a:lnTo>
                  <a:pt x="142730" y="1038434"/>
                </a:lnTo>
                <a:lnTo>
                  <a:pt x="114672" y="1003844"/>
                </a:lnTo>
                <a:lnTo>
                  <a:pt x="89249" y="965551"/>
                </a:lnTo>
                <a:lnTo>
                  <a:pt x="66638" y="923881"/>
                </a:lnTo>
                <a:lnTo>
                  <a:pt x="47018" y="879163"/>
                </a:lnTo>
                <a:lnTo>
                  <a:pt x="30566" y="831723"/>
                </a:lnTo>
                <a:lnTo>
                  <a:pt x="17460" y="781888"/>
                </a:lnTo>
                <a:lnTo>
                  <a:pt x="7878" y="729985"/>
                </a:lnTo>
                <a:lnTo>
                  <a:pt x="1999" y="676341"/>
                </a:lnTo>
                <a:lnTo>
                  <a:pt x="0" y="621284"/>
                </a:lnTo>
                <a:lnTo>
                  <a:pt x="0" y="528701"/>
                </a:lnTo>
                <a:lnTo>
                  <a:pt x="2173" y="471096"/>
                </a:lnTo>
                <a:lnTo>
                  <a:pt x="8544" y="415288"/>
                </a:lnTo>
                <a:lnTo>
                  <a:pt x="18885" y="361598"/>
                </a:lnTo>
                <a:lnTo>
                  <a:pt x="32970" y="310349"/>
                </a:lnTo>
                <a:lnTo>
                  <a:pt x="50574" y="261864"/>
                </a:lnTo>
                <a:lnTo>
                  <a:pt x="71469" y="216465"/>
                </a:lnTo>
                <a:lnTo>
                  <a:pt x="95430" y="174476"/>
                </a:lnTo>
                <a:lnTo>
                  <a:pt x="122230" y="136218"/>
                </a:lnTo>
                <a:lnTo>
                  <a:pt x="151644" y="102014"/>
                </a:lnTo>
                <a:lnTo>
                  <a:pt x="183444" y="72187"/>
                </a:lnTo>
                <a:lnTo>
                  <a:pt x="217405" y="47060"/>
                </a:lnTo>
                <a:lnTo>
                  <a:pt x="253300" y="26955"/>
                </a:lnTo>
                <a:lnTo>
                  <a:pt x="290904" y="12195"/>
                </a:lnTo>
                <a:lnTo>
                  <a:pt x="329990" y="3102"/>
                </a:lnTo>
                <a:lnTo>
                  <a:pt x="370332" y="0"/>
                </a:lnTo>
                <a:lnTo>
                  <a:pt x="370332" y="92583"/>
                </a:lnTo>
                <a:lnTo>
                  <a:pt x="329714" y="95735"/>
                </a:lnTo>
                <a:lnTo>
                  <a:pt x="290319" y="104979"/>
                </a:lnTo>
                <a:lnTo>
                  <a:pt x="252390" y="119997"/>
                </a:lnTo>
                <a:lnTo>
                  <a:pt x="216169" y="140469"/>
                </a:lnTo>
                <a:lnTo>
                  <a:pt x="181900" y="166077"/>
                </a:lnTo>
                <a:lnTo>
                  <a:pt x="149826" y="196502"/>
                </a:lnTo>
                <a:lnTo>
                  <a:pt x="120189" y="231425"/>
                </a:lnTo>
                <a:lnTo>
                  <a:pt x="93233" y="270528"/>
                </a:lnTo>
                <a:lnTo>
                  <a:pt x="69201" y="313491"/>
                </a:lnTo>
                <a:lnTo>
                  <a:pt x="48335" y="359995"/>
                </a:lnTo>
                <a:lnTo>
                  <a:pt x="30878" y="409723"/>
                </a:lnTo>
                <a:lnTo>
                  <a:pt x="17075" y="462355"/>
                </a:lnTo>
                <a:lnTo>
                  <a:pt x="7166" y="517572"/>
                </a:lnTo>
                <a:lnTo>
                  <a:pt x="1397" y="575056"/>
                </a:lnTo>
              </a:path>
            </a:pathLst>
          </a:custGeom>
          <a:ln w="6096">
            <a:solidFill>
              <a:srgbClr val="000000"/>
            </a:solidFill>
          </a:ln>
        </p:spPr>
        <p:txBody>
          <a:bodyPr wrap="square" lIns="0" tIns="0" rIns="0" bIns="0" rtlCol="0"/>
          <a:lstStyle/>
          <a:p>
            <a:endParaRPr/>
          </a:p>
        </p:txBody>
      </p:sp>
      <p:sp>
        <p:nvSpPr>
          <p:cNvPr id="15" name="object 15"/>
          <p:cNvSpPr/>
          <p:nvPr/>
        </p:nvSpPr>
        <p:spPr>
          <a:xfrm>
            <a:off x="3704844" y="2060448"/>
            <a:ext cx="1802892" cy="230124"/>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925067" y="3372611"/>
            <a:ext cx="5204460" cy="277495"/>
          </a:xfrm>
          <a:custGeom>
            <a:avLst/>
            <a:gdLst/>
            <a:ahLst/>
            <a:cxnLst/>
            <a:rect l="l" t="t" r="r" b="b"/>
            <a:pathLst>
              <a:path w="5204460" h="277495">
                <a:moveTo>
                  <a:pt x="0" y="277368"/>
                </a:moveTo>
                <a:lnTo>
                  <a:pt x="1816" y="223391"/>
                </a:lnTo>
                <a:lnTo>
                  <a:pt x="6770" y="179308"/>
                </a:lnTo>
                <a:lnTo>
                  <a:pt x="14117" y="149584"/>
                </a:lnTo>
                <a:lnTo>
                  <a:pt x="23113" y="138684"/>
                </a:lnTo>
                <a:lnTo>
                  <a:pt x="2579116" y="138684"/>
                </a:lnTo>
                <a:lnTo>
                  <a:pt x="2588138" y="127783"/>
                </a:lnTo>
                <a:lnTo>
                  <a:pt x="2595483" y="98059"/>
                </a:lnTo>
                <a:lnTo>
                  <a:pt x="2600422" y="53976"/>
                </a:lnTo>
                <a:lnTo>
                  <a:pt x="2602230" y="0"/>
                </a:lnTo>
                <a:lnTo>
                  <a:pt x="2604037" y="53976"/>
                </a:lnTo>
                <a:lnTo>
                  <a:pt x="2608976" y="98059"/>
                </a:lnTo>
                <a:lnTo>
                  <a:pt x="2616321" y="127783"/>
                </a:lnTo>
                <a:lnTo>
                  <a:pt x="2625344" y="138684"/>
                </a:lnTo>
                <a:lnTo>
                  <a:pt x="5181346" y="138684"/>
                </a:lnTo>
                <a:lnTo>
                  <a:pt x="5190368" y="149584"/>
                </a:lnTo>
                <a:lnTo>
                  <a:pt x="5197713" y="179308"/>
                </a:lnTo>
                <a:lnTo>
                  <a:pt x="5202652" y="223391"/>
                </a:lnTo>
                <a:lnTo>
                  <a:pt x="5204459" y="277368"/>
                </a:lnTo>
              </a:path>
            </a:pathLst>
          </a:custGeom>
          <a:ln w="12192">
            <a:solidFill>
              <a:srgbClr val="000000"/>
            </a:solidFill>
          </a:ln>
        </p:spPr>
        <p:txBody>
          <a:bodyPr wrap="square" lIns="0" tIns="0" rIns="0" bIns="0" rtlCol="0"/>
          <a:lstStyle/>
          <a:p>
            <a:endParaRPr/>
          </a:p>
        </p:txBody>
      </p:sp>
      <p:sp>
        <p:nvSpPr>
          <p:cNvPr id="17" name="object 17"/>
          <p:cNvSpPr/>
          <p:nvPr/>
        </p:nvSpPr>
        <p:spPr>
          <a:xfrm>
            <a:off x="925067" y="3720084"/>
            <a:ext cx="5204459" cy="755904"/>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522731" y="3973067"/>
            <a:ext cx="291084" cy="211836"/>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1145286" y="3909821"/>
            <a:ext cx="640715" cy="401320"/>
          </a:xfrm>
          <a:custGeom>
            <a:avLst/>
            <a:gdLst/>
            <a:ahLst/>
            <a:cxnLst/>
            <a:rect l="l" t="t" r="r" b="b"/>
            <a:pathLst>
              <a:path w="640714" h="401320">
                <a:moveTo>
                  <a:pt x="0" y="400938"/>
                </a:moveTo>
                <a:lnTo>
                  <a:pt x="640333" y="0"/>
                </a:lnTo>
              </a:path>
            </a:pathLst>
          </a:custGeom>
          <a:ln w="38100">
            <a:solidFill>
              <a:srgbClr val="FF0000"/>
            </a:solidFill>
          </a:ln>
        </p:spPr>
        <p:txBody>
          <a:bodyPr wrap="square" lIns="0" tIns="0" rIns="0" bIns="0" rtlCol="0"/>
          <a:lstStyle/>
          <a:p>
            <a:endParaRPr/>
          </a:p>
        </p:txBody>
      </p:sp>
      <p:sp>
        <p:nvSpPr>
          <p:cNvPr id="20" name="object 20"/>
          <p:cNvSpPr/>
          <p:nvPr/>
        </p:nvSpPr>
        <p:spPr>
          <a:xfrm>
            <a:off x="4353305" y="3909821"/>
            <a:ext cx="1435735" cy="401320"/>
          </a:xfrm>
          <a:custGeom>
            <a:avLst/>
            <a:gdLst/>
            <a:ahLst/>
            <a:cxnLst/>
            <a:rect l="l" t="t" r="r" b="b"/>
            <a:pathLst>
              <a:path w="1435735" h="401320">
                <a:moveTo>
                  <a:pt x="0" y="400938"/>
                </a:moveTo>
                <a:lnTo>
                  <a:pt x="1435227" y="0"/>
                </a:lnTo>
              </a:path>
            </a:pathLst>
          </a:custGeom>
          <a:ln w="38100">
            <a:solidFill>
              <a:srgbClr val="FF0000"/>
            </a:solidFill>
          </a:ln>
        </p:spPr>
        <p:txBody>
          <a:bodyPr wrap="square" lIns="0" tIns="0" rIns="0" bIns="0" rtlCol="0"/>
          <a:lstStyle/>
          <a:p>
            <a:endParaRPr/>
          </a:p>
        </p:txBody>
      </p:sp>
      <p:sp>
        <p:nvSpPr>
          <p:cNvPr id="21" name="object 21"/>
          <p:cNvSpPr/>
          <p:nvPr/>
        </p:nvSpPr>
        <p:spPr>
          <a:xfrm>
            <a:off x="522731" y="4910328"/>
            <a:ext cx="5684520" cy="652272"/>
          </a:xfrm>
          <a:prstGeom prst="rect">
            <a:avLst/>
          </a:prstGeom>
          <a:blipFill>
            <a:blip r:embed="rId1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67938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656" y="300685"/>
            <a:ext cx="6639559" cy="697230"/>
          </a:xfrm>
          <a:prstGeom prst="rect">
            <a:avLst/>
          </a:prstGeom>
        </p:spPr>
        <p:txBody>
          <a:bodyPr vert="horz" wrap="square" lIns="0" tIns="13335" rIns="0" bIns="0" rtlCol="0">
            <a:spAutoFit/>
          </a:bodyPr>
          <a:lstStyle/>
          <a:p>
            <a:pPr marL="12700">
              <a:lnSpc>
                <a:spcPct val="100000"/>
              </a:lnSpc>
              <a:spcBef>
                <a:spcPts val="105"/>
              </a:spcBef>
            </a:pPr>
            <a:r>
              <a:rPr spc="-20" dirty="0"/>
              <a:t>Evaluating </a:t>
            </a:r>
            <a:r>
              <a:rPr dirty="0"/>
              <a:t>the policy</a:t>
            </a:r>
            <a:r>
              <a:rPr spc="-40" dirty="0"/>
              <a:t> </a:t>
            </a:r>
            <a:r>
              <a:rPr spc="-15" dirty="0"/>
              <a:t>gradient</a:t>
            </a:r>
          </a:p>
        </p:txBody>
      </p:sp>
      <p:sp>
        <p:nvSpPr>
          <p:cNvPr id="3" name="object 3"/>
          <p:cNvSpPr/>
          <p:nvPr/>
        </p:nvSpPr>
        <p:spPr>
          <a:xfrm>
            <a:off x="521208" y="2415539"/>
            <a:ext cx="5506212" cy="63093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22832" y="1289303"/>
            <a:ext cx="3297936" cy="75590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739640" y="1405127"/>
            <a:ext cx="2505456" cy="640079"/>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525813" y="1556003"/>
            <a:ext cx="630902" cy="17830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023859" y="481673"/>
            <a:ext cx="3625596" cy="166716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592691" y="1137919"/>
            <a:ext cx="228600" cy="12204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9589516" y="1134744"/>
            <a:ext cx="234950" cy="12839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9879456" y="1404492"/>
            <a:ext cx="187198" cy="187198"/>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9879456" y="1404492"/>
            <a:ext cx="187325" cy="187325"/>
          </a:xfrm>
          <a:custGeom>
            <a:avLst/>
            <a:gdLst/>
            <a:ahLst/>
            <a:cxnLst/>
            <a:rect l="l" t="t" r="r" b="b"/>
            <a:pathLst>
              <a:path w="187325" h="187325">
                <a:moveTo>
                  <a:pt x="0" y="28829"/>
                </a:moveTo>
                <a:lnTo>
                  <a:pt x="28828" y="0"/>
                </a:lnTo>
                <a:lnTo>
                  <a:pt x="93599" y="64770"/>
                </a:lnTo>
                <a:lnTo>
                  <a:pt x="158369" y="0"/>
                </a:lnTo>
                <a:lnTo>
                  <a:pt x="187198" y="28829"/>
                </a:lnTo>
                <a:lnTo>
                  <a:pt x="122427" y="93599"/>
                </a:lnTo>
                <a:lnTo>
                  <a:pt x="187198" y="158369"/>
                </a:lnTo>
                <a:lnTo>
                  <a:pt x="158369" y="187198"/>
                </a:lnTo>
                <a:lnTo>
                  <a:pt x="93599" y="122428"/>
                </a:lnTo>
                <a:lnTo>
                  <a:pt x="28828" y="187198"/>
                </a:lnTo>
                <a:lnTo>
                  <a:pt x="0" y="158369"/>
                </a:lnTo>
                <a:lnTo>
                  <a:pt x="64770" y="93599"/>
                </a:lnTo>
                <a:lnTo>
                  <a:pt x="0" y="28829"/>
                </a:lnTo>
                <a:close/>
              </a:path>
            </a:pathLst>
          </a:custGeom>
          <a:ln w="6096">
            <a:solidFill>
              <a:srgbClr val="EC7C30"/>
            </a:solidFill>
          </a:ln>
        </p:spPr>
        <p:txBody>
          <a:bodyPr wrap="square" lIns="0" tIns="0" rIns="0" bIns="0" rtlCol="0"/>
          <a:lstStyle/>
          <a:p>
            <a:endParaRPr/>
          </a:p>
        </p:txBody>
      </p:sp>
      <p:sp>
        <p:nvSpPr>
          <p:cNvPr id="12" name="object 12"/>
          <p:cNvSpPr/>
          <p:nvPr/>
        </p:nvSpPr>
        <p:spPr>
          <a:xfrm>
            <a:off x="9745091" y="1290319"/>
            <a:ext cx="228600" cy="122046"/>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9745091" y="1290319"/>
            <a:ext cx="228600" cy="122555"/>
          </a:xfrm>
          <a:custGeom>
            <a:avLst/>
            <a:gdLst/>
            <a:ahLst/>
            <a:cxnLst/>
            <a:rect l="l" t="t" r="r" b="b"/>
            <a:pathLst>
              <a:path w="228600" h="122555">
                <a:moveTo>
                  <a:pt x="79375" y="122046"/>
                </a:moveTo>
                <a:lnTo>
                  <a:pt x="0" y="25145"/>
                </a:lnTo>
                <a:lnTo>
                  <a:pt x="49529" y="19684"/>
                </a:lnTo>
                <a:lnTo>
                  <a:pt x="85216" y="63372"/>
                </a:lnTo>
                <a:lnTo>
                  <a:pt x="152400" y="8381"/>
                </a:lnTo>
                <a:lnTo>
                  <a:pt x="228600" y="0"/>
                </a:lnTo>
                <a:lnTo>
                  <a:pt x="79375" y="122046"/>
                </a:lnTo>
                <a:close/>
              </a:path>
            </a:pathLst>
          </a:custGeom>
          <a:ln w="6350">
            <a:solidFill>
              <a:srgbClr val="FFC000"/>
            </a:solidFill>
          </a:ln>
        </p:spPr>
        <p:txBody>
          <a:bodyPr wrap="square" lIns="0" tIns="0" rIns="0" bIns="0" rtlCol="0"/>
          <a:lstStyle/>
          <a:p>
            <a:endParaRPr/>
          </a:p>
        </p:txBody>
      </p:sp>
      <p:sp>
        <p:nvSpPr>
          <p:cNvPr id="14" name="object 14"/>
          <p:cNvSpPr/>
          <p:nvPr/>
        </p:nvSpPr>
        <p:spPr>
          <a:xfrm>
            <a:off x="521208" y="3450335"/>
            <a:ext cx="5487924" cy="630936"/>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1323594" y="4191761"/>
            <a:ext cx="833755" cy="0"/>
          </a:xfrm>
          <a:custGeom>
            <a:avLst/>
            <a:gdLst/>
            <a:ahLst/>
            <a:cxnLst/>
            <a:rect l="l" t="t" r="r" b="b"/>
            <a:pathLst>
              <a:path w="833755">
                <a:moveTo>
                  <a:pt x="0" y="0"/>
                </a:moveTo>
                <a:lnTo>
                  <a:pt x="833374" y="0"/>
                </a:lnTo>
              </a:path>
            </a:pathLst>
          </a:custGeom>
          <a:ln w="19812">
            <a:solidFill>
              <a:srgbClr val="EC7C30"/>
            </a:solidFill>
          </a:ln>
        </p:spPr>
        <p:txBody>
          <a:bodyPr wrap="square" lIns="0" tIns="0" rIns="0" bIns="0" rtlCol="0"/>
          <a:lstStyle/>
          <a:p>
            <a:endParaRPr/>
          </a:p>
        </p:txBody>
      </p:sp>
      <p:sp>
        <p:nvSpPr>
          <p:cNvPr id="32" name="object 32"/>
          <p:cNvSpPr/>
          <p:nvPr/>
        </p:nvSpPr>
        <p:spPr>
          <a:xfrm>
            <a:off x="4545329" y="4191761"/>
            <a:ext cx="1350010" cy="0"/>
          </a:xfrm>
          <a:custGeom>
            <a:avLst/>
            <a:gdLst/>
            <a:ahLst/>
            <a:cxnLst/>
            <a:rect l="l" t="t" r="r" b="b"/>
            <a:pathLst>
              <a:path w="1350010">
                <a:moveTo>
                  <a:pt x="0" y="0"/>
                </a:moveTo>
                <a:lnTo>
                  <a:pt x="1349502" y="0"/>
                </a:lnTo>
              </a:path>
            </a:pathLst>
          </a:custGeom>
          <a:ln w="19812">
            <a:solidFill>
              <a:srgbClr val="6FAC46"/>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TotalTime>
  <Words>2186</Words>
  <Application>Microsoft Office PowerPoint</Application>
  <PresentationFormat>Widescreen</PresentationFormat>
  <Paragraphs>286</Paragraphs>
  <Slides>77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Calibri Light</vt:lpstr>
      <vt:lpstr>Arial</vt:lpstr>
      <vt:lpstr>Times New Roman</vt:lpstr>
      <vt:lpstr>Consolas</vt:lpstr>
      <vt:lpstr>Calibri</vt:lpstr>
      <vt:lpstr>Office Theme</vt:lpstr>
      <vt:lpstr>PowerPoint Presentation</vt:lpstr>
      <vt:lpstr>Policy Gradient</vt:lpstr>
      <vt:lpstr>PowerPoint Presentation</vt:lpstr>
      <vt:lpstr>Evaluating the objective</vt:lpstr>
      <vt:lpstr>Direct policy differentiation</vt:lpstr>
      <vt:lpstr>Direct policy differentiation</vt:lpstr>
      <vt:lpstr>Direct policy differentiation</vt:lpstr>
      <vt:lpstr>Direct policy differentiation</vt:lpstr>
      <vt:lpstr>Evaluating the policy gradient</vt:lpstr>
      <vt:lpstr>Evaluating the policy gradient</vt:lpstr>
      <vt:lpstr>Evaluating the policy gradient</vt:lpstr>
      <vt:lpstr>Example: Gaussian policies</vt:lpstr>
      <vt:lpstr>Comparison to maximum likelihood</vt:lpstr>
      <vt:lpstr>Comparison to maximum likelihood</vt:lpstr>
      <vt:lpstr>Partial observability</vt:lpstr>
      <vt:lpstr>What is wrong with the policy gradient?</vt:lpstr>
      <vt:lpstr>What is wrong with the policy gradient?</vt:lpstr>
      <vt:lpstr>What is wrong with the policy gradient?</vt:lpstr>
      <vt:lpstr>Reducing variance</vt:lpstr>
      <vt:lpstr>Reducing variance</vt:lpstr>
      <vt:lpstr>Reducing variance</vt:lpstr>
      <vt:lpstr>Reducing variance</vt:lpstr>
      <vt:lpstr>Baselines</vt:lpstr>
      <vt:lpstr>Baselines</vt:lpstr>
      <vt:lpstr>Baselines</vt:lpstr>
      <vt:lpstr>Analyzing variance</vt:lpstr>
      <vt:lpstr>Analyzing variance</vt:lpstr>
      <vt:lpstr>Analyzing variance</vt:lpstr>
      <vt:lpstr>Review</vt:lpstr>
      <vt:lpstr>Policy gradient is on-policy</vt:lpstr>
      <vt:lpstr>Off-policy learning &amp; importance sampling</vt:lpstr>
      <vt:lpstr>Off-policy learning &amp; importance sampling</vt:lpstr>
      <vt:lpstr>PowerPoint Presentation</vt:lpstr>
      <vt:lpstr>The off-policy policy gradient</vt:lpstr>
      <vt:lpstr>A first-order approximation for IS (preview)</vt:lpstr>
      <vt:lpstr>Policy gradient with automatic differentiation</vt:lpstr>
      <vt:lpstr>Policy gradient with automatic differentiation</vt:lpstr>
      <vt:lpstr>Policy gradient with automatic differentiation</vt:lpstr>
      <vt:lpstr>Policy gradient in practice</vt:lpstr>
      <vt:lpstr>Review</vt:lpstr>
      <vt:lpstr>Actor-Critic Algorithm</vt:lpstr>
      <vt:lpstr>Recap: policy gradients</vt:lpstr>
      <vt:lpstr>PowerPoint Presentation</vt:lpstr>
      <vt:lpstr>PowerPoint Presentation</vt:lpstr>
      <vt:lpstr>What about the baseline?</vt:lpstr>
      <vt:lpstr>What about the baseline?</vt:lpstr>
      <vt:lpstr>What about the baseline?</vt:lpstr>
      <vt:lpstr>State &amp; state-action value functions</vt:lpstr>
      <vt:lpstr>State &amp; state-action value functions</vt:lpstr>
      <vt:lpstr>State &amp; state-action value functions</vt:lpstr>
      <vt:lpstr>Value function fitting</vt:lpstr>
      <vt:lpstr>Value function fitting</vt:lpstr>
      <vt:lpstr>Value function fitting</vt:lpstr>
      <vt:lpstr>Policy evaluation examples</vt:lpstr>
      <vt:lpstr>Policy evaluation</vt:lpstr>
      <vt:lpstr>Monte Carlo evaluation with function approximation</vt:lpstr>
      <vt:lpstr>Can we do better?</vt:lpstr>
      <vt:lpstr>Can we do better?</vt:lpstr>
      <vt:lpstr>An actor-critic algorithm</vt:lpstr>
      <vt:lpstr>Aside: discount factors</vt:lpstr>
      <vt:lpstr>Aside: discount factors</vt:lpstr>
      <vt:lpstr>Aside: discount factors for policy gradients</vt:lpstr>
      <vt:lpstr>Aside: discount factors for policy gradients</vt:lpstr>
      <vt:lpstr>Which version is the right one?</vt:lpstr>
      <vt:lpstr>Actor-critic algorithms (with discount)</vt:lpstr>
      <vt:lpstr>Architecture design</vt:lpstr>
      <vt:lpstr>Online actor-critic in practice</vt:lpstr>
      <vt:lpstr>Critics as state-dependent baselines</vt:lpstr>
      <vt:lpstr>Eligibility traces &amp; n-step returns</vt:lpstr>
      <vt:lpstr>Generalized advantage estimation</vt:lpstr>
      <vt:lpstr>Generalized advantage estimation</vt:lpstr>
      <vt:lpstr>Review</vt:lpstr>
      <vt:lpstr>Actor-critic examples</vt:lpstr>
      <vt:lpstr>Pytorch Implementation (policy gradient)</vt:lpstr>
      <vt:lpstr>Pytorch Implementation (policy gradient)</vt:lpstr>
      <vt:lpstr>Pytorch Implementation (actor-critic)</vt:lpstr>
      <vt:lpstr>Pytorch Implementation (actor-critic)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svlevine</dc:creator>
  <cp:lastModifiedBy>ziniu Hu</cp:lastModifiedBy>
  <cp:revision>19</cp:revision>
  <dcterms:created xsi:type="dcterms:W3CDTF">2020-03-17T22:18:12Z</dcterms:created>
  <dcterms:modified xsi:type="dcterms:W3CDTF">2020-04-16T20:53:36Z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2019-09-14T00:00:00Z</vt:filetime>
  </property>
  <property fmtid="{D5CDD505-2E9C-101B-9397-08002B2CF9AE}" pid="3" name="Creator">
    <vt:lpwstr>Microsoft® PowerPoint® 2016</vt:lpwstr>
  </property>
  <property fmtid="{D5CDD505-2E9C-101B-9397-08002B2CF9AE}" pid="4" name="LastSaved">
    <vt:filetime>2020-03-17T00:00:00Z</vt:filetime>
  </property>
</Properties>
</file>